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E23AB-3EA2-4FF8-A12A-AE636BC39E81}" type="datetimeFigureOut">
              <a:rPr lang="pt-BR" smtClean="0"/>
              <a:t>01/03/2023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1D7440-44BA-445E-B6D3-A9F16D468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455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DD4D82AC-9895-4E08-A7BE-208E205220A7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1</a:t>
            </a:fld>
            <a:endParaRPr lang="pt-BR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2771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DFCDE13B-958C-4ED2-8B71-C1427A2FF787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1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2772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2773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938173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2</a:t>
            </a:fld>
            <a:endParaRPr lang="pt-BR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2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101557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3</a:t>
            </a:fld>
            <a:endParaRPr lang="pt-BR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3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6070568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4</a:t>
            </a:fld>
            <a:endParaRPr lang="pt-BR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4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6819648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5</a:t>
            </a:fld>
            <a:endParaRPr lang="pt-BR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5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5077284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6</a:t>
            </a:fld>
            <a:endParaRPr lang="pt-BR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6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5105724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7</a:t>
            </a:fld>
            <a:endParaRPr lang="pt-BR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7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4999903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8</a:t>
            </a:fld>
            <a:endParaRPr lang="pt-BR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8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643027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9</a:t>
            </a:fld>
            <a:endParaRPr lang="pt-BR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9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7432390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10</a:t>
            </a:fld>
            <a:endParaRPr lang="pt-BR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10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0354760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11</a:t>
            </a:fld>
            <a:endParaRPr lang="pt-BR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11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5740418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12</a:t>
            </a:fld>
            <a:endParaRPr lang="pt-BR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12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811302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3/1/2023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381000"/>
            <a:ext cx="8667750" cy="6096000"/>
          </a:xfrm>
          <a:prstGeom prst="roundRect">
            <a:avLst>
              <a:gd name="adj" fmla="val 1074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endParaRPr lang="pt-BR" sz="29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endParaRPr lang="pt-BR" sz="29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JUROS – SIMPLES E COMPOSTOS</a:t>
            </a:r>
            <a:endParaRPr lang="pt-BR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endParaRPr lang="pt-BR" sz="29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endParaRPr lang="pt-BR" sz="29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endParaRPr lang="pt-BR" sz="29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9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PROF. </a:t>
            </a:r>
            <a:r>
              <a:rPr lang="pt-BR" sz="29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FELIPE REIS</a:t>
            </a:r>
            <a:endParaRPr lang="pt-BR" sz="29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2336800" y="760413"/>
            <a:ext cx="7518400" cy="1357420"/>
          </a:xfrm>
          <a:prstGeom prst="rect">
            <a:avLst/>
          </a:prstGeom>
          <a:noFill/>
        </p:spPr>
        <p:txBody>
          <a:bodyPr lIns="94613" tIns="47306" rIns="94613" bIns="47306">
            <a:spAutoFit/>
          </a:bodyPr>
          <a:lstStyle/>
          <a:p>
            <a:pPr algn="ctr" defTabSz="464852">
              <a:defRPr/>
            </a:pPr>
            <a:r>
              <a:rPr lang="pt-BR" sz="4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Matemática e Raciocínio Lógico</a:t>
            </a:r>
            <a:endParaRPr lang="pt-BR" sz="4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7418968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JUROS - SIMPLES E COMPOSTOS</a:t>
            </a:r>
            <a:endParaRPr lang="pt-BR" sz="2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997371" y="1628800"/>
            <a:ext cx="792088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dirty="0"/>
              <a:t>Juros é um acréscimo percentual que incide sobre um determinado valor durante um determinado período.</a:t>
            </a:r>
            <a:endParaRPr lang="pt-BR" sz="26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2207568" y="2924944"/>
            <a:ext cx="73448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dirty="0"/>
              <a:t>Dizemos:</a:t>
            </a:r>
          </a:p>
          <a:p>
            <a:pPr algn="ctr"/>
            <a:endParaRPr lang="pt-BR" sz="3000" dirty="0"/>
          </a:p>
          <a:p>
            <a:pPr algn="just"/>
            <a:r>
              <a:rPr lang="pt-BR" sz="3000" dirty="0">
                <a:solidFill>
                  <a:srgbClr val="FF0000"/>
                </a:solidFill>
              </a:rPr>
              <a:t>C = Capital</a:t>
            </a:r>
          </a:p>
          <a:p>
            <a:pPr algn="just"/>
            <a:r>
              <a:rPr lang="pt-BR" sz="3000" dirty="0">
                <a:solidFill>
                  <a:srgbClr val="FF0000"/>
                </a:solidFill>
              </a:rPr>
              <a:t>M = Montante</a:t>
            </a:r>
          </a:p>
          <a:p>
            <a:pPr algn="just"/>
            <a:r>
              <a:rPr lang="pt-BR" sz="3000" dirty="0">
                <a:solidFill>
                  <a:srgbClr val="FF0000"/>
                </a:solidFill>
              </a:rPr>
              <a:t>i = taxa de juros percentual</a:t>
            </a:r>
          </a:p>
          <a:p>
            <a:pPr algn="just"/>
            <a:r>
              <a:rPr lang="pt-BR" sz="3000" dirty="0">
                <a:solidFill>
                  <a:srgbClr val="FF0000"/>
                </a:solidFill>
              </a:rPr>
              <a:t>n = período de aplicação</a:t>
            </a:r>
            <a:endParaRPr lang="pt-BR" sz="3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2351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JUROS - SIMPLES E COMPOSTOS</a:t>
            </a:r>
            <a:endParaRPr lang="pt-BR" sz="2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/>
              <p:cNvSpPr txBox="1"/>
              <p:nvPr/>
            </p:nvSpPr>
            <p:spPr>
              <a:xfrm>
                <a:off x="1991544" y="1628800"/>
                <a:ext cx="7920880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3000" b="1" u="sng" dirty="0"/>
                  <a:t>Juros simples</a:t>
                </a:r>
              </a:p>
              <a:p>
                <a:pPr algn="ctr"/>
                <a:endParaRPr lang="pt-BR" sz="3000" dirty="0"/>
              </a:p>
              <a:p>
                <a:r>
                  <a:rPr lang="pt-BR" sz="3000" dirty="0"/>
                  <a:t>A taxa incide sempre sobre o valor inicialmente aplicado:</a:t>
                </a:r>
              </a:p>
              <a:p>
                <a:endParaRPr lang="pt-BR" sz="3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3000" i="1">
                          <a:latin typeface="Cambria Math"/>
                        </a:rPr>
                        <m:t>𝑀</m:t>
                      </m:r>
                      <m:r>
                        <a:rPr lang="pt-BR" sz="3000" i="1">
                          <a:latin typeface="Cambria Math"/>
                        </a:rPr>
                        <m:t>=</m:t>
                      </m:r>
                      <m:r>
                        <a:rPr lang="pt-BR" sz="3000" i="1">
                          <a:latin typeface="Cambria Math"/>
                        </a:rPr>
                        <m:t>𝐶</m:t>
                      </m:r>
                      <m:r>
                        <a:rPr lang="pt-BR" sz="3000" i="1">
                          <a:latin typeface="Cambria Math"/>
                        </a:rPr>
                        <m:t>(1+</m:t>
                      </m:r>
                      <m:r>
                        <a:rPr lang="pt-BR" sz="3000" i="1">
                          <a:latin typeface="Cambria Math"/>
                        </a:rPr>
                        <m:t>𝑖</m:t>
                      </m:r>
                      <m:r>
                        <a:rPr lang="pt-BR" sz="3000" i="1">
                          <a:latin typeface="Cambria Math"/>
                        </a:rPr>
                        <m:t>.</m:t>
                      </m:r>
                      <m:r>
                        <a:rPr lang="pt-BR" sz="3000" i="1">
                          <a:latin typeface="Cambria Math"/>
                        </a:rPr>
                        <m:t>𝑛</m:t>
                      </m:r>
                      <m:r>
                        <a:rPr lang="pt-BR" sz="30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pt-BR" sz="3000" dirty="0"/>
              </a:p>
            </p:txBody>
          </p:sp>
        </mc:Choice>
        <mc:Fallback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1544" y="1628800"/>
                <a:ext cx="7920880" cy="2862322"/>
              </a:xfrm>
              <a:prstGeom prst="rect">
                <a:avLst/>
              </a:prstGeom>
              <a:blipFill>
                <a:blip r:embed="rId3"/>
                <a:stretch>
                  <a:fillRect l="-1848" t="-276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90827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JUROS - SIMPLES E COMPOSTOS</a:t>
            </a:r>
            <a:endParaRPr lang="pt-BR" sz="2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991544" y="1628801"/>
            <a:ext cx="792088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u="sng" dirty="0"/>
              <a:t>Exemplo</a:t>
            </a:r>
          </a:p>
          <a:p>
            <a:pPr algn="ctr"/>
            <a:endParaRPr lang="pt-BR" sz="3000" dirty="0"/>
          </a:p>
          <a:p>
            <a:pPr algn="just"/>
            <a:r>
              <a:rPr lang="pt-BR" sz="3000" dirty="0"/>
              <a:t>Antônio emprestou R$ 700,00 a seu cunhado Bernardo a uma taxa de juros de 1% a.m., no regime de capitalização por juros simples por um período de 3 meses. Quanto Bernardo devolverá a Antônio ao fim do prazo?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1038001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JUROS - SIMPLES E COMPOSTOS</a:t>
            </a:r>
            <a:endParaRPr lang="pt-BR" sz="2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/>
              <p:cNvSpPr txBox="1"/>
              <p:nvPr/>
            </p:nvSpPr>
            <p:spPr>
              <a:xfrm>
                <a:off x="1991544" y="1628800"/>
                <a:ext cx="7920880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3000" b="1" u="sng" dirty="0"/>
                  <a:t>Juros Compostos</a:t>
                </a:r>
              </a:p>
              <a:p>
                <a:pPr algn="ctr"/>
                <a:endParaRPr lang="pt-BR" sz="3000" dirty="0"/>
              </a:p>
              <a:p>
                <a:r>
                  <a:rPr lang="pt-BR" sz="3000" dirty="0"/>
                  <a:t>A taxa incide </a:t>
                </a:r>
                <a:r>
                  <a:rPr lang="pt-BR" sz="3000" dirty="0"/>
                  <a:t>sobre o valor do período anterior. Juros sobre juros:</a:t>
                </a:r>
                <a:endParaRPr lang="pt-BR" sz="3000" dirty="0"/>
              </a:p>
              <a:p>
                <a:endParaRPr lang="pt-BR" sz="3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3000" i="1">
                          <a:latin typeface="Cambria Math"/>
                        </a:rPr>
                        <m:t>𝑀</m:t>
                      </m:r>
                      <m:r>
                        <a:rPr lang="pt-BR" sz="3000" i="1">
                          <a:latin typeface="Cambria Math"/>
                        </a:rPr>
                        <m:t>=</m:t>
                      </m:r>
                      <m:r>
                        <a:rPr lang="pt-BR" sz="3000" i="1">
                          <a:latin typeface="Cambria Math"/>
                        </a:rPr>
                        <m:t>𝐶</m:t>
                      </m:r>
                      <m:sSup>
                        <m:sSupPr>
                          <m:ctrlPr>
                            <a:rPr lang="pt-BR" sz="3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3000" i="1">
                              <a:latin typeface="Cambria Math"/>
                            </a:rPr>
                            <m:t>(1+</m:t>
                          </m:r>
                          <m:r>
                            <a:rPr lang="pt-BR" sz="3000" i="1">
                              <a:latin typeface="Cambria Math"/>
                            </a:rPr>
                            <m:t>𝑖</m:t>
                          </m:r>
                          <m:r>
                            <a:rPr lang="pt-BR" sz="3000" i="1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pt-BR" sz="3000" i="1">
                              <a:latin typeface="Cambria Math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pt-BR" sz="3000" dirty="0"/>
              </a:p>
            </p:txBody>
          </p:sp>
        </mc:Choice>
        <mc:Fallback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1544" y="1628800"/>
                <a:ext cx="7920880" cy="2862322"/>
              </a:xfrm>
              <a:prstGeom prst="rect">
                <a:avLst/>
              </a:prstGeom>
              <a:blipFill>
                <a:blip r:embed="rId3"/>
                <a:stretch>
                  <a:fillRect l="-1848" t="-276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946027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JUROS - SIMPLES E COMPOSTOS</a:t>
            </a:r>
            <a:endParaRPr lang="pt-BR" sz="2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991544" y="1628800"/>
            <a:ext cx="79208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u="sng" dirty="0"/>
              <a:t>Exemplo</a:t>
            </a:r>
          </a:p>
          <a:p>
            <a:pPr algn="ctr"/>
            <a:endParaRPr lang="pt-BR" sz="3000" dirty="0"/>
          </a:p>
          <a:p>
            <a:pPr algn="just"/>
            <a:r>
              <a:rPr lang="pt-BR" sz="3000" dirty="0"/>
              <a:t>Antônio emprestou R$ 700,00 a seu cunhado Bernardo a uma taxa de juros de 1% a.m., no regime de capitalização por juros compostos por um período de 2 meses. Quanto Bernardo devolverá a Antônio ao fim do prazo?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212939401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JUROS - SIMPLES E COMPOSTOS</a:t>
            </a:r>
            <a:endParaRPr lang="pt-BR" sz="2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991544" y="1052736"/>
            <a:ext cx="792088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200" dirty="0"/>
              <a:t>BANCO DO BRASIL 2015 - ESCRITURÁRIO 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Uma conta de R$ 1.000,00 foi paga com atraso </a:t>
            </a:r>
            <a:r>
              <a:rPr lang="pt-BR" sz="2400" dirty="0"/>
              <a:t>de 2 </a:t>
            </a:r>
            <a:r>
              <a:rPr lang="pt-BR" sz="2400" dirty="0"/>
              <a:t>meses e 10 dias. Considere o mês comercial, isto </a:t>
            </a:r>
            <a:r>
              <a:rPr lang="pt-BR" sz="2400" dirty="0"/>
              <a:t>é, com </a:t>
            </a:r>
            <a:r>
              <a:rPr lang="pt-BR" sz="2400" dirty="0"/>
              <a:t>30 dias; considere, também, que foi adotado o </a:t>
            </a:r>
            <a:r>
              <a:rPr lang="pt-BR" sz="2400" dirty="0"/>
              <a:t>regime de </a:t>
            </a:r>
            <a:r>
              <a:rPr lang="pt-BR" sz="2400" dirty="0"/>
              <a:t>capitalização composta para cobrar juros </a:t>
            </a:r>
            <a:r>
              <a:rPr lang="pt-BR" sz="2400" dirty="0"/>
              <a:t>relativos aos </a:t>
            </a:r>
            <a:r>
              <a:rPr lang="pt-BR" sz="2400" dirty="0"/>
              <a:t>2 meses, e que, em seguida, aplicou-se o regime </a:t>
            </a:r>
            <a:r>
              <a:rPr lang="pt-BR" sz="2400" dirty="0"/>
              <a:t>de capitalização </a:t>
            </a:r>
            <a:r>
              <a:rPr lang="pt-BR" sz="2400" dirty="0"/>
              <a:t>simples para cobrar juros relativos aos 10 dias.</a:t>
            </a:r>
          </a:p>
          <a:p>
            <a:pPr algn="just"/>
            <a:r>
              <a:rPr lang="pt-BR" sz="2400" dirty="0"/>
              <a:t>Se a taxa de juros é de 3% ao mês, o juro cobrado foi de</a:t>
            </a:r>
          </a:p>
          <a:p>
            <a:endParaRPr lang="pt-BR" sz="2200" dirty="0"/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/>
          </p:nvPr>
        </p:nvGraphicFramePr>
        <p:xfrm>
          <a:off x="2279576" y="5207935"/>
          <a:ext cx="7488835" cy="85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77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77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77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77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77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200" dirty="0" smtClean="0"/>
                        <a:t>A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dirty="0" smtClean="0"/>
                        <a:t>B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dirty="0" smtClean="0"/>
                        <a:t>C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dirty="0" smtClean="0"/>
                        <a:t>D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dirty="0" smtClean="0"/>
                        <a:t>E</a:t>
                      </a:r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200" dirty="0" smtClean="0"/>
                        <a:t>R$</a:t>
                      </a:r>
                      <a:r>
                        <a:rPr lang="pt-BR" sz="2200" baseline="0" dirty="0" smtClean="0"/>
                        <a:t> </a:t>
                      </a:r>
                      <a:r>
                        <a:rPr lang="pt-BR" sz="2200" dirty="0" smtClean="0"/>
                        <a:t>64,08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dirty="0" smtClean="0"/>
                        <a:t>R$</a:t>
                      </a:r>
                      <a:r>
                        <a:rPr lang="pt-BR" sz="2200" baseline="0" dirty="0" smtClean="0"/>
                        <a:t> </a:t>
                      </a:r>
                      <a:r>
                        <a:rPr lang="pt-BR" sz="2200" dirty="0" smtClean="0"/>
                        <a:t>79,17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dirty="0" smtClean="0"/>
                        <a:t>R$</a:t>
                      </a:r>
                      <a:r>
                        <a:rPr lang="pt-BR" sz="2200" baseline="0" dirty="0" smtClean="0"/>
                        <a:t> </a:t>
                      </a:r>
                      <a:r>
                        <a:rPr lang="pt-BR" sz="2200" dirty="0" smtClean="0"/>
                        <a:t>40,30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dirty="0" smtClean="0"/>
                        <a:t>R$</a:t>
                      </a:r>
                      <a:r>
                        <a:rPr lang="pt-BR" sz="2200" baseline="0" dirty="0" smtClean="0"/>
                        <a:t> 71,51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dirty="0" smtClean="0"/>
                        <a:t>R$</a:t>
                      </a:r>
                      <a:r>
                        <a:rPr lang="pt-BR" sz="2200" baseline="0" dirty="0" smtClean="0"/>
                        <a:t> </a:t>
                      </a:r>
                      <a:r>
                        <a:rPr lang="pt-BR" sz="2200" dirty="0" smtClean="0"/>
                        <a:t>61,96</a:t>
                      </a:r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222654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JUROS - SIMPLES E COMPOSTOS</a:t>
            </a:r>
            <a:endParaRPr lang="pt-BR" sz="2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991544" y="1052736"/>
            <a:ext cx="792088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200" dirty="0"/>
              <a:t>BANCO DO BRASIL 2015 - ESCRITURÁRIO 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Uma conta de R$ 1.000,00 foi paga com atraso </a:t>
            </a:r>
            <a:r>
              <a:rPr lang="pt-BR" sz="2400" dirty="0"/>
              <a:t>de 2 </a:t>
            </a:r>
            <a:r>
              <a:rPr lang="pt-BR" sz="2400" dirty="0"/>
              <a:t>meses e 10 dias. Considere o mês comercial, isto </a:t>
            </a:r>
            <a:r>
              <a:rPr lang="pt-BR" sz="2400" dirty="0"/>
              <a:t>é, com </a:t>
            </a:r>
            <a:r>
              <a:rPr lang="pt-BR" sz="2400" dirty="0"/>
              <a:t>30 dias; considere, também, que foi adotado o </a:t>
            </a:r>
            <a:r>
              <a:rPr lang="pt-BR" sz="2400" dirty="0"/>
              <a:t>regime de </a:t>
            </a:r>
            <a:r>
              <a:rPr lang="pt-BR" sz="2400" dirty="0"/>
              <a:t>capitalização composta para cobrar juros </a:t>
            </a:r>
            <a:r>
              <a:rPr lang="pt-BR" sz="2400" dirty="0"/>
              <a:t>relativos aos </a:t>
            </a:r>
            <a:r>
              <a:rPr lang="pt-BR" sz="2400" dirty="0"/>
              <a:t>2 meses, e que, em seguida, aplicou-se o regime </a:t>
            </a:r>
            <a:r>
              <a:rPr lang="pt-BR" sz="2400" dirty="0"/>
              <a:t>de capitalização </a:t>
            </a:r>
            <a:r>
              <a:rPr lang="pt-BR" sz="2400" dirty="0"/>
              <a:t>simples para cobrar juros relativos aos 10 dias.</a:t>
            </a:r>
          </a:p>
          <a:p>
            <a:pPr algn="just"/>
            <a:r>
              <a:rPr lang="pt-BR" sz="2400" dirty="0"/>
              <a:t>Se a taxa de juros é de 3% ao mês, o juro cobrado foi de</a:t>
            </a:r>
          </a:p>
          <a:p>
            <a:endParaRPr lang="pt-BR" sz="2200" dirty="0"/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/>
          </p:nvPr>
        </p:nvGraphicFramePr>
        <p:xfrm>
          <a:off x="2279576" y="5207935"/>
          <a:ext cx="7488835" cy="85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77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77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77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77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77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200" dirty="0" smtClean="0"/>
                        <a:t>A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dirty="0" smtClean="0"/>
                        <a:t>B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dirty="0" smtClean="0"/>
                        <a:t>C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dirty="0" smtClean="0"/>
                        <a:t>D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dirty="0" smtClean="0"/>
                        <a:t>E</a:t>
                      </a:r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200" dirty="0" smtClean="0"/>
                        <a:t>R$</a:t>
                      </a:r>
                      <a:r>
                        <a:rPr lang="pt-BR" sz="2200" baseline="0" dirty="0" smtClean="0"/>
                        <a:t> </a:t>
                      </a:r>
                      <a:r>
                        <a:rPr lang="pt-BR" sz="2200" dirty="0" smtClean="0"/>
                        <a:t>64,08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dirty="0" smtClean="0"/>
                        <a:t>R$</a:t>
                      </a:r>
                      <a:r>
                        <a:rPr lang="pt-BR" sz="2200" baseline="0" dirty="0" smtClean="0"/>
                        <a:t> </a:t>
                      </a:r>
                      <a:r>
                        <a:rPr lang="pt-BR" sz="2200" dirty="0" smtClean="0"/>
                        <a:t>79,17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dirty="0" smtClean="0"/>
                        <a:t>R$</a:t>
                      </a:r>
                      <a:r>
                        <a:rPr lang="pt-BR" sz="2200" baseline="0" dirty="0" smtClean="0"/>
                        <a:t> </a:t>
                      </a:r>
                      <a:r>
                        <a:rPr lang="pt-BR" sz="2200" dirty="0" smtClean="0"/>
                        <a:t>40,30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dirty="0" smtClean="0">
                          <a:solidFill>
                            <a:srgbClr val="006600"/>
                          </a:solidFill>
                        </a:rPr>
                        <a:t>R$</a:t>
                      </a:r>
                      <a:r>
                        <a:rPr lang="pt-BR" sz="2200" baseline="0" dirty="0" smtClean="0">
                          <a:solidFill>
                            <a:srgbClr val="006600"/>
                          </a:solidFill>
                        </a:rPr>
                        <a:t> 71,51</a:t>
                      </a:r>
                      <a:endParaRPr lang="pt-BR" sz="2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dirty="0" smtClean="0"/>
                        <a:t>R$</a:t>
                      </a:r>
                      <a:r>
                        <a:rPr lang="pt-BR" sz="2200" baseline="0" dirty="0" smtClean="0"/>
                        <a:t> </a:t>
                      </a:r>
                      <a:r>
                        <a:rPr lang="pt-BR" sz="2200" dirty="0" smtClean="0"/>
                        <a:t>61,96</a:t>
                      </a:r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23837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JUROS - SIMPLES E COMPOSTOS</a:t>
            </a:r>
            <a:endParaRPr lang="pt-BR" sz="2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506437" y="1052736"/>
            <a:ext cx="10930597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>
                <a:latin typeface="Calibri" panose="020F0502020204030204" pitchFamily="34" charset="0"/>
                <a:cs typeface="Calibri" panose="020F0502020204030204" pitchFamily="34" charset="0"/>
              </a:rPr>
              <a:t>Ano: 2020 Banca: VUNESP Órgão: AVAREPREV-SP Provas: VUNESP - 2020 - AVAREPREV-SP - Assistente Social </a:t>
            </a:r>
            <a:r>
              <a:rPr lang="pt-BR" sz="2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– Adaptada pelo professor</a:t>
            </a:r>
            <a:endParaRPr lang="pt-B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Pedro aplicou R$ 1.200,00 a juros simples em um investimento que, isento de quaisquer descontos, retornou-lhe, após </a:t>
            </a:r>
            <a:r>
              <a:rPr lang="pt-BR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um trimestre, </a:t>
            </a:r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o valor de R$ </a:t>
            </a:r>
            <a:r>
              <a:rPr lang="pt-BR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1.236,36. </a:t>
            </a:r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A taxa mensal desse investimento era de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A 0,3%.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B 0,5%.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C 0,7%.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D 0,9%.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E </a:t>
            </a:r>
            <a:r>
              <a:rPr lang="pt-BR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1,0%.</a:t>
            </a:r>
            <a:endParaRPr lang="pt-B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6874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JUROS - SIMPLES E COMPOSTOS</a:t>
            </a:r>
            <a:endParaRPr lang="pt-BR" sz="2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506437" y="1052736"/>
            <a:ext cx="10930597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>
                <a:latin typeface="Calibri" panose="020F0502020204030204" pitchFamily="34" charset="0"/>
                <a:cs typeface="Calibri" panose="020F0502020204030204" pitchFamily="34" charset="0"/>
              </a:rPr>
              <a:t>Ano: 2020 Banca: VUNESP Órgão: AVAREPREV-SP Provas: VUNESP - 2020 - AVAREPREV-SP - Assistente Social </a:t>
            </a:r>
            <a:r>
              <a:rPr lang="pt-BR" sz="2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– Adaptada pelo professor</a:t>
            </a:r>
            <a:endParaRPr lang="pt-B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Pedro aplicou R$ 1.200,00 a juros simples em um investimento que, isento de quaisquer descontos, retornou-lhe, após </a:t>
            </a:r>
            <a:r>
              <a:rPr lang="pt-BR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um trimestre, </a:t>
            </a:r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o valor de R$ </a:t>
            </a:r>
            <a:r>
              <a:rPr lang="pt-BR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1.236,36. </a:t>
            </a:r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A taxa mensal desse investimento era de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A 0,3%.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B 0,5%.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C 0,7%.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D 0,9%.</a:t>
            </a:r>
          </a:p>
          <a:p>
            <a:r>
              <a:rPr lang="pt-BR" sz="22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</a:t>
            </a:r>
            <a:r>
              <a:rPr lang="pt-BR" sz="2200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1,0%.</a:t>
            </a:r>
            <a:endParaRPr lang="pt-BR" sz="22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63800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JUROS - SIMPLES E COMPOSTOS</a:t>
            </a:r>
            <a:endParaRPr lang="pt-BR" sz="2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506437" y="1052736"/>
            <a:ext cx="1093059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>
                <a:latin typeface="Calibri" panose="020F0502020204030204" pitchFamily="34" charset="0"/>
                <a:cs typeface="Calibri" panose="020F0502020204030204" pitchFamily="34" charset="0"/>
              </a:rPr>
              <a:t>Ano: 2019 Banca: VUNESP Órgão: Prefeitura de Cerquilho - SP Prova: VUNESP - 2019 - Prefeitura de Cerquilho - SP - Professor de Educação Básica - Matemática</a:t>
            </a:r>
            <a:endParaRPr lang="pt-B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Um capital aplicado durante 9 meses a juros simples, com taxa de juros anual de 16% ao ano, rendeu um montante de R$ 1.400,00. O valor do capital aplicado foi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A R$ 1.250,00.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B R$ 1.300,00.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C R$ 1.350,00.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D R$ 1.400,00.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E R$ 1.450,00.</a:t>
            </a:r>
          </a:p>
          <a:p>
            <a:endParaRPr lang="pt-B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1604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JUROS - SIMPLES E COMPOSTOS</a:t>
            </a:r>
            <a:endParaRPr lang="pt-BR" sz="2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506437" y="1052736"/>
            <a:ext cx="1093059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>
                <a:latin typeface="Calibri" panose="020F0502020204030204" pitchFamily="34" charset="0"/>
                <a:cs typeface="Calibri" panose="020F0502020204030204" pitchFamily="34" charset="0"/>
              </a:rPr>
              <a:t>Ano: 2019 Banca: VUNESP Órgão: Prefeitura de Cerquilho - SP Prova: VUNESP - 2019 - Prefeitura de Cerquilho - SP - Professor de Educação Básica - Matemática</a:t>
            </a:r>
            <a:endParaRPr lang="pt-B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Um capital aplicado durante 9 meses a juros simples, com taxa de juros anual de 16% ao ano, rendeu um montante de R$ 1.400,00. O valor do capital aplicado foi</a:t>
            </a:r>
          </a:p>
          <a:p>
            <a:r>
              <a:rPr lang="pt-BR" sz="22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R$ 1.250,00.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B R$ 1.300,00.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C R$ 1.350,00.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D R$ 1.400,00.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E R$ 1.450,00.</a:t>
            </a:r>
          </a:p>
          <a:p>
            <a:endParaRPr lang="pt-B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8455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TM10001114[[fn=Galeria]]</Template>
  <TotalTime>5</TotalTime>
  <Words>823</Words>
  <Application>Microsoft Office PowerPoint</Application>
  <PresentationFormat>Widescreen</PresentationFormat>
  <Paragraphs>122</Paragraphs>
  <Slides>12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Cambria Math</vt:lpstr>
      <vt:lpstr>Gill Sans MT</vt:lpstr>
      <vt:lpstr>Lucida Sans Unicode</vt:lpstr>
      <vt:lpstr>Tahoma</vt:lpstr>
      <vt:lpstr>Times New Roman</vt:lpstr>
      <vt:lpstr>Gallery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Tribunal Regional Eleitoral de São Paulo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TRE</dc:creator>
  <cp:lastModifiedBy>TRE</cp:lastModifiedBy>
  <cp:revision>1</cp:revision>
  <dcterms:created xsi:type="dcterms:W3CDTF">2023-03-01T17:14:03Z</dcterms:created>
  <dcterms:modified xsi:type="dcterms:W3CDTF">2023-03-01T17:19:33Z</dcterms:modified>
</cp:coreProperties>
</file>