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00E7C-A981-405B-9C8E-F0BCC187EA0C}" type="datetimeFigureOut">
              <a:rPr lang="pt-BR" smtClean="0"/>
              <a:t>01/03/2023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F315C9-1AC9-40C9-A7AF-8C5EC2A966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6817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DD4D82AC-9895-4E08-A7BE-208E205220A7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DFCDE13B-958C-4ED2-8B71-C1427A2FF787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2772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85735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2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2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192043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3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3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527863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4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4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710997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5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5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665431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6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6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46894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7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7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010566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8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8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301578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9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9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26666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10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10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0969456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11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11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99038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12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12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853722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13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13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963105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14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14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738073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15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15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225148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16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16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9072422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17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17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507152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18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18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8449666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19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19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3844325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20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20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4488858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21</a:t>
            </a:fld>
            <a:endParaRPr lang="pt-BR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21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067138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381000"/>
            <a:ext cx="8667750" cy="6096000"/>
          </a:xfrm>
          <a:prstGeom prst="roundRect">
            <a:avLst>
              <a:gd name="adj" fmla="val 1074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Regra de três</a:t>
            </a:r>
            <a:endParaRPr lang="pt-BR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9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PROF. </a:t>
            </a:r>
            <a:r>
              <a:rPr lang="pt-BR" sz="29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FELIPE REIS</a:t>
            </a: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336800" y="760413"/>
            <a:ext cx="7518400" cy="1357420"/>
          </a:xfrm>
          <a:prstGeom prst="rect">
            <a:avLst/>
          </a:prstGeom>
          <a:noFill/>
        </p:spPr>
        <p:txBody>
          <a:bodyPr lIns="94613" tIns="47306" rIns="94613" bIns="47306">
            <a:spAutoFit/>
          </a:bodyPr>
          <a:lstStyle/>
          <a:p>
            <a:pPr algn="ctr" defTabSz="464852">
              <a:defRPr/>
            </a:pPr>
            <a:r>
              <a:rPr lang="pt-BR" sz="4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Matemática e Raciocínio Lógico</a:t>
            </a:r>
            <a:endParaRPr lang="pt-BR" sz="4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97004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052737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/>
              <a:t>Regra de três é um método utilizado para descobrir um valor desconhecido em grandezas proporcionais.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395991" y="2708920"/>
            <a:ext cx="7272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exemplo:</a:t>
            </a:r>
          </a:p>
          <a:p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máquina faz dez folhetos em dois dias. Em quantos dias fará 30 folhetos????</a:t>
            </a:r>
            <a:endParaRPr lang="pt-B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27004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052736"/>
            <a:ext cx="7920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/>
              <a:t>Veja que, no exemplo, a quantidade de folhetos e a quantidade de dias para produzi-los são grandezas proporcionais (variam uma junto com a outra). Para descobrirmos a quantidade de dias que serão necessários para fazer 30 folhetos, seguimos o seguinte passo-a-passo:</a:t>
            </a:r>
          </a:p>
          <a:p>
            <a:pPr algn="just"/>
            <a:endParaRPr lang="pt-BR" sz="2400" b="1" dirty="0"/>
          </a:p>
          <a:p>
            <a:pPr algn="just"/>
            <a:r>
              <a:rPr lang="pt-BR" sz="2400" b="1" dirty="0"/>
              <a:t>1) Fazer uma tabela onde as colunas são as grandezas. (Veja que temos duas grandezas envolvidas apenas. Esta é a </a:t>
            </a:r>
            <a:r>
              <a:rPr lang="pt-B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regra de três simples</a:t>
            </a:r>
            <a:r>
              <a:rPr lang="pt-BR" sz="2400" b="1" dirty="0"/>
              <a:t>)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3215680" y="4725144"/>
          <a:ext cx="6096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Folhetos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Dias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10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2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30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1507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052736"/>
            <a:ext cx="7920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arenR"/>
            </a:pPr>
            <a:r>
              <a:rPr lang="pt-BR" sz="2400" b="1" dirty="0"/>
              <a:t>A incógnita (x) será colocada no campo referente ao valor que queremos descobrir.</a:t>
            </a:r>
          </a:p>
          <a:p>
            <a:pPr marL="457200" indent="-457200" algn="just">
              <a:buAutoNum type="arabicParenR"/>
            </a:pPr>
            <a:endParaRPr lang="pt-BR" sz="2400" b="1" dirty="0"/>
          </a:p>
          <a:p>
            <a:pPr marL="457200" indent="-457200" algn="just">
              <a:buAutoNum type="arabicParenR"/>
            </a:pPr>
            <a:endParaRPr lang="pt-BR" sz="2400" b="1" dirty="0"/>
          </a:p>
          <a:p>
            <a:pPr marL="457200" indent="-457200" algn="just">
              <a:buAutoNum type="arabicParenR"/>
            </a:pPr>
            <a:endParaRPr lang="pt-BR" sz="2400" b="1" dirty="0"/>
          </a:p>
          <a:p>
            <a:pPr marL="457200" indent="-457200" algn="just">
              <a:buAutoNum type="arabicParenR"/>
            </a:pPr>
            <a:endParaRPr lang="pt-BR" sz="2400" b="1" dirty="0"/>
          </a:p>
          <a:p>
            <a:pPr marL="457200" indent="-457200" algn="just">
              <a:buAutoNum type="arabicParenR"/>
            </a:pPr>
            <a:endParaRPr lang="pt-BR" sz="2400" b="1" dirty="0"/>
          </a:p>
          <a:p>
            <a:pPr marL="457200" indent="-457200" algn="just">
              <a:buAutoNum type="arabicParenR"/>
            </a:pPr>
            <a:endParaRPr lang="pt-BR" sz="2400" b="1" dirty="0"/>
          </a:p>
          <a:p>
            <a:pPr marL="457200" indent="-457200" algn="just">
              <a:buAutoNum type="arabicParenR"/>
            </a:pPr>
            <a:r>
              <a:rPr lang="pt-BR" sz="2400" b="1" dirty="0"/>
              <a:t>Fazer uma seta para cima na coluna em que está a incógnita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3048000" y="2060848"/>
          <a:ext cx="6096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Folhetos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Dias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10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2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30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X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/>
          </p:nvPr>
        </p:nvGraphicFramePr>
        <p:xfrm>
          <a:off x="3143672" y="4797152"/>
          <a:ext cx="6096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Folhetos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Dias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10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2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30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X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Seta para cima 1"/>
          <p:cNvSpPr/>
          <p:nvPr/>
        </p:nvSpPr>
        <p:spPr bwMode="auto">
          <a:xfrm>
            <a:off x="8400256" y="4797152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2861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052736"/>
            <a:ext cx="79208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/>
              <a:t>3) Indagar-se: Se eu aumentar a grandeza que tem a incógnita (a que já tem a seta para cima) eu aumento ou diminuo a outra grandeza? No nosso caso, se eu aumentara  quantidade de dias trabalhados, eu aumento ou diminuo a quantidade de folhetos produzidos? No nosso caso, também aumentamos a quantidade de folhetos. Como aumentamos a quantidade de folhetos, colocamos uma seta para cima na coluna dos folhetos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/>
          </p:nvPr>
        </p:nvGraphicFramePr>
        <p:xfrm>
          <a:off x="3143672" y="4797152"/>
          <a:ext cx="6096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Folhetos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Dias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10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2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30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X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Seta para cima 1"/>
          <p:cNvSpPr/>
          <p:nvPr/>
        </p:nvSpPr>
        <p:spPr bwMode="auto">
          <a:xfrm>
            <a:off x="8400256" y="4797152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Seta para cima 7"/>
          <p:cNvSpPr/>
          <p:nvPr/>
        </p:nvSpPr>
        <p:spPr bwMode="auto">
          <a:xfrm>
            <a:off x="3431704" y="4797152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7092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052737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/>
              <a:t>4</a:t>
            </a:r>
            <a:r>
              <a:rPr lang="pt-BR" sz="2400" b="1" dirty="0"/>
              <a:t>) Vamos montar frações com os valores das grandezas, seguindo a direção das setas e as igualamos. No nosso caso: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/>
          </p:nvPr>
        </p:nvGraphicFramePr>
        <p:xfrm>
          <a:off x="3048000" y="2175544"/>
          <a:ext cx="6096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Folhetos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Dias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10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2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30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X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Seta para cima 1"/>
          <p:cNvSpPr/>
          <p:nvPr/>
        </p:nvSpPr>
        <p:spPr bwMode="auto">
          <a:xfrm>
            <a:off x="8304584" y="2175544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Seta para cima 7"/>
          <p:cNvSpPr/>
          <p:nvPr/>
        </p:nvSpPr>
        <p:spPr bwMode="auto">
          <a:xfrm>
            <a:off x="3336032" y="2175544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" name="Seta em curva para a direita 2"/>
          <p:cNvSpPr/>
          <p:nvPr/>
        </p:nvSpPr>
        <p:spPr bwMode="auto">
          <a:xfrm rot="10800000">
            <a:off x="7977747" y="2729043"/>
            <a:ext cx="383704" cy="648072"/>
          </a:xfrm>
          <a:prstGeom prst="curved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" name="Seta em curva para a esquerda 6"/>
          <p:cNvSpPr/>
          <p:nvPr/>
        </p:nvSpPr>
        <p:spPr bwMode="auto">
          <a:xfrm rot="10643059">
            <a:off x="3847181" y="2718982"/>
            <a:ext cx="455712" cy="648072"/>
          </a:xfrm>
          <a:prstGeom prst="curved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/>
              <p:cNvSpPr txBox="1"/>
              <p:nvPr/>
            </p:nvSpPr>
            <p:spPr>
              <a:xfrm>
                <a:off x="4943873" y="4077073"/>
                <a:ext cx="1683025" cy="11330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3600" i="1">
                              <a:latin typeface="Cambria Math"/>
                            </a:rPr>
                            <m:t>30</m:t>
                          </m:r>
                        </m:num>
                        <m:den>
                          <m:r>
                            <a:rPr lang="pt-BR" sz="3600" i="1">
                              <a:latin typeface="Cambria Math"/>
                            </a:rPr>
                            <m:t>10</m:t>
                          </m:r>
                        </m:den>
                      </m:f>
                      <m:r>
                        <a:rPr lang="pt-BR" sz="3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3600" i="1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pt-BR" sz="36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3600" dirty="0"/>
              </a:p>
            </p:txBody>
          </p:sp>
        </mc:Choice>
        <mc:Fallback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3" y="4077073"/>
                <a:ext cx="1683025" cy="11330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045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052737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/>
              <a:t>5) Resolve-se a equação: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/>
          </p:nvPr>
        </p:nvGraphicFramePr>
        <p:xfrm>
          <a:off x="3048000" y="2175544"/>
          <a:ext cx="6096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Folhetos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Dias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10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2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30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X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Seta para cima 1"/>
          <p:cNvSpPr/>
          <p:nvPr/>
        </p:nvSpPr>
        <p:spPr bwMode="auto">
          <a:xfrm>
            <a:off x="8304584" y="2175544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Seta para cima 7"/>
          <p:cNvSpPr/>
          <p:nvPr/>
        </p:nvSpPr>
        <p:spPr bwMode="auto">
          <a:xfrm>
            <a:off x="3336032" y="2175544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" name="Seta em curva para a direita 2"/>
          <p:cNvSpPr/>
          <p:nvPr/>
        </p:nvSpPr>
        <p:spPr bwMode="auto">
          <a:xfrm rot="10800000">
            <a:off x="7977747" y="2729043"/>
            <a:ext cx="383704" cy="648072"/>
          </a:xfrm>
          <a:prstGeom prst="curved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" name="Seta em curva para a esquerda 6"/>
          <p:cNvSpPr/>
          <p:nvPr/>
        </p:nvSpPr>
        <p:spPr bwMode="auto">
          <a:xfrm rot="10643059">
            <a:off x="3847181" y="2718982"/>
            <a:ext cx="455712" cy="648072"/>
          </a:xfrm>
          <a:prstGeom prst="curved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/>
              <p:cNvSpPr txBox="1"/>
              <p:nvPr/>
            </p:nvSpPr>
            <p:spPr>
              <a:xfrm>
                <a:off x="4943873" y="4077073"/>
                <a:ext cx="2965427" cy="11330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3600" i="1">
                          <a:latin typeface="Cambria Math"/>
                        </a:rPr>
                        <m:t>𝑥</m:t>
                      </m:r>
                      <m:r>
                        <a:rPr lang="pt-BR" sz="3600" i="1">
                          <a:latin typeface="Cambria Math"/>
                        </a:rPr>
                        <m:t>=2.</m:t>
                      </m:r>
                      <m:f>
                        <m:fPr>
                          <m:ctrlPr>
                            <a:rPr lang="pt-BR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3600" i="1">
                              <a:latin typeface="Cambria Math"/>
                            </a:rPr>
                            <m:t>30</m:t>
                          </m:r>
                        </m:num>
                        <m:den>
                          <m:r>
                            <a:rPr lang="pt-BR" sz="3600" i="1">
                              <a:latin typeface="Cambria Math"/>
                            </a:rPr>
                            <m:t>10</m:t>
                          </m:r>
                        </m:den>
                      </m:f>
                      <m:r>
                        <a:rPr lang="pt-BR" sz="3600" i="1">
                          <a:latin typeface="Cambria Math"/>
                        </a:rPr>
                        <m:t>=6</m:t>
                      </m:r>
                    </m:oMath>
                  </m:oMathPara>
                </a14:m>
                <a:endParaRPr lang="pt-BR" sz="3600" dirty="0"/>
              </a:p>
            </p:txBody>
          </p:sp>
        </mc:Choice>
        <mc:Fallback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3" y="4077073"/>
                <a:ext cx="2965427" cy="11330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/>
          <p:cNvSpPr txBox="1"/>
          <p:nvPr/>
        </p:nvSpPr>
        <p:spPr>
          <a:xfrm>
            <a:off x="2783632" y="513730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Ou seja, serão necessários 6 dia para fazer 30 folhetos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7897645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052737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/>
              <a:t>Nem sempre, porém, existem apenas duas grandezas envolvidas. Pode haver mais que isso. Esta é a </a:t>
            </a:r>
            <a:r>
              <a:rPr lang="pt-B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regra de três composta</a:t>
            </a:r>
            <a:r>
              <a:rPr lang="pt-BR" sz="2400" b="1" dirty="0"/>
              <a:t>.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395991" y="2708920"/>
            <a:ext cx="7272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exemplo:</a:t>
            </a:r>
          </a:p>
          <a:p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máquina faz dez folhetos em dois dias, trabalhando 4 horas por dia. Em quantos dias fará 30 folhetos trabalhando 6 horas por dia????</a:t>
            </a:r>
            <a:endParaRPr lang="pt-B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37846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052736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/>
              <a:t>1) O primeiro passo é, assim como na regra de três simples, construir uma tabela e preenchê-la com os dados que possuímos, colocando X no valor que não conhecemos.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2279575" y="3284984"/>
          <a:ext cx="734481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Folhetos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Dias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Horas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92443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052737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/>
              <a:t>1) Novamente, colocamos uma seta para cima na coluna cujo valor não conhecemos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2279575" y="3284984"/>
          <a:ext cx="734481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Folhetos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Dias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Horas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Seta para cima 5"/>
          <p:cNvSpPr/>
          <p:nvPr/>
        </p:nvSpPr>
        <p:spPr bwMode="auto">
          <a:xfrm>
            <a:off x="6456040" y="3284984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5869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057380"/>
            <a:ext cx="79208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arenR"/>
            </a:pPr>
            <a:r>
              <a:rPr lang="pt-BR" sz="2400" b="1" dirty="0"/>
              <a:t>Nos perguntamos, para cada uma das outras grandezas o que ocorre se aumentarmos a grandeza cujo valor não conhecemos. No nosso caso:</a:t>
            </a:r>
          </a:p>
          <a:p>
            <a:pPr lvl="1" algn="just"/>
            <a:r>
              <a:rPr lang="pt-BR" sz="2400" b="1" dirty="0"/>
              <a:t>a) Se trabalharmos mais dias (considerando a mesma quantidade de horas), fazemos mais ou menos folhetos? Claramente, fazemos mais folhetos. Assim, fazemos uma seta para cima na coluna dos folhetos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2285403" y="4941168"/>
          <a:ext cx="734481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Folhetos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Dias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Horas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Seta para cima 5"/>
          <p:cNvSpPr/>
          <p:nvPr/>
        </p:nvSpPr>
        <p:spPr bwMode="auto">
          <a:xfrm>
            <a:off x="6456040" y="4941168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" name="Seta para cima 6"/>
          <p:cNvSpPr/>
          <p:nvPr/>
        </p:nvSpPr>
        <p:spPr bwMode="auto">
          <a:xfrm>
            <a:off x="4223792" y="4915666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58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057380"/>
            <a:ext cx="7920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pt-BR" sz="2400" b="1" dirty="0"/>
              <a:t>b) Se trabalharmos mais dias precisaremos trabalhar mais ou menos horas por dia para fazer a mesma quantidade de folhetos? Precisamos trabalhar menos horas. Assim, fazemos uma seta para baixo na coluna dos folhetos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2285403" y="4941168"/>
          <a:ext cx="734481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Folhetos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Dias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Horas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Seta para cima 5"/>
          <p:cNvSpPr/>
          <p:nvPr/>
        </p:nvSpPr>
        <p:spPr bwMode="auto">
          <a:xfrm>
            <a:off x="6456040" y="4941168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" name="Seta para cima 6"/>
          <p:cNvSpPr/>
          <p:nvPr/>
        </p:nvSpPr>
        <p:spPr bwMode="auto">
          <a:xfrm>
            <a:off x="4223792" y="4915666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Seta para baixo 1"/>
          <p:cNvSpPr/>
          <p:nvPr/>
        </p:nvSpPr>
        <p:spPr bwMode="auto">
          <a:xfrm>
            <a:off x="9048328" y="4915666"/>
            <a:ext cx="432048" cy="457550"/>
          </a:xfrm>
          <a:prstGeom prst="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0109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057381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pt-BR" sz="2400" b="1" dirty="0"/>
              <a:t>2) Montamos uma equação da seguinte maneira. Em um lado, montamos a fração com a grandeza que possui o X, montada no sentido da seta.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2285403" y="4941168"/>
          <a:ext cx="734481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Folhetos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Dias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Horas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Seta para cima 5"/>
          <p:cNvSpPr/>
          <p:nvPr/>
        </p:nvSpPr>
        <p:spPr bwMode="auto">
          <a:xfrm>
            <a:off x="6456040" y="4941168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" name="Seta para cima 6"/>
          <p:cNvSpPr/>
          <p:nvPr/>
        </p:nvSpPr>
        <p:spPr bwMode="auto">
          <a:xfrm>
            <a:off x="4223792" y="4915666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Seta para baixo 1"/>
          <p:cNvSpPr/>
          <p:nvPr/>
        </p:nvSpPr>
        <p:spPr bwMode="auto">
          <a:xfrm>
            <a:off x="9048328" y="4915666"/>
            <a:ext cx="432048" cy="457550"/>
          </a:xfrm>
          <a:prstGeom prst="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Seta em curva para a esquerda 7"/>
          <p:cNvSpPr/>
          <p:nvPr/>
        </p:nvSpPr>
        <p:spPr bwMode="auto">
          <a:xfrm rot="10643059">
            <a:off x="5030430" y="5527294"/>
            <a:ext cx="455712" cy="648072"/>
          </a:xfrm>
          <a:prstGeom prst="curved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/>
              <p:cNvSpPr txBox="1"/>
              <p:nvPr/>
            </p:nvSpPr>
            <p:spPr>
              <a:xfrm>
                <a:off x="5116298" y="3073062"/>
                <a:ext cx="1045030" cy="10375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3600" i="1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pt-BR" sz="36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BR" sz="36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sz="3600" dirty="0"/>
              </a:p>
            </p:txBody>
          </p:sp>
        </mc:Choice>
        <mc:Fallback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6298" y="3073062"/>
                <a:ext cx="1045030" cy="10375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87554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057381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pt-BR" sz="2400" b="1" dirty="0"/>
              <a:t>2) No outro lado da equação, colocamos as outras frações, sempre no sentido da seta, multiplicando-as uma pela outra.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2285403" y="4941168"/>
          <a:ext cx="734481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Folhetos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Dias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Horas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Seta para cima 5"/>
          <p:cNvSpPr/>
          <p:nvPr/>
        </p:nvSpPr>
        <p:spPr bwMode="auto">
          <a:xfrm>
            <a:off x="6456040" y="4941168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" name="Seta para cima 6"/>
          <p:cNvSpPr/>
          <p:nvPr/>
        </p:nvSpPr>
        <p:spPr bwMode="auto">
          <a:xfrm>
            <a:off x="4223792" y="4915666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Seta para baixo 1"/>
          <p:cNvSpPr/>
          <p:nvPr/>
        </p:nvSpPr>
        <p:spPr bwMode="auto">
          <a:xfrm>
            <a:off x="9048328" y="4915666"/>
            <a:ext cx="432048" cy="457550"/>
          </a:xfrm>
          <a:prstGeom prst="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Seta em curva para a esquerda 7"/>
          <p:cNvSpPr/>
          <p:nvPr/>
        </p:nvSpPr>
        <p:spPr bwMode="auto">
          <a:xfrm rot="10643059">
            <a:off x="5030430" y="5527294"/>
            <a:ext cx="455712" cy="648072"/>
          </a:xfrm>
          <a:prstGeom prst="curved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/>
              <p:cNvSpPr txBox="1"/>
              <p:nvPr/>
            </p:nvSpPr>
            <p:spPr>
              <a:xfrm>
                <a:off x="5116299" y="3073063"/>
                <a:ext cx="1957011" cy="879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3600" i="1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pt-BR" sz="36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pt-BR" sz="3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BR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3600" i="1">
                            <a:latin typeface="Cambria Math"/>
                          </a:rPr>
                          <m:t>30</m:t>
                        </m:r>
                      </m:num>
                      <m:den>
                        <m:r>
                          <a:rPr lang="pt-BR" sz="3600" i="1">
                            <a:latin typeface="Cambria Math"/>
                          </a:rPr>
                          <m:t>10</m:t>
                        </m:r>
                      </m:den>
                    </m:f>
                    <m:r>
                      <a:rPr lang="pt-BR" sz="3600" i="1">
                        <a:latin typeface="Cambria Math"/>
                      </a:rPr>
                      <m:t>.</m:t>
                    </m:r>
                    <m:f>
                      <m:fPr>
                        <m:ctrlPr>
                          <a:rPr lang="pt-BR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3600" i="1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pt-BR" sz="3600" i="1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pt-BR" sz="3600" dirty="0"/>
                  <a:t> </a:t>
                </a:r>
                <a:endParaRPr lang="pt-BR" sz="3600" dirty="0"/>
              </a:p>
            </p:txBody>
          </p:sp>
        </mc:Choice>
        <mc:Fallback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6299" y="3073063"/>
                <a:ext cx="1957011" cy="8792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eta em curva para a esquerda 9"/>
          <p:cNvSpPr/>
          <p:nvPr/>
        </p:nvSpPr>
        <p:spPr bwMode="auto">
          <a:xfrm rot="10643059">
            <a:off x="2798183" y="5527295"/>
            <a:ext cx="455712" cy="648072"/>
          </a:xfrm>
          <a:prstGeom prst="curved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1" name="Seta em curva para a esquerda 10"/>
          <p:cNvSpPr/>
          <p:nvPr/>
        </p:nvSpPr>
        <p:spPr bwMode="auto">
          <a:xfrm rot="339805">
            <a:off x="8794089" y="5527293"/>
            <a:ext cx="455712" cy="648072"/>
          </a:xfrm>
          <a:prstGeom prst="curved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3327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057381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pt-BR" sz="2400" b="1" dirty="0"/>
              <a:t>3) Resolve-se a equação.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2285403" y="4941168"/>
          <a:ext cx="734481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Folhetos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Dias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Horas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Seta para cima 5"/>
          <p:cNvSpPr/>
          <p:nvPr/>
        </p:nvSpPr>
        <p:spPr bwMode="auto">
          <a:xfrm>
            <a:off x="6456040" y="4941168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" name="Seta para cima 6"/>
          <p:cNvSpPr/>
          <p:nvPr/>
        </p:nvSpPr>
        <p:spPr bwMode="auto">
          <a:xfrm>
            <a:off x="4223792" y="4915666"/>
            <a:ext cx="432048" cy="432048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Seta para baixo 1"/>
          <p:cNvSpPr/>
          <p:nvPr/>
        </p:nvSpPr>
        <p:spPr bwMode="auto">
          <a:xfrm>
            <a:off x="9048328" y="4915666"/>
            <a:ext cx="432048" cy="457550"/>
          </a:xfrm>
          <a:prstGeom prst="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Seta em curva para a esquerda 7"/>
          <p:cNvSpPr/>
          <p:nvPr/>
        </p:nvSpPr>
        <p:spPr bwMode="auto">
          <a:xfrm rot="10643059">
            <a:off x="5030430" y="5527294"/>
            <a:ext cx="455712" cy="648072"/>
          </a:xfrm>
          <a:prstGeom prst="curved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/>
              <p:cNvSpPr txBox="1"/>
              <p:nvPr/>
            </p:nvSpPr>
            <p:spPr>
              <a:xfrm>
                <a:off x="4665152" y="1772817"/>
                <a:ext cx="3290837" cy="879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3600" i="1">
                        <a:latin typeface="Cambria Math"/>
                      </a:rPr>
                      <m:t>𝑥</m:t>
                    </m:r>
                    <m:r>
                      <a:rPr lang="pt-BR" sz="3600" i="1">
                        <a:latin typeface="Cambria Math"/>
                      </a:rPr>
                      <m:t>=2.</m:t>
                    </m:r>
                    <m:f>
                      <m:fPr>
                        <m:ctrlPr>
                          <a:rPr lang="pt-BR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3600" i="1">
                            <a:latin typeface="Cambria Math"/>
                          </a:rPr>
                          <m:t>30</m:t>
                        </m:r>
                      </m:num>
                      <m:den>
                        <m:r>
                          <a:rPr lang="pt-BR" sz="3600" i="1">
                            <a:latin typeface="Cambria Math"/>
                          </a:rPr>
                          <m:t>10</m:t>
                        </m:r>
                      </m:den>
                    </m:f>
                    <m:r>
                      <a:rPr lang="pt-BR" sz="3600" i="1">
                        <a:latin typeface="Cambria Math"/>
                      </a:rPr>
                      <m:t>.</m:t>
                    </m:r>
                    <m:f>
                      <m:fPr>
                        <m:ctrlPr>
                          <a:rPr lang="pt-BR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3600" i="1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pt-BR" sz="3600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pt-BR" sz="3600" i="1">
                        <a:latin typeface="Cambria Math"/>
                      </a:rPr>
                      <m:t>=4</m:t>
                    </m:r>
                  </m:oMath>
                </a14:m>
                <a:r>
                  <a:rPr lang="pt-BR" sz="3600" dirty="0"/>
                  <a:t> </a:t>
                </a:r>
                <a:endParaRPr lang="pt-BR" sz="3600" dirty="0"/>
              </a:p>
            </p:txBody>
          </p:sp>
        </mc:Choice>
        <mc:Fallback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5152" y="1772817"/>
                <a:ext cx="3290837" cy="8792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eta em curva para a esquerda 9"/>
          <p:cNvSpPr/>
          <p:nvPr/>
        </p:nvSpPr>
        <p:spPr bwMode="auto">
          <a:xfrm rot="10643059">
            <a:off x="2798183" y="5527295"/>
            <a:ext cx="455712" cy="648072"/>
          </a:xfrm>
          <a:prstGeom prst="curved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1" name="Seta em curva para a esquerda 10"/>
          <p:cNvSpPr/>
          <p:nvPr/>
        </p:nvSpPr>
        <p:spPr bwMode="auto">
          <a:xfrm rot="339805">
            <a:off x="8794089" y="5527293"/>
            <a:ext cx="455712" cy="648072"/>
          </a:xfrm>
          <a:prstGeom prst="curved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pt-BR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135560" y="3284985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pt-BR" sz="2400" b="1" dirty="0"/>
              <a:t>Ou seja, serão necessários 4 dias trabalhando 6 horas por dia para produzir 30 folhetos</a:t>
            </a:r>
          </a:p>
        </p:txBody>
      </p:sp>
    </p:spTree>
    <p:extLst>
      <p:ext uri="{BB962C8B-B14F-4D97-AF65-F5344CB8AC3E}">
        <p14:creationId xmlns:p14="http://schemas.microsoft.com/office/powerpoint/2010/main" val="36217804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351692" y="809626"/>
            <a:ext cx="11690253" cy="5374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Ano: 2019 Banca: VUNESP Órgão: Prefeitura de Sorocaba - SP Prova: VUNESP - 2019 - Prefeitura de Sorocaba - SP - Fiscal Público</a:t>
            </a:r>
            <a:endParaRPr lang="pt-BR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 impressão de folhetos seria inicialmente realizada em um tempo total de 2 horas, em 5 máquinas com a mesma capacidade de produção, trabalhando juntas e iniciando o serviço ao mesmo tempo. Ao completar 3/4 da produção, o número de máquinas foi reduzido para 4, que concluíram o serviço, no mesmo ritmo iniciado. Isso fez com que o serviço fosse atrasado, em relação à previsão inicial, em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14 minutos.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11 minutos.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8 minutos e 20 segundos.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7 minutos e 30 segundos.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6 minutos e 40 segundos.</a:t>
            </a:r>
          </a:p>
        </p:txBody>
      </p:sp>
    </p:spTree>
    <p:extLst>
      <p:ext uri="{BB962C8B-B14F-4D97-AF65-F5344CB8AC3E}">
        <p14:creationId xmlns:p14="http://schemas.microsoft.com/office/powerpoint/2010/main" val="25372871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351692" y="809626"/>
            <a:ext cx="11690253" cy="5374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Ano: 2019 Banca: VUNESP Órgão: Prefeitura de Sorocaba - SP Prova: VUNESP - 2019 - Prefeitura de Sorocaba - SP - Fiscal Público</a:t>
            </a:r>
            <a:endParaRPr lang="pt-BR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 impressão de folhetos seria inicialmente realizada em um tempo total de 2 horas, em 5 máquinas com a mesma capacidade de produção, trabalhando juntas e iniciando o serviço ao mesmo tempo. Ao completar 3/4 da produção, o número de máquinas foi reduzido para 4, que concluíram o serviço, no mesmo ritmo iniciado. Isso fez com que o serviço fosse atrasado, em relação à previsão inicial, em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14 minutos.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11 minutos.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8 minutos e 20 segundos.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1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7 minutos e 30 segundos.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6 minutos e 40 segundos.</a:t>
            </a:r>
          </a:p>
        </p:txBody>
      </p:sp>
    </p:spTree>
    <p:extLst>
      <p:ext uri="{BB962C8B-B14F-4D97-AF65-F5344CB8AC3E}">
        <p14:creationId xmlns:p14="http://schemas.microsoft.com/office/powerpoint/2010/main" val="27602509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351692" y="809626"/>
            <a:ext cx="11690253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/>
              <a:t>Ano</a:t>
            </a:r>
            <a:r>
              <a:rPr lang="pt-BR" sz="2200" b="1" dirty="0"/>
              <a:t>: 2020 Banca: VUNESP Órgão: FITO Prova: VUNESP - 2020 - FITO - Técnico em Gestão - Almoxarifado</a:t>
            </a:r>
            <a:endParaRPr lang="pt-BR" sz="2200" dirty="0"/>
          </a:p>
          <a:p>
            <a:r>
              <a:rPr lang="pt-BR" sz="2200" dirty="0"/>
              <a:t>Em 2 horas de trabalho ininterrupto, 5 máquinas iguais, todas trabalhando com a capacidade máxima, iniciando e terminando ao mesmo tempo, produzem certa quantidade de um produto automotivo. Para produzirem metade da referida quantidade, com apenas 4 dessas máquinas, nas mesmas condições de trabalho, espera-se que o tempo mínimo necessário seja de</a:t>
            </a:r>
          </a:p>
          <a:p>
            <a:r>
              <a:rPr lang="pt-BR" sz="2200" dirty="0"/>
              <a:t>A 45 minutos.</a:t>
            </a:r>
          </a:p>
          <a:p>
            <a:r>
              <a:rPr lang="pt-BR" sz="2200" dirty="0"/>
              <a:t>B 55 minutos.</a:t>
            </a:r>
          </a:p>
          <a:p>
            <a:r>
              <a:rPr lang="pt-BR" sz="2200" dirty="0"/>
              <a:t>C 1 hora e 05 minutos.</a:t>
            </a:r>
          </a:p>
          <a:p>
            <a:r>
              <a:rPr lang="pt-BR" sz="2200" dirty="0"/>
              <a:t>D 1 hora e 15 minutos.</a:t>
            </a:r>
          </a:p>
          <a:p>
            <a:r>
              <a:rPr lang="pt-BR" sz="2200" dirty="0"/>
              <a:t>E 1 hora e 25 minutos.</a:t>
            </a:r>
          </a:p>
          <a:p>
            <a:r>
              <a:rPr lang="pt-BR" sz="2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549494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351692" y="809626"/>
            <a:ext cx="11690253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 smtClean="0"/>
              <a:t>Ano</a:t>
            </a:r>
            <a:r>
              <a:rPr lang="pt-BR" sz="2200" b="1" dirty="0"/>
              <a:t>: 2020 Banca: VUNESP Órgão: FITO Prova: VUNESP - 2020 - FITO - Técnico em Gestão - Almoxarifado</a:t>
            </a:r>
            <a:endParaRPr lang="pt-BR" sz="2200" dirty="0"/>
          </a:p>
          <a:p>
            <a:r>
              <a:rPr lang="pt-BR" sz="2200" dirty="0"/>
              <a:t>Em 2 horas de trabalho ininterrupto, 5 máquinas iguais, todas trabalhando com a capacidade máxima, iniciando e terminando ao mesmo tempo, produzem certa quantidade de um produto automotivo. Para produzirem metade da referida quantidade, com apenas 4 dessas máquinas, nas mesmas condições de trabalho, espera-se que o tempo mínimo necessário seja de</a:t>
            </a:r>
          </a:p>
          <a:p>
            <a:r>
              <a:rPr lang="pt-BR" sz="2200" dirty="0"/>
              <a:t>A 45 minutos.</a:t>
            </a:r>
          </a:p>
          <a:p>
            <a:r>
              <a:rPr lang="pt-BR" sz="2200" dirty="0"/>
              <a:t>B 55 minutos.</a:t>
            </a:r>
          </a:p>
          <a:p>
            <a:r>
              <a:rPr lang="pt-BR" sz="2200" dirty="0"/>
              <a:t>C 1 hora e 05 minutos.</a:t>
            </a:r>
          </a:p>
          <a:p>
            <a:r>
              <a:rPr lang="pt-BR" sz="2200" b="1" dirty="0">
                <a:solidFill>
                  <a:srgbClr val="00B050"/>
                </a:solidFill>
              </a:rPr>
              <a:t>D 1 hora e 15 minutos.</a:t>
            </a:r>
          </a:p>
          <a:p>
            <a:r>
              <a:rPr lang="pt-BR" sz="2200" dirty="0"/>
              <a:t>E 1 hora e 25 minutos.</a:t>
            </a:r>
          </a:p>
          <a:p>
            <a:r>
              <a:rPr lang="pt-BR" sz="2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51916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351692" y="809626"/>
            <a:ext cx="11690253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  <a:cs typeface="Calibri" panose="020F0502020204030204" pitchFamily="34" charset="0"/>
              </a:rPr>
              <a:t>Ano: 2020 Banca: VUNESP Órgão: Prefeitura de Cananéia - SP Prova: VUNESP - 2020 - Prefeitura de Cananéia - SP - Professor - Ensino Fundamental</a:t>
            </a:r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Das 9 horas às 15 horas, de trabalho ininterrupto, 5 máquinas, todas idênticas e trabalhando com a mesma produtividade, fabricam 600 unidades de determinado produto. Para a fabricação de 400 unidades do mesmo produto por 3 dessas máquinas, trabalhando nas mesmas condições, o tempo estimado para a realização do serviço é de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A 5 horas e 54 minutos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B 6 horas e 06 minutos.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C 6 horas e 20 minutos.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D 6 horas e 40 minutos.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E 7 horas e 06 minutos.</a:t>
            </a:r>
          </a:p>
        </p:txBody>
      </p:sp>
    </p:spTree>
    <p:extLst>
      <p:ext uri="{BB962C8B-B14F-4D97-AF65-F5344CB8AC3E}">
        <p14:creationId xmlns:p14="http://schemas.microsoft.com/office/powerpoint/2010/main" val="10141612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MATEMÁTICA – REGRA DE TRÊS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351692" y="809626"/>
            <a:ext cx="11690253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  <a:cs typeface="Calibri" panose="020F0502020204030204" pitchFamily="34" charset="0"/>
              </a:rPr>
              <a:t>Ano: 2020 Banca: VUNESP Órgão: Prefeitura de Cananéia - SP Prova: VUNESP - 2020 - Prefeitura de Cananéia - SP - Professor - Ensino Fundamental</a:t>
            </a:r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Das 9 horas às 15 horas, de trabalho ininterrupto, 5 máquinas, todas idênticas e trabalhando com a mesma produtividade, fabricam 600 unidades de determinado produto. Para a fabricação de 400 unidades do mesmo produto por 3 dessas máquinas, trabalhando nas mesmas condições, o tempo estimado para a realização do serviço é de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A 5 horas e 54 minutos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B 6 horas e 06 minutos.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C 6 horas e 20 minutos.</a:t>
            </a:r>
          </a:p>
          <a:p>
            <a:r>
              <a:rPr lang="pt-BR" sz="2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 6 horas e 40 minutos.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E 7 horas e 06 minutos.</a:t>
            </a:r>
          </a:p>
        </p:txBody>
      </p:sp>
    </p:spTree>
    <p:extLst>
      <p:ext uri="{BB962C8B-B14F-4D97-AF65-F5344CB8AC3E}">
        <p14:creationId xmlns:p14="http://schemas.microsoft.com/office/powerpoint/2010/main" val="28002959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TM10001114[[fn=Galeria]]</Template>
  <TotalTime>14</TotalTime>
  <Words>1586</Words>
  <Application>Microsoft Office PowerPoint</Application>
  <PresentationFormat>Widescreen</PresentationFormat>
  <Paragraphs>247</Paragraphs>
  <Slides>21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Cambria Math</vt:lpstr>
      <vt:lpstr>Gill Sans MT</vt:lpstr>
      <vt:lpstr>Lucida Sans Unicode</vt:lpstr>
      <vt:lpstr>Tahoma</vt:lpstr>
      <vt:lpstr>Times New Roman</vt:lpstr>
      <vt:lpstr>Gallery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Tribunal Regional Eleitoral de São Paulo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TRE</dc:creator>
  <cp:lastModifiedBy>TRE</cp:lastModifiedBy>
  <cp:revision>1</cp:revision>
  <dcterms:created xsi:type="dcterms:W3CDTF">2023-03-01T16:59:53Z</dcterms:created>
  <dcterms:modified xsi:type="dcterms:W3CDTF">2023-03-01T17:13:54Z</dcterms:modified>
</cp:coreProperties>
</file>