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7442B-FFA3-4156-8562-7593E3AE1160}" type="datetimeFigureOut">
              <a:rPr lang="pt-BR" smtClean="0"/>
              <a:t>01/03/2023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3FAB6-BBA5-4A5B-B62E-5501A5FA8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8545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DD4D82AC-9895-4E08-A7BE-208E205220A7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DFCDE13B-958C-4ED2-8B71-C1427A2FF787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36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2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2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1531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3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3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494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4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4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286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5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5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2518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6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061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7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395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8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8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285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9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7162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10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10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7939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11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11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402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12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12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753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13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13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82352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14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14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734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15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15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12229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16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16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0851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17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17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220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18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18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564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defTabSz="463550" eaLnBrk="1"/>
            <a:fld id="{6424F3A6-2153-4BA7-8AC9-AC76E036142D}" type="slidenum">
              <a:rPr lang="pt-BR" smtClean="0">
                <a:solidFill>
                  <a:srgbClr val="000000"/>
                </a:solidFill>
                <a:latin typeface="Times New Roman" pitchFamily="16" charset="0"/>
              </a:rPr>
              <a:pPr defTabSz="463550" eaLnBrk="1"/>
              <a:t>19</a:t>
            </a:fld>
            <a:endParaRPr lang="pt-B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351B7C9-2135-4FB5-A272-B0999E5C1195}" type="slidenum">
              <a:rPr lang="pt-BR" sz="1400">
                <a:solidFill>
                  <a:srgbClr val="000000"/>
                </a:solidFill>
                <a:latin typeface="Times New Roman" pitchFamily="16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19</a:t>
            </a:fld>
            <a:endParaRPr lang="pt-BR" sz="14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6355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/>
            <a:endParaRPr lang="pt-BR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38850" cy="48021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1291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381000"/>
            <a:ext cx="8667750" cy="6096000"/>
          </a:xfrm>
          <a:prstGeom prst="roundRect">
            <a:avLst>
              <a:gd name="adj" fmla="val 1074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Razão e Proporção</a:t>
            </a: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endParaRPr lang="pt-BR" sz="2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9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PROF. FELIPE REIS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336800" y="760413"/>
            <a:ext cx="7518400" cy="1357420"/>
          </a:xfrm>
          <a:prstGeom prst="rect">
            <a:avLst/>
          </a:prstGeom>
          <a:noFill/>
        </p:spPr>
        <p:txBody>
          <a:bodyPr lIns="94613" tIns="47306" rIns="94613" bIns="47306">
            <a:spAutoFit/>
          </a:bodyPr>
          <a:lstStyle/>
          <a:p>
            <a:pPr algn="ctr" defTabSz="464852">
              <a:defRPr/>
            </a:pPr>
            <a:r>
              <a:rPr lang="pt-BR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Matemática e Raciocínio Lógico</a:t>
            </a:r>
            <a:endParaRPr lang="pt-BR" sz="4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8755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RAZÃO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/>
              <a:t>É a comparação entre dois valores por meio de uma divisão</a:t>
            </a:r>
          </a:p>
          <a:p>
            <a:pPr algn="ctr"/>
            <a:endParaRPr lang="pt-BR" sz="2600" dirty="0"/>
          </a:p>
          <a:p>
            <a:pPr algn="ctr"/>
            <a:r>
              <a:rPr lang="pt-BR" sz="2600" dirty="0"/>
              <a:t>Uma forma de comparar valores “a” e “b”.</a:t>
            </a:r>
          </a:p>
          <a:p>
            <a:pPr algn="ctr"/>
            <a:r>
              <a:rPr lang="pt-BR" sz="2600" dirty="0"/>
              <a:t>A razão de “a” com relação a “b” é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/>
              <p:cNvSpPr txBox="1"/>
              <p:nvPr/>
            </p:nvSpPr>
            <p:spPr>
              <a:xfrm>
                <a:off x="3719736" y="3861048"/>
                <a:ext cx="4320480" cy="883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3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000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pt-BR" sz="3000" i="1">
                              <a:latin typeface="Cambria Math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pt-BR" sz="3000" dirty="0"/>
              </a:p>
            </p:txBody>
          </p:sp>
        </mc:Choice>
        <mc:Fallback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36" y="3861048"/>
                <a:ext cx="4320480" cy="8830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38267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RAZÃO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/>
              <a:t>Exemplos:</a:t>
            </a:r>
          </a:p>
          <a:p>
            <a:pPr algn="ctr"/>
            <a:endParaRPr lang="pt-BR" sz="2600" dirty="0"/>
          </a:p>
          <a:p>
            <a:pPr marL="514350" indent="-514350" algn="just">
              <a:buFont typeface="+mj-lt"/>
              <a:buAutoNum type="arabicPeriod"/>
            </a:pPr>
            <a:r>
              <a:rPr lang="pt-BR" sz="2600" dirty="0"/>
              <a:t>Escala: 1:100;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2600" dirty="0"/>
              <a:t>Porcentagem;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2600" dirty="0"/>
              <a:t>Velocidade média</a:t>
            </a:r>
          </a:p>
          <a:p>
            <a:pPr algn="just"/>
            <a:endParaRPr lang="pt-BR" sz="2600" dirty="0"/>
          </a:p>
          <a:p>
            <a:pPr algn="ctr"/>
            <a:endParaRPr lang="pt-BR" sz="2600" dirty="0"/>
          </a:p>
          <a:p>
            <a:pPr algn="ctr"/>
            <a:r>
              <a:rPr lang="pt-BR" sz="2600" dirty="0"/>
              <a:t>A base de uma razão é o seu denominador</a:t>
            </a:r>
          </a:p>
          <a:p>
            <a:pPr algn="ctr"/>
            <a:r>
              <a:rPr lang="pt-BR" sz="2600" dirty="0"/>
              <a:t>No caso abaixo, comparamos “a” com relação a “b”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/>
              <p:cNvSpPr txBox="1"/>
              <p:nvPr/>
            </p:nvSpPr>
            <p:spPr>
              <a:xfrm>
                <a:off x="3797571" y="5373216"/>
                <a:ext cx="4320480" cy="883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3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000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pt-BR" sz="3000" i="1">
                              <a:latin typeface="Cambria Math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pt-BR" sz="3000" dirty="0"/>
              </a:p>
            </p:txBody>
          </p:sp>
        </mc:Choice>
        <mc:Fallback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571" y="5373216"/>
                <a:ext cx="4320480" cy="8830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30660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PROPORÇÃO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/>
              <a:t>Quando a relação entre grandezas se mantém ao longo do tempo</a:t>
            </a:r>
          </a:p>
          <a:p>
            <a:pPr algn="ctr"/>
            <a:endParaRPr lang="pt-BR" sz="2600" dirty="0"/>
          </a:p>
          <a:p>
            <a:pPr marL="514350" indent="-514350" algn="just">
              <a:buFont typeface="+mj-lt"/>
              <a:buAutoNum type="arabicPeriod"/>
            </a:pPr>
            <a:r>
              <a:rPr lang="pt-BR" sz="2600" dirty="0"/>
              <a:t>Exemplo das viagens (a 50 km/h e de 200 km)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2600" dirty="0"/>
              <a:t>Direta e inversamente proporcional;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2600" dirty="0"/>
              <a:t>Exercício típico: Regra de três.</a:t>
            </a:r>
          </a:p>
          <a:p>
            <a:pPr algn="just"/>
            <a:endParaRPr lang="pt-BR" sz="2600" dirty="0"/>
          </a:p>
          <a:p>
            <a:pPr algn="ctr"/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2575394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PROPORÇÃO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DIVISÃO PROPORCIONAL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762125" y="2348880"/>
            <a:ext cx="86677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Armando, Bernardo e Caetano entraram em um bolão para uma corrida de cavalos. Armando comprou 10 cotas, Bernardo, 15 e Caetano, 25. Quanto ganhariam se o prêmio pagasse: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/>
              <a:t>1:1;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/>
              <a:t>2:1;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/>
              <a:t>3:1</a:t>
            </a:r>
          </a:p>
        </p:txBody>
      </p:sp>
    </p:spTree>
    <p:extLst>
      <p:ext uri="{BB962C8B-B14F-4D97-AF65-F5344CB8AC3E}">
        <p14:creationId xmlns:p14="http://schemas.microsoft.com/office/powerpoint/2010/main" val="25273940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PROPORÇÃO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DIVISÃO PROPORCIONAL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1997372" y="2924944"/>
          <a:ext cx="805906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4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4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47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ARMANDO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BERNARDO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CAETANO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10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15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.1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25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.1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10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.2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15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.2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25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.2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46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100 = 50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.2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10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.3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15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.3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25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.3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150 = 50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.3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10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.K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15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.K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25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.K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550 = 50</a:t>
                      </a:r>
                      <a:r>
                        <a:rPr lang="pt-BR" sz="2400" b="1" dirty="0">
                          <a:solidFill>
                            <a:srgbClr val="FF0000"/>
                          </a:solidFill>
                        </a:rPr>
                        <a:t>.K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5206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PROPORÇÃO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DIVISÃO PROPORCIONAL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762125" y="2348881"/>
            <a:ext cx="8667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K = Constante de Proporcionalidade</a:t>
            </a:r>
          </a:p>
        </p:txBody>
      </p:sp>
    </p:spTree>
    <p:extLst>
      <p:ext uri="{BB962C8B-B14F-4D97-AF65-F5344CB8AC3E}">
        <p14:creationId xmlns:p14="http://schemas.microsoft.com/office/powerpoint/2010/main" val="26633631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PROPORÇÃO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DIVISÃO PROPORCIONAL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762125" y="2348880"/>
            <a:ext cx="8667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E para inversamente proporcional??????</a:t>
            </a:r>
          </a:p>
          <a:p>
            <a:pPr algn="ctr"/>
            <a:endParaRPr lang="pt-BR" sz="2400" dirty="0"/>
          </a:p>
          <a:p>
            <a:pPr algn="ctr"/>
            <a:endParaRPr lang="pt-BR" sz="2400" dirty="0"/>
          </a:p>
          <a:p>
            <a:pPr algn="ctr"/>
            <a:r>
              <a:rPr lang="pt-BR" sz="2400" dirty="0"/>
              <a:t>Em vez de multiplicarmos, dividimos pelas “cotas do bolão”</a:t>
            </a:r>
          </a:p>
        </p:txBody>
      </p:sp>
    </p:spTree>
    <p:extLst>
      <p:ext uri="{BB962C8B-B14F-4D97-AF65-F5344CB8AC3E}">
        <p14:creationId xmlns:p14="http://schemas.microsoft.com/office/powerpoint/2010/main" val="40376395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PROPORÇÃO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DIVISÃO PROPORCIONAL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762125" y="2348880"/>
            <a:ext cx="8667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Exemplo:</a:t>
            </a:r>
          </a:p>
          <a:p>
            <a:pPr algn="just"/>
            <a:r>
              <a:rPr lang="pt-BR" sz="2400" dirty="0"/>
              <a:t>Armando recebe 1 salário mínimo e Bernardo 2. A Empresa de ambos pagará um PLR de R$ 3.000,00 inversamente proporcional a seus salários. Quanto cada um receberá???</a:t>
            </a:r>
          </a:p>
        </p:txBody>
      </p:sp>
    </p:spTree>
    <p:extLst>
      <p:ext uri="{BB962C8B-B14F-4D97-AF65-F5344CB8AC3E}">
        <p14:creationId xmlns:p14="http://schemas.microsoft.com/office/powerpoint/2010/main" val="7087168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PROPORÇÃO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DIVISÃO PROPORCIONAL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762125" y="2348880"/>
            <a:ext cx="8667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Exemplo:</a:t>
            </a:r>
          </a:p>
          <a:p>
            <a:pPr algn="just"/>
            <a:r>
              <a:rPr lang="pt-BR" sz="2400" dirty="0"/>
              <a:t>Armando recebe 1 salário mínimo e Bernardo 2. A Empresa de ambos pagará um PLR de R$ 3.000,00 inversamente proporcional a seus salários. Quanto cada um receberá???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A870569D-1185-4FA6-AFAC-FC4F4E809902}"/>
                  </a:ext>
                </a:extLst>
              </p:cNvPr>
              <p:cNvSpPr/>
              <p:nvPr/>
            </p:nvSpPr>
            <p:spPr>
              <a:xfrm>
                <a:off x="4007768" y="4850920"/>
                <a:ext cx="2220160" cy="7105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800" dirty="0"/>
                  <a:t>Armando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pt-BR" sz="2800" dirty="0"/>
              </a:p>
            </p:txBody>
          </p:sp>
        </mc:Choice>
        <mc:Fallback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A870569D-1185-4FA6-AFAC-FC4F4E8099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768" y="4850920"/>
                <a:ext cx="2220160" cy="710579"/>
              </a:xfrm>
              <a:prstGeom prst="rect">
                <a:avLst/>
              </a:prstGeom>
              <a:blipFill>
                <a:blip r:embed="rId3"/>
                <a:stretch>
                  <a:fillRect l="-5479" b="-94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756CB976-495D-4589-A83E-7B537961EB8E}"/>
                  </a:ext>
                </a:extLst>
              </p:cNvPr>
              <p:cNvSpPr/>
              <p:nvPr/>
            </p:nvSpPr>
            <p:spPr>
              <a:xfrm>
                <a:off x="6816081" y="4850919"/>
                <a:ext cx="2315057" cy="7105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2800" dirty="0"/>
                  <a:t>Bernardo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pt-BR" sz="2800" dirty="0"/>
              </a:p>
            </p:txBody>
          </p:sp>
        </mc:Choice>
        <mc:Fallback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756CB976-495D-4589-A83E-7B537961EB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81" y="4850919"/>
                <a:ext cx="2315057" cy="710579"/>
              </a:xfrm>
              <a:prstGeom prst="rect">
                <a:avLst/>
              </a:prstGeom>
              <a:blipFill>
                <a:blip r:embed="rId4"/>
                <a:stretch>
                  <a:fillRect l="-5263" b="-94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0034534E-E449-4466-B6EE-8AD849380F67}"/>
                  </a:ext>
                </a:extLst>
              </p:cNvPr>
              <p:cNvSpPr/>
              <p:nvPr/>
            </p:nvSpPr>
            <p:spPr>
              <a:xfrm>
                <a:off x="4007768" y="6071644"/>
                <a:ext cx="481253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800" dirty="0"/>
                  <a:t>Armando + Bernardo =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</a:rPr>
                      <m:t>3.000</m:t>
                    </m:r>
                  </m:oMath>
                </a14:m>
                <a:endParaRPr lang="pt-BR" sz="2800" dirty="0"/>
              </a:p>
            </p:txBody>
          </p:sp>
        </mc:Choice>
        <mc:Fallback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0034534E-E449-4466-B6EE-8AD849380F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768" y="6071644"/>
                <a:ext cx="4812536" cy="523220"/>
              </a:xfrm>
              <a:prstGeom prst="rect">
                <a:avLst/>
              </a:prstGeom>
              <a:blipFill>
                <a:blip r:embed="rId5"/>
                <a:stretch>
                  <a:fillRect l="-2532" t="-11628" b="-31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63850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PROPORÇÃO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DIVISÃO PROPORCIONAL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762125" y="2348880"/>
            <a:ext cx="8667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Exemplo:</a:t>
            </a:r>
          </a:p>
          <a:p>
            <a:pPr algn="just"/>
            <a:r>
              <a:rPr lang="pt-BR" sz="2400" dirty="0"/>
              <a:t>Armando recebe 1 salário mínimo e Bernardo 2. A Empresa de ambos pagará um PLR de R$ 3.000,00 inversamente proporcional a seus salários. Quanto cada um receberá???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A870569D-1185-4FA6-AFAC-FC4F4E809902}"/>
                  </a:ext>
                </a:extLst>
              </p:cNvPr>
              <p:cNvSpPr/>
              <p:nvPr/>
            </p:nvSpPr>
            <p:spPr>
              <a:xfrm>
                <a:off x="4511825" y="4766677"/>
                <a:ext cx="3338927" cy="12570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pt-BR" sz="4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4000" i="1">
                          <a:latin typeface="Cambria Math" panose="02040503050406030204" pitchFamily="18" charset="0"/>
                        </a:rPr>
                        <m:t>=3000</m:t>
                      </m:r>
                    </m:oMath>
                  </m:oMathPara>
                </a14:m>
                <a:endParaRPr lang="pt-BR" sz="4000" dirty="0"/>
              </a:p>
            </p:txBody>
          </p:sp>
        </mc:Choice>
        <mc:Fallback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A870569D-1185-4FA6-AFAC-FC4F4E8099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5" y="4766677"/>
                <a:ext cx="3338927" cy="12570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09728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PROPORÇÃO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DIVISÃO PROPORCIONAL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A870569D-1185-4FA6-AFAC-FC4F4E809902}"/>
                  </a:ext>
                </a:extLst>
              </p:cNvPr>
              <p:cNvSpPr/>
              <p:nvPr/>
            </p:nvSpPr>
            <p:spPr>
              <a:xfrm>
                <a:off x="4426537" y="2145325"/>
                <a:ext cx="3338927" cy="12570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pt-BR" sz="4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4000" i="1">
                          <a:latin typeface="Cambria Math" panose="02040503050406030204" pitchFamily="18" charset="0"/>
                        </a:rPr>
                        <m:t>=3000</m:t>
                      </m:r>
                    </m:oMath>
                  </m:oMathPara>
                </a14:m>
                <a:endParaRPr lang="pt-BR" sz="4000" dirty="0"/>
              </a:p>
            </p:txBody>
          </p:sp>
        </mc:Choice>
        <mc:Fallback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A870569D-1185-4FA6-AFAC-FC4F4E8099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537" y="2145325"/>
                <a:ext cx="3338927" cy="12570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F36EBF36-B833-493F-93B8-01F08E8DFB2C}"/>
                  </a:ext>
                </a:extLst>
              </p:cNvPr>
              <p:cNvSpPr/>
              <p:nvPr/>
            </p:nvSpPr>
            <p:spPr>
              <a:xfrm>
                <a:off x="4288347" y="3861049"/>
                <a:ext cx="3622658" cy="12570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pt-BR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4000" i="1">
                          <a:latin typeface="Cambria Math" panose="02040503050406030204" pitchFamily="18" charset="0"/>
                        </a:rPr>
                        <m:t>=3000</m:t>
                      </m:r>
                    </m:oMath>
                  </m:oMathPara>
                </a14:m>
                <a:endParaRPr lang="pt-BR" sz="4000" dirty="0"/>
              </a:p>
            </p:txBody>
          </p:sp>
        </mc:Choice>
        <mc:Fallback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F36EBF36-B833-493F-93B8-01F08E8DFB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8347" y="3861049"/>
                <a:ext cx="3622658" cy="12570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7138D246-9467-44D3-90E6-28CCE4A41C48}"/>
                  </a:ext>
                </a:extLst>
              </p:cNvPr>
              <p:cNvSpPr/>
              <p:nvPr/>
            </p:nvSpPr>
            <p:spPr>
              <a:xfrm>
                <a:off x="4142806" y="5373216"/>
                <a:ext cx="5023491" cy="9755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pt-BR" sz="4000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pt-BR" sz="4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4000" i="1">
                        <a:latin typeface="Cambria Math" panose="02040503050406030204" pitchFamily="18" charset="0"/>
                      </a:rPr>
                      <m:t>=3000</m:t>
                    </m:r>
                  </m:oMath>
                </a14:m>
                <a:r>
                  <a:rPr lang="pt-BR" sz="4000" dirty="0"/>
                  <a:t> =&gt; k=2000</a:t>
                </a:r>
              </a:p>
            </p:txBody>
          </p:sp>
        </mc:Choice>
        <mc:Fallback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7138D246-9467-44D3-90E6-28CCE4A41C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806" y="5373216"/>
                <a:ext cx="5023491" cy="975588"/>
              </a:xfrm>
              <a:prstGeom prst="rect">
                <a:avLst/>
              </a:prstGeom>
              <a:blipFill>
                <a:blip r:embed="rId5"/>
                <a:stretch>
                  <a:fillRect r="-3277" b="-118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5456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PROPORÇÃO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997371" y="1628801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DIVISÃO PROPORCIONAL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762125" y="2348880"/>
            <a:ext cx="8667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Exemplo:</a:t>
            </a:r>
          </a:p>
          <a:p>
            <a:pPr algn="just"/>
            <a:r>
              <a:rPr lang="pt-BR" sz="2400" dirty="0"/>
              <a:t>Armando recebe 1 salário mínimo e Bernardo 2. A Empresa de ambos pagará um PLR de R$ 3.000,00 inversamente proporcional a seus salários. Quanto cada um receberá???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A870569D-1185-4FA6-AFAC-FC4F4E809902}"/>
                  </a:ext>
                </a:extLst>
              </p:cNvPr>
              <p:cNvSpPr/>
              <p:nvPr/>
            </p:nvSpPr>
            <p:spPr>
              <a:xfrm>
                <a:off x="2016201" y="4850919"/>
                <a:ext cx="3556230" cy="7105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800" dirty="0"/>
                  <a:t>Armando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pt-BR" sz="2800" i="1">
                        <a:latin typeface="Cambria Math" panose="02040503050406030204" pitchFamily="18" charset="0"/>
                      </a:rPr>
                      <m:t>=2.000</m:t>
                    </m:r>
                  </m:oMath>
                </a14:m>
                <a:endParaRPr lang="pt-BR" sz="2800" dirty="0"/>
              </a:p>
            </p:txBody>
          </p:sp>
        </mc:Choice>
        <mc:Fallback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A870569D-1185-4FA6-AFAC-FC4F4E8099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6201" y="4850919"/>
                <a:ext cx="3556230" cy="710579"/>
              </a:xfrm>
              <a:prstGeom prst="rect">
                <a:avLst/>
              </a:prstGeom>
              <a:blipFill>
                <a:blip r:embed="rId3"/>
                <a:stretch>
                  <a:fillRect l="-3602" b="-94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756CB976-495D-4589-A83E-7B537961EB8E}"/>
                  </a:ext>
                </a:extLst>
              </p:cNvPr>
              <p:cNvSpPr/>
              <p:nvPr/>
            </p:nvSpPr>
            <p:spPr>
              <a:xfrm>
                <a:off x="6096000" y="4850919"/>
                <a:ext cx="4176464" cy="7105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2800" dirty="0"/>
                  <a:t>Bernardo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800" i="1">
                        <a:latin typeface="Cambria Math" panose="02040503050406030204" pitchFamily="18" charset="0"/>
                      </a:rPr>
                      <m:t>=1000</m:t>
                    </m:r>
                  </m:oMath>
                </a14:m>
                <a:endParaRPr lang="pt-BR" sz="2800" dirty="0"/>
              </a:p>
            </p:txBody>
          </p:sp>
        </mc:Choice>
        <mc:Fallback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756CB976-495D-4589-A83E-7B537961EB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850919"/>
                <a:ext cx="4176464" cy="710579"/>
              </a:xfrm>
              <a:prstGeom prst="rect">
                <a:avLst/>
              </a:prstGeom>
              <a:blipFill>
                <a:blip r:embed="rId4"/>
                <a:stretch>
                  <a:fillRect l="-2920" b="-94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0034534E-E449-4466-B6EE-8AD849380F67}"/>
                  </a:ext>
                </a:extLst>
              </p:cNvPr>
              <p:cNvSpPr/>
              <p:nvPr/>
            </p:nvSpPr>
            <p:spPr>
              <a:xfrm>
                <a:off x="3993700" y="5561498"/>
                <a:ext cx="481253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800" dirty="0"/>
                  <a:t>Armando + Bernardo =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</a:rPr>
                      <m:t>3.000</m:t>
                    </m:r>
                  </m:oMath>
                </a14:m>
                <a:endParaRPr lang="pt-BR" sz="2800" dirty="0"/>
              </a:p>
            </p:txBody>
          </p:sp>
        </mc:Choice>
        <mc:Fallback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0034534E-E449-4466-B6EE-8AD849380F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700" y="5561498"/>
                <a:ext cx="4812536" cy="523220"/>
              </a:xfrm>
              <a:prstGeom prst="rect">
                <a:avLst/>
              </a:prstGeom>
              <a:blipFill>
                <a:blip r:embed="rId5"/>
                <a:stretch>
                  <a:fillRect l="-2532" t="-11628" b="-31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70078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EXERCÍCIOS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53218" y="809626"/>
            <a:ext cx="11938782" cy="5118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Ano: 2020 Banca: VUNESP Órgão: </a:t>
            </a:r>
            <a:r>
              <a:rPr lang="pt-BR" sz="2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Valiprev</a:t>
            </a:r>
            <a:r>
              <a:rPr lang="pt-BR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SP Provas: VUNESP - 2020 - </a:t>
            </a:r>
            <a:r>
              <a:rPr lang="pt-BR" sz="2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Valiprev</a:t>
            </a:r>
            <a:r>
              <a:rPr lang="pt-BR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SP - Contador 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pessoa guardou em um vidro, somente moedas de R$ 1,00 e de R$ 0,50. Certo dia, ao contabilizar essas moedas, constatou que havia, no total, 84 moedas, e que a razão do número de moedas de R$ 1,00 para o número de moedas de R$ 0,50 era 5/7. As moedas de R$ 0,50, juntas, totalizavam o valor de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R$ 35,00.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 R$ 32,50.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R$ 30,50.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R$ 27,00.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R$ 24,50.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9617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EXERCÍCIOS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53218" y="809626"/>
            <a:ext cx="1193878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Ano: 2020 Banca: VUNESP Órgão: </a:t>
            </a:r>
            <a:r>
              <a:rPr lang="pt-BR" sz="2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Valiprev</a:t>
            </a:r>
            <a:r>
              <a:rPr lang="pt-BR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SP Provas: VUNESP - 2020 - </a:t>
            </a:r>
            <a:r>
              <a:rPr lang="pt-BR" sz="2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Valiprev</a:t>
            </a:r>
            <a:r>
              <a:rPr lang="pt-BR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SP - Contador 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pessoa guardou em um vidro, somente moedas de R$ 1,00 e de R$ 0,50. Certo dia, ao contabilizar essas moedas, constatou que havia, no total, 84 moedas, e que a razão do número de moedas de R$ 1,00 para o número de moedas de R$ 0,50 era 5/7. As moedas de R$ 0,50, juntas, totalizavam o valor de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R$ 35,00.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 R$ 32,50.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R$ 30,50.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R$ 27,00.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2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R$ 24,50.</a:t>
            </a:r>
            <a:endParaRPr lang="pt-BR" sz="22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7154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EXERCÍCIOS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53218" y="1316063"/>
            <a:ext cx="1193878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  <a:cs typeface="Calibri" panose="020F0502020204030204" pitchFamily="34" charset="0"/>
              </a:rPr>
              <a:t>Ano: 2020 Banca: VUNESP Órgão: FITO Prova: VUNESP - 2020 - FITO - Técnico em Gestão - Assistência Administrativa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Em um grupo de amigos, o número de casados supera o número de não casados em 3 pessoas. Sabendo-se que a razão entre os números de não casados e casados é 3/4, o número de pessoas nesse grupo é igual a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14.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B 21.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C 28.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 35.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E 42.</a:t>
            </a:r>
          </a:p>
        </p:txBody>
      </p:sp>
    </p:spTree>
    <p:extLst>
      <p:ext uri="{BB962C8B-B14F-4D97-AF65-F5344CB8AC3E}">
        <p14:creationId xmlns:p14="http://schemas.microsoft.com/office/powerpoint/2010/main" val="3868032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EXERCÍCIOS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53218" y="1316063"/>
            <a:ext cx="1193878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  <a:cs typeface="Calibri" panose="020F0502020204030204" pitchFamily="34" charset="0"/>
              </a:rPr>
              <a:t>Ano: 2020 Banca: VUNESP Órgão: FITO Prova: VUNESP - 2020 - FITO - Técnico em Gestão - Assistência Administrativa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Em um grupo de amigos, o número de casados supera o número de não casados em 3 pessoas. Sabendo-se que a razão entre os números de não casados e casados é 3/4, o número de pessoas nesse grupo é igual a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14.</a:t>
            </a:r>
          </a:p>
          <a:p>
            <a:r>
              <a:rPr lang="pt-BR" sz="2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 21</a:t>
            </a:r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C 28.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 35.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E 42.</a:t>
            </a:r>
          </a:p>
        </p:txBody>
      </p:sp>
    </p:spTree>
    <p:extLst>
      <p:ext uri="{BB962C8B-B14F-4D97-AF65-F5344CB8AC3E}">
        <p14:creationId xmlns:p14="http://schemas.microsoft.com/office/powerpoint/2010/main" val="37613421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EXERCÍCIOS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53218" y="1316063"/>
            <a:ext cx="1193878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  <a:cs typeface="Calibri" panose="020F0502020204030204" pitchFamily="34" charset="0"/>
              </a:rPr>
              <a:t>Ano: 2019 Banca: COPEVE-UFAL Órgão: IFAL Provas: COPEVE-UFAL - 2019 - IFAL - Assistente Social 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Sabendo que A é inversamente proporcional a B+2 e que A=3 quando B=8, quanto vale A quando B=1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1/10.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B 3/8.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C 28.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 4/3.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E 10.</a:t>
            </a:r>
          </a:p>
        </p:txBody>
      </p:sp>
    </p:spTree>
    <p:extLst>
      <p:ext uri="{BB962C8B-B14F-4D97-AF65-F5344CB8AC3E}">
        <p14:creationId xmlns:p14="http://schemas.microsoft.com/office/powerpoint/2010/main" val="27990871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762125" y="122239"/>
            <a:ext cx="8667750" cy="687387"/>
          </a:xfrm>
          <a:prstGeom prst="roundRect">
            <a:avLst>
              <a:gd name="adj" fmla="val 1074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13" tIns="47306" rIns="94613" bIns="47306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799" indent="-354799" algn="ctr">
              <a:spcBef>
                <a:spcPts val="621"/>
              </a:spcBef>
              <a:spcAft>
                <a:spcPts val="621"/>
              </a:spcAft>
              <a:defRPr/>
            </a:pPr>
            <a:r>
              <a:rPr lang="pt-BR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EXERCÍCIOS</a:t>
            </a:r>
            <a:endParaRPr lang="pt-BR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53218" y="1316063"/>
            <a:ext cx="1193878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  <a:cs typeface="Calibri" panose="020F0502020204030204" pitchFamily="34" charset="0"/>
              </a:rPr>
              <a:t>Ano: 2019 Banca: COPEVE-UFAL Órgão: IFAL Provas: COPEVE-UFAL - 2019 - IFAL - Assistente Social 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Sabendo que A é inversamente proporcional a B+2 e que A=3 quando B=8, quanto vale A quando B=1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A 1/10.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B 3/8.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C 28.</a:t>
            </a:r>
          </a:p>
          <a:p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 4/3.</a:t>
            </a:r>
          </a:p>
          <a:p>
            <a:r>
              <a:rPr lang="pt-BR" sz="2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10.</a:t>
            </a:r>
          </a:p>
        </p:txBody>
      </p:sp>
    </p:spTree>
    <p:extLst>
      <p:ext uri="{BB962C8B-B14F-4D97-AF65-F5344CB8AC3E}">
        <p14:creationId xmlns:p14="http://schemas.microsoft.com/office/powerpoint/2010/main" val="15975151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TM10001114[[fn=Galeria]]</Template>
  <TotalTime>19</TotalTime>
  <Words>1019</Words>
  <Application>Microsoft Office PowerPoint</Application>
  <PresentationFormat>Widescreen</PresentationFormat>
  <Paragraphs>182</Paragraphs>
  <Slides>19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Cambria Math</vt:lpstr>
      <vt:lpstr>Gill Sans MT</vt:lpstr>
      <vt:lpstr>Lucida Sans Unicode</vt:lpstr>
      <vt:lpstr>Tahoma</vt:lpstr>
      <vt:lpstr>Times New Roman</vt:lpstr>
      <vt:lpstr>Gallery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Tribunal Regional Eleitoral de São Paulo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TRE</dc:creator>
  <cp:lastModifiedBy>TRE</cp:lastModifiedBy>
  <cp:revision>3</cp:revision>
  <dcterms:created xsi:type="dcterms:W3CDTF">2023-03-01T16:40:06Z</dcterms:created>
  <dcterms:modified xsi:type="dcterms:W3CDTF">2023-03-01T16:59:37Z</dcterms:modified>
</cp:coreProperties>
</file>