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6" r:id="rId36"/>
    <p:sldId id="297" r:id="rId37"/>
    <p:sldId id="298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</p:sldIdLst>
  <p:sldSz cx="10693400" cy="7556500"/>
  <p:notesSz cx="10693400" cy="75565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14" y="-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243255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11328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243255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11328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243255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11328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243255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243255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771143"/>
            <a:ext cx="10693400" cy="1992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56" y="851407"/>
            <a:ext cx="9960087" cy="453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111328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5380" y="2070607"/>
            <a:ext cx="9042639" cy="1746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302629" y="6499730"/>
            <a:ext cx="231140" cy="203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243255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fc.org.br/tecnica/normas-brasileiras-de-" TargetMode="External"/><Relationship Id="rId2" Type="http://schemas.openxmlformats.org/officeDocument/2006/relationships/hyperlink" Target="http://www.tesouro.gov.br/mcas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79700" y="2406650"/>
            <a:ext cx="4695190" cy="767080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900" b="1" spc="0" dirty="0">
                <a:solidFill>
                  <a:srgbClr val="133E69"/>
                </a:solidFill>
                <a:latin typeface="Calibri"/>
                <a:cs typeface="Calibri"/>
              </a:rPr>
              <a:t>Procedimentos Contábeis Patrimoniais </a:t>
            </a:r>
            <a:r>
              <a:rPr sz="1900" b="1" spc="10" dirty="0">
                <a:solidFill>
                  <a:srgbClr val="133E69"/>
                </a:solidFill>
                <a:latin typeface="Calibri"/>
                <a:cs typeface="Calibri"/>
              </a:rPr>
              <a:t>– PCP</a:t>
            </a:r>
            <a:r>
              <a:rPr sz="1900" b="1" spc="-20" dirty="0">
                <a:solidFill>
                  <a:srgbClr val="133E69"/>
                </a:solidFill>
                <a:latin typeface="Calibri"/>
                <a:cs typeface="Calibri"/>
              </a:rPr>
              <a:t> </a:t>
            </a:r>
            <a:r>
              <a:rPr sz="1900" b="1" spc="0" dirty="0">
                <a:solidFill>
                  <a:srgbClr val="133E69"/>
                </a:solidFill>
                <a:latin typeface="Calibri"/>
                <a:cs typeface="Calibri"/>
              </a:rPr>
              <a:t>I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2060" y="2268727"/>
            <a:ext cx="4695825" cy="33928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5" dirty="0">
                <a:latin typeface="Calibri"/>
                <a:cs typeface="Calibri"/>
              </a:rPr>
              <a:t>LEITURA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BÁSICA</a:t>
            </a:r>
            <a:endParaRPr sz="1550">
              <a:latin typeface="Calibri"/>
              <a:cs typeface="Calibri"/>
            </a:endParaRPr>
          </a:p>
          <a:p>
            <a:pPr marL="413384">
              <a:lnSpc>
                <a:spcPct val="100000"/>
              </a:lnSpc>
              <a:spcBef>
                <a:spcPts val="40"/>
              </a:spcBef>
            </a:pPr>
            <a:r>
              <a:rPr sz="1550" spc="5" dirty="0">
                <a:latin typeface="Calibri"/>
                <a:cs typeface="Calibri"/>
              </a:rPr>
              <a:t>Manual de </a:t>
            </a:r>
            <a:r>
              <a:rPr sz="1550" spc="0" dirty="0">
                <a:latin typeface="Calibri"/>
                <a:cs typeface="Calibri"/>
              </a:rPr>
              <a:t>Contabilidade Aplicada </a:t>
            </a:r>
            <a:r>
              <a:rPr sz="1550" spc="10" dirty="0">
                <a:latin typeface="Calibri"/>
                <a:cs typeface="Calibri"/>
              </a:rPr>
              <a:t>ao </a:t>
            </a:r>
            <a:r>
              <a:rPr sz="1550" spc="0" dirty="0">
                <a:latin typeface="Calibri"/>
                <a:cs typeface="Calibri"/>
              </a:rPr>
              <a:t>Setor</a:t>
            </a:r>
            <a:r>
              <a:rPr sz="1550" spc="-10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Público</a:t>
            </a:r>
            <a:endParaRPr sz="1550">
              <a:latin typeface="Calibri"/>
              <a:cs typeface="Calibri"/>
            </a:endParaRPr>
          </a:p>
          <a:p>
            <a:pPr marL="413384" marR="6350" algn="just">
              <a:lnSpc>
                <a:spcPct val="101600"/>
              </a:lnSpc>
              <a:spcBef>
                <a:spcPts val="5"/>
              </a:spcBef>
            </a:pPr>
            <a:r>
              <a:rPr sz="1550" spc="10" dirty="0">
                <a:latin typeface="Calibri"/>
                <a:cs typeface="Calibri"/>
              </a:rPr>
              <a:t>– MCASP 7ª </a:t>
            </a:r>
            <a:r>
              <a:rPr sz="1550" spc="0" dirty="0">
                <a:latin typeface="Calibri"/>
                <a:cs typeface="Calibri"/>
              </a:rPr>
              <a:t>Edição </a:t>
            </a:r>
            <a:r>
              <a:rPr sz="1550" spc="10" dirty="0">
                <a:latin typeface="Calibri"/>
                <a:cs typeface="Calibri"/>
              </a:rPr>
              <a:t>– </a:t>
            </a:r>
            <a:r>
              <a:rPr sz="1550" spc="-15" dirty="0">
                <a:latin typeface="Calibri"/>
                <a:cs typeface="Calibri"/>
              </a:rPr>
              <a:t>PARTE </a:t>
            </a:r>
            <a:r>
              <a:rPr sz="1550" spc="0" dirty="0">
                <a:latin typeface="Calibri"/>
                <a:cs typeface="Calibri"/>
              </a:rPr>
              <a:t>II </a:t>
            </a:r>
            <a:r>
              <a:rPr sz="1550" spc="10" dirty="0">
                <a:latin typeface="Calibri"/>
                <a:cs typeface="Calibri"/>
              </a:rPr>
              <a:t>– </a:t>
            </a:r>
            <a:r>
              <a:rPr sz="1550" spc="0" dirty="0">
                <a:latin typeface="Calibri"/>
                <a:cs typeface="Calibri"/>
              </a:rPr>
              <a:t>Procedimentos  Contábeis Patrimoniais, disponível </a:t>
            </a:r>
            <a:r>
              <a:rPr sz="1550" spc="15" dirty="0">
                <a:latin typeface="Calibri"/>
                <a:cs typeface="Calibri"/>
              </a:rPr>
              <a:t>em </a:t>
            </a:r>
            <a:r>
              <a:rPr sz="1550" u="heavy" spc="15" dirty="0">
                <a:solidFill>
                  <a:srgbClr val="9453C3"/>
                </a:solidFill>
                <a:uFill>
                  <a:solidFill>
                    <a:srgbClr val="9353C3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550" u="heavy" spc="-5" dirty="0">
                <a:solidFill>
                  <a:srgbClr val="9453C3"/>
                </a:solidFill>
                <a:uFill>
                  <a:solidFill>
                    <a:srgbClr val="9353C3"/>
                  </a:solidFill>
                </a:uFill>
                <a:latin typeface="Calibri"/>
                <a:cs typeface="Calibri"/>
                <a:hlinkClick r:id="rId2"/>
              </a:rPr>
              <a:t>www.tesouro.gov.br/mcasp</a:t>
            </a:r>
            <a:r>
              <a:rPr sz="1550" spc="-5" dirty="0">
                <a:latin typeface="Calibri"/>
                <a:cs typeface="Calibri"/>
                <a:hlinkClick r:id="rId2"/>
              </a:rPr>
              <a:t>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50" b="1" spc="5" dirty="0">
                <a:latin typeface="Calibri"/>
                <a:cs typeface="Calibri"/>
              </a:rPr>
              <a:t>LEITURA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COMPLEMENTAR</a:t>
            </a:r>
            <a:endParaRPr sz="1550">
              <a:latin typeface="Calibri"/>
              <a:cs typeface="Calibri"/>
            </a:endParaRPr>
          </a:p>
          <a:p>
            <a:pPr marL="413384" marR="5080">
              <a:lnSpc>
                <a:spcPct val="101699"/>
              </a:lnSpc>
              <a:spcBef>
                <a:spcPts val="5"/>
              </a:spcBef>
              <a:tabLst>
                <a:tab pos="1063625" algn="l"/>
                <a:tab pos="1877695" algn="l"/>
                <a:tab pos="2196465" algn="l"/>
                <a:tab pos="2760345" algn="l"/>
                <a:tab pos="3296285" algn="l"/>
                <a:tab pos="4421505" algn="l"/>
              </a:tabLst>
            </a:pPr>
            <a:r>
              <a:rPr sz="1550" spc="5" dirty="0">
                <a:latin typeface="Calibri"/>
                <a:cs typeface="Calibri"/>
              </a:rPr>
              <a:t>Normas </a:t>
            </a:r>
            <a:r>
              <a:rPr sz="1550" dirty="0">
                <a:latin typeface="Calibri"/>
                <a:cs typeface="Calibri"/>
              </a:rPr>
              <a:t>Brasileiras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spc="0" dirty="0">
                <a:latin typeface="Calibri"/>
                <a:cs typeface="Calibri"/>
              </a:rPr>
              <a:t>Contabilidade Aplicadas </a:t>
            </a:r>
            <a:r>
              <a:rPr sz="1550" spc="5" dirty="0">
                <a:latin typeface="Calibri"/>
                <a:cs typeface="Calibri"/>
              </a:rPr>
              <a:t>ao  </a:t>
            </a:r>
            <a:r>
              <a:rPr sz="1550" spc="10" dirty="0">
                <a:latin typeface="Calibri"/>
                <a:cs typeface="Calibri"/>
              </a:rPr>
              <a:t>S</a:t>
            </a:r>
            <a:r>
              <a:rPr sz="1550" spc="0" dirty="0">
                <a:latin typeface="Calibri"/>
                <a:cs typeface="Calibri"/>
              </a:rPr>
              <a:t>e</a:t>
            </a:r>
            <a:r>
              <a:rPr sz="1550" spc="-20" dirty="0">
                <a:latin typeface="Calibri"/>
                <a:cs typeface="Calibri"/>
              </a:rPr>
              <a:t>t</a:t>
            </a:r>
            <a:r>
              <a:rPr sz="1550" spc="5" dirty="0">
                <a:latin typeface="Calibri"/>
                <a:cs typeface="Calibri"/>
              </a:rPr>
              <a:t>or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0" dirty="0">
                <a:latin typeface="Calibri"/>
                <a:cs typeface="Calibri"/>
              </a:rPr>
              <a:t>Públi</a:t>
            </a:r>
            <a:r>
              <a:rPr sz="1550" dirty="0">
                <a:latin typeface="Calibri"/>
                <a:cs typeface="Calibri"/>
              </a:rPr>
              <a:t>c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–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NBC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" dirty="0">
                <a:latin typeface="Calibri"/>
                <a:cs typeface="Calibri"/>
              </a:rPr>
              <a:t>T</a:t>
            </a:r>
            <a:r>
              <a:rPr sz="1550" spc="10" dirty="0">
                <a:latin typeface="Calibri"/>
                <a:cs typeface="Calibri"/>
              </a:rPr>
              <a:t>S</a:t>
            </a:r>
            <a:r>
              <a:rPr sz="1550" spc="-180" dirty="0">
                <a:latin typeface="Calibri"/>
                <a:cs typeface="Calibri"/>
              </a:rPr>
              <a:t>P</a:t>
            </a:r>
            <a:r>
              <a:rPr sz="1550" spc="0" dirty="0">
                <a:latin typeface="Calibri"/>
                <a:cs typeface="Calibri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0" dirty="0">
                <a:latin typeface="Calibri"/>
                <a:cs typeface="Calibri"/>
              </a:rPr>
              <a:t>di</a:t>
            </a:r>
            <a:r>
              <a:rPr sz="1550" spc="5" dirty="0">
                <a:latin typeface="Calibri"/>
                <a:cs typeface="Calibri"/>
              </a:rPr>
              <a:t>sp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0" dirty="0">
                <a:latin typeface="Calibri"/>
                <a:cs typeface="Calibri"/>
              </a:rPr>
              <a:t>ní</a:t>
            </a:r>
            <a:r>
              <a:rPr sz="1550" spc="-5" dirty="0">
                <a:latin typeface="Calibri"/>
                <a:cs typeface="Calibri"/>
              </a:rPr>
              <a:t>v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dirty="0">
                <a:latin typeface="Calibri"/>
                <a:cs typeface="Calibri"/>
              </a:rPr>
              <a:t>i</a:t>
            </a:r>
            <a:r>
              <a:rPr sz="1550" spc="5" dirty="0">
                <a:latin typeface="Calibri"/>
                <a:cs typeface="Calibri"/>
              </a:rPr>
              <a:t>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em </a:t>
            </a:r>
            <a:r>
              <a:rPr sz="1550" spc="0" dirty="0">
                <a:latin typeface="Times New Roman"/>
                <a:cs typeface="Times New Roman"/>
              </a:rPr>
              <a:t> </a:t>
            </a:r>
            <a:r>
              <a:rPr sz="1550" u="heavy" spc="0" dirty="0">
                <a:solidFill>
                  <a:srgbClr val="9453C3"/>
                </a:solidFill>
                <a:uFill>
                  <a:solidFill>
                    <a:srgbClr val="9353C3"/>
                  </a:solidFill>
                </a:uFill>
                <a:latin typeface="Calibri"/>
                <a:cs typeface="Calibri"/>
                <a:hlinkClick r:id="rId3"/>
              </a:rPr>
              <a:t>http://cfc.org.br/tecnica/normas-brasileiras-de- </a:t>
            </a:r>
            <a:r>
              <a:rPr sz="1550" spc="0" dirty="0">
                <a:solidFill>
                  <a:srgbClr val="9453C3"/>
                </a:solidFill>
                <a:latin typeface="Calibri"/>
                <a:cs typeface="Calibri"/>
              </a:rPr>
              <a:t> </a:t>
            </a:r>
            <a:r>
              <a:rPr sz="1550" u="heavy" spc="0" dirty="0">
                <a:solidFill>
                  <a:srgbClr val="9453C3"/>
                </a:solidFill>
                <a:uFill>
                  <a:solidFill>
                    <a:srgbClr val="9353C3"/>
                  </a:solidFill>
                </a:uFill>
                <a:latin typeface="Calibri"/>
                <a:cs typeface="Calibri"/>
              </a:rPr>
              <a:t>contabilidade/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50" b="1" spc="0" dirty="0">
                <a:latin typeface="Calibri"/>
                <a:cs typeface="Calibri"/>
              </a:rPr>
              <a:t>PRÉ-REQUISITO</a:t>
            </a:r>
            <a:r>
              <a:rPr sz="1550" b="1" spc="-1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RECOMENDÁVEL</a:t>
            </a:r>
            <a:endParaRPr sz="1550">
              <a:latin typeface="Calibri"/>
              <a:cs typeface="Calibri"/>
            </a:endParaRPr>
          </a:p>
          <a:p>
            <a:pPr marL="413384">
              <a:lnSpc>
                <a:spcPct val="100000"/>
              </a:lnSpc>
              <a:spcBef>
                <a:spcPts val="20"/>
              </a:spcBef>
            </a:pPr>
            <a:r>
              <a:rPr sz="1550" spc="5" dirty="0">
                <a:latin typeface="Calibri"/>
                <a:cs typeface="Calibri"/>
              </a:rPr>
              <a:t>Noções </a:t>
            </a:r>
            <a:r>
              <a:rPr sz="1550" spc="0" dirty="0">
                <a:latin typeface="Calibri"/>
                <a:cs typeface="Calibri"/>
              </a:rPr>
              <a:t>básicas </a:t>
            </a:r>
            <a:r>
              <a:rPr sz="1550" spc="5" dirty="0">
                <a:latin typeface="Calibri"/>
                <a:cs typeface="Calibri"/>
              </a:rPr>
              <a:t>de</a:t>
            </a:r>
            <a:r>
              <a:rPr sz="1550" spc="-3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contabilidade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4044" y="1393951"/>
            <a:ext cx="31762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0" dirty="0">
                <a:solidFill>
                  <a:srgbClr val="133E69"/>
                </a:solidFill>
                <a:latin typeface="Calibri"/>
                <a:cs typeface="Calibri"/>
              </a:rPr>
              <a:t>Leitura</a:t>
            </a:r>
            <a:r>
              <a:rPr b="0" spc="-15" dirty="0">
                <a:solidFill>
                  <a:srgbClr val="133E69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133E69"/>
                </a:solidFill>
                <a:latin typeface="Calibri"/>
                <a:cs typeface="Calibri"/>
              </a:rPr>
              <a:t>Recomendada</a:t>
            </a:r>
          </a:p>
        </p:txBody>
      </p:sp>
      <p:sp>
        <p:nvSpPr>
          <p:cNvPr id="4" name="object 4"/>
          <p:cNvSpPr/>
          <p:nvPr/>
        </p:nvSpPr>
        <p:spPr>
          <a:xfrm>
            <a:off x="7052950" y="1505711"/>
            <a:ext cx="3323844" cy="4686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392545" y="6499730"/>
            <a:ext cx="141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sz="1400" b="1" dirty="0">
                <a:solidFill>
                  <a:srgbClr val="243255"/>
                </a:solidFill>
                <a:latin typeface="Calibri"/>
                <a:cs typeface="Calibri"/>
              </a:rPr>
              <a:pPr marL="25400">
                <a:lnSpc>
                  <a:spcPts val="1435"/>
                </a:lnSpc>
              </a:pPr>
              <a:t>2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5568" y="1374139"/>
            <a:ext cx="12287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rgbClr val="133E69"/>
                </a:solidFill>
                <a:latin typeface="Calibri"/>
                <a:cs typeface="Calibri"/>
              </a:rPr>
              <a:t>Sumário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92545" y="6499730"/>
            <a:ext cx="141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sz="1400" b="1" dirty="0">
                <a:solidFill>
                  <a:srgbClr val="243255"/>
                </a:solidFill>
                <a:latin typeface="Calibri"/>
                <a:cs typeface="Calibri"/>
              </a:rPr>
              <a:pPr marL="25400">
                <a:lnSpc>
                  <a:spcPts val="1435"/>
                </a:lnSpc>
              </a:pPr>
              <a:t>3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5380" y="2070607"/>
            <a:ext cx="5681345" cy="17462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63550" indent="-450850">
              <a:lnSpc>
                <a:spcPct val="100000"/>
              </a:lnSpc>
              <a:spcBef>
                <a:spcPts val="110"/>
              </a:spcBef>
              <a:buClr>
                <a:srgbClr val="4965AC"/>
              </a:buClr>
              <a:buAutoNum type="arabicPeriod"/>
              <a:tabLst>
                <a:tab pos="463550" algn="l"/>
                <a:tab pos="464184" algn="l"/>
              </a:tabLst>
            </a:pPr>
            <a:r>
              <a:rPr sz="2450" spc="-10" dirty="0">
                <a:latin typeface="Calibri"/>
                <a:cs typeface="Calibri"/>
              </a:rPr>
              <a:t>Introdução </a:t>
            </a:r>
            <a:r>
              <a:rPr sz="2450" dirty="0">
                <a:latin typeface="Calibri"/>
                <a:cs typeface="Calibri"/>
              </a:rPr>
              <a:t>e base</a:t>
            </a:r>
            <a:r>
              <a:rPr sz="2450" spc="-40" dirty="0">
                <a:latin typeface="Calibri"/>
                <a:cs typeface="Calibri"/>
              </a:rPr>
              <a:t> </a:t>
            </a:r>
            <a:r>
              <a:rPr sz="2450" spc="-5" dirty="0">
                <a:latin typeface="Calibri"/>
                <a:cs typeface="Calibri"/>
              </a:rPr>
              <a:t>normativa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965AC"/>
              </a:buClr>
              <a:buFont typeface="Calibri"/>
              <a:buAutoNum type="arabicPeriod"/>
            </a:pPr>
            <a:endParaRPr sz="2000">
              <a:latin typeface="Times New Roman"/>
              <a:cs typeface="Times New Roman"/>
            </a:endParaRPr>
          </a:p>
          <a:p>
            <a:pPr marL="463550" indent="-450850">
              <a:lnSpc>
                <a:spcPct val="100000"/>
              </a:lnSpc>
              <a:buClr>
                <a:srgbClr val="4965AC"/>
              </a:buClr>
              <a:buAutoNum type="arabicPeriod"/>
              <a:tabLst>
                <a:tab pos="463550" algn="l"/>
                <a:tab pos="464184" algn="l"/>
              </a:tabLst>
            </a:pPr>
            <a:r>
              <a:rPr sz="2450" spc="-5" dirty="0">
                <a:latin typeface="Calibri"/>
                <a:cs typeface="Calibri"/>
              </a:rPr>
              <a:t>Elementos </a:t>
            </a:r>
            <a:r>
              <a:rPr sz="2450" dirty="0">
                <a:latin typeface="Calibri"/>
                <a:cs typeface="Calibri"/>
              </a:rPr>
              <a:t>das </a:t>
            </a:r>
            <a:r>
              <a:rPr sz="2450" spc="-10" dirty="0">
                <a:latin typeface="Calibri"/>
                <a:cs typeface="Calibri"/>
              </a:rPr>
              <a:t>Demonstrações</a:t>
            </a:r>
            <a:r>
              <a:rPr sz="2450" spc="-55" dirty="0">
                <a:latin typeface="Calibri"/>
                <a:cs typeface="Calibri"/>
              </a:rPr>
              <a:t> </a:t>
            </a:r>
            <a:r>
              <a:rPr sz="2450" spc="-5" dirty="0">
                <a:latin typeface="Calibri"/>
                <a:cs typeface="Calibri"/>
              </a:rPr>
              <a:t>Contábeis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965AC"/>
              </a:buClr>
              <a:buFont typeface="Calibri"/>
              <a:buAutoNum type="arabicPeriod"/>
            </a:pPr>
            <a:endParaRPr sz="2050">
              <a:latin typeface="Times New Roman"/>
              <a:cs typeface="Times New Roman"/>
            </a:endParaRPr>
          </a:p>
          <a:p>
            <a:pPr marL="463550" indent="-450850">
              <a:lnSpc>
                <a:spcPct val="100000"/>
              </a:lnSpc>
              <a:buClr>
                <a:srgbClr val="4965AC"/>
              </a:buClr>
              <a:buAutoNum type="arabicPeriod"/>
              <a:tabLst>
                <a:tab pos="463550" algn="l"/>
                <a:tab pos="464184" algn="l"/>
              </a:tabLst>
            </a:pPr>
            <a:r>
              <a:rPr sz="2450" spc="-5" dirty="0">
                <a:latin typeface="Calibri"/>
                <a:cs typeface="Calibri"/>
              </a:rPr>
              <a:t>Mensuração </a:t>
            </a:r>
            <a:r>
              <a:rPr sz="2450" spc="0" dirty="0">
                <a:latin typeface="Calibri"/>
                <a:cs typeface="Calibri"/>
              </a:rPr>
              <a:t>de </a:t>
            </a:r>
            <a:r>
              <a:rPr sz="2450" spc="-10" dirty="0">
                <a:latin typeface="Calibri"/>
                <a:cs typeface="Calibri"/>
              </a:rPr>
              <a:t>ativos </a:t>
            </a:r>
            <a:r>
              <a:rPr sz="2450" dirty="0">
                <a:latin typeface="Calibri"/>
                <a:cs typeface="Calibri"/>
              </a:rPr>
              <a:t>e</a:t>
            </a:r>
            <a:r>
              <a:rPr sz="2450" spc="-45" dirty="0">
                <a:latin typeface="Calibri"/>
                <a:cs typeface="Calibri"/>
              </a:rPr>
              <a:t> </a:t>
            </a:r>
            <a:r>
              <a:rPr sz="2450" spc="-5" dirty="0">
                <a:latin typeface="Calibri"/>
                <a:cs typeface="Calibri"/>
              </a:rPr>
              <a:t>passivos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1505" y="1694688"/>
            <a:ext cx="4041775" cy="568960"/>
          </a:xfrm>
          <a:custGeom>
            <a:avLst/>
            <a:gdLst/>
            <a:ahLst/>
            <a:cxnLst/>
            <a:rect l="l" t="t" r="r" b="b"/>
            <a:pathLst>
              <a:path w="4041775" h="568960">
                <a:moveTo>
                  <a:pt x="4041645" y="284988"/>
                </a:moveTo>
                <a:lnTo>
                  <a:pt x="3899913" y="0"/>
                </a:lnTo>
                <a:lnTo>
                  <a:pt x="141732" y="0"/>
                </a:lnTo>
                <a:lnTo>
                  <a:pt x="0" y="284988"/>
                </a:lnTo>
                <a:lnTo>
                  <a:pt x="141732" y="568452"/>
                </a:lnTo>
                <a:lnTo>
                  <a:pt x="3899913" y="568452"/>
                </a:lnTo>
                <a:lnTo>
                  <a:pt x="4041645" y="284988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7497" y="2136648"/>
            <a:ext cx="8209915" cy="3599815"/>
          </a:xfrm>
          <a:custGeom>
            <a:avLst/>
            <a:gdLst/>
            <a:ahLst/>
            <a:cxnLst/>
            <a:rect l="l" t="t" r="r" b="b"/>
            <a:pathLst>
              <a:path w="8209915" h="3599815">
                <a:moveTo>
                  <a:pt x="8209785" y="1799844"/>
                </a:moveTo>
                <a:lnTo>
                  <a:pt x="7310625" y="0"/>
                </a:lnTo>
                <a:lnTo>
                  <a:pt x="900680" y="0"/>
                </a:lnTo>
                <a:lnTo>
                  <a:pt x="0" y="1799844"/>
                </a:lnTo>
                <a:lnTo>
                  <a:pt x="900680" y="3599688"/>
                </a:lnTo>
                <a:lnTo>
                  <a:pt x="7310625" y="3599688"/>
                </a:lnTo>
                <a:lnTo>
                  <a:pt x="8209785" y="1799844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2084" y="1029715"/>
            <a:ext cx="7533005" cy="437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Procedimentos Contábeis</a:t>
            </a:r>
            <a:r>
              <a:rPr sz="1750" b="1" spc="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Patrimoniais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2063750">
              <a:lnSpc>
                <a:spcPct val="100000"/>
              </a:lnSpc>
            </a:pP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Objetivo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1740535" marR="5715" indent="-300355" algn="just">
              <a:lnSpc>
                <a:spcPct val="100099"/>
              </a:lnSpc>
              <a:spcBef>
                <a:spcPts val="1285"/>
              </a:spcBef>
              <a:buFont typeface="Arial"/>
              <a:buChar char="•"/>
              <a:tabLst>
                <a:tab pos="1741170" algn="l"/>
              </a:tabLst>
            </a:pPr>
            <a:r>
              <a:rPr sz="1750" spc="-10" dirty="0">
                <a:latin typeface="Calibri"/>
                <a:cs typeface="Calibri"/>
              </a:rPr>
              <a:t>Apresentar </a:t>
            </a:r>
            <a:r>
              <a:rPr sz="1750" dirty="0">
                <a:latin typeface="Calibri"/>
                <a:cs typeface="Calibri"/>
              </a:rPr>
              <a:t>o </a:t>
            </a:r>
            <a:r>
              <a:rPr sz="1750" spc="-10" dirty="0">
                <a:latin typeface="Calibri"/>
                <a:cs typeface="Calibri"/>
              </a:rPr>
              <a:t>conjunto </a:t>
            </a:r>
            <a:r>
              <a:rPr sz="1750" dirty="0">
                <a:latin typeface="Calibri"/>
                <a:cs typeface="Calibri"/>
              </a:rPr>
              <a:t>de </a:t>
            </a:r>
            <a:r>
              <a:rPr sz="1750" b="1" spc="-10" dirty="0">
                <a:latin typeface="Calibri"/>
                <a:cs typeface="Calibri"/>
              </a:rPr>
              <a:t>conceitos</a:t>
            </a:r>
            <a:r>
              <a:rPr sz="1750" spc="-10" dirty="0">
                <a:latin typeface="Calibri"/>
                <a:cs typeface="Calibri"/>
              </a:rPr>
              <a:t>, </a:t>
            </a:r>
            <a:r>
              <a:rPr sz="1750" b="1" spc="-10" dirty="0">
                <a:latin typeface="Calibri"/>
                <a:cs typeface="Calibri"/>
              </a:rPr>
              <a:t>regras </a:t>
            </a:r>
            <a:r>
              <a:rPr sz="1750" dirty="0">
                <a:latin typeface="Calibri"/>
                <a:cs typeface="Calibri"/>
              </a:rPr>
              <a:t>e </a:t>
            </a:r>
            <a:r>
              <a:rPr sz="1750" b="1" spc="-10" dirty="0">
                <a:latin typeface="Calibri"/>
                <a:cs typeface="Calibri"/>
              </a:rPr>
              <a:t>procedimentos  </a:t>
            </a:r>
            <a:r>
              <a:rPr sz="1750" spc="-5" dirty="0">
                <a:latin typeface="Calibri"/>
                <a:cs typeface="Calibri"/>
              </a:rPr>
              <a:t>voltadas </a:t>
            </a:r>
            <a:r>
              <a:rPr sz="1750" dirty="0">
                <a:latin typeface="Calibri"/>
                <a:cs typeface="Calibri"/>
              </a:rPr>
              <a:t>ao </a:t>
            </a:r>
            <a:r>
              <a:rPr sz="1750" spc="-5" dirty="0">
                <a:latin typeface="Calibri"/>
                <a:cs typeface="Calibri"/>
              </a:rPr>
              <a:t>voltadas </a:t>
            </a:r>
            <a:r>
              <a:rPr sz="1750" spc="-10" dirty="0">
                <a:latin typeface="Calibri"/>
                <a:cs typeface="Calibri"/>
              </a:rPr>
              <a:t>para </a:t>
            </a:r>
            <a:r>
              <a:rPr sz="1750" dirty="0">
                <a:latin typeface="Calibri"/>
                <a:cs typeface="Calibri"/>
              </a:rPr>
              <a:t>o </a:t>
            </a:r>
            <a:r>
              <a:rPr sz="1750" b="1" spc="-5" dirty="0">
                <a:latin typeface="Calibri"/>
                <a:cs typeface="Calibri"/>
              </a:rPr>
              <a:t>reconhecimento</a:t>
            </a:r>
            <a:r>
              <a:rPr sz="1750" spc="-5" dirty="0">
                <a:latin typeface="Calibri"/>
                <a:cs typeface="Calibri"/>
              </a:rPr>
              <a:t>, </a:t>
            </a:r>
            <a:r>
              <a:rPr sz="1750" b="1" spc="-10" dirty="0">
                <a:latin typeface="Calibri"/>
                <a:cs typeface="Calibri"/>
              </a:rPr>
              <a:t>mensuração </a:t>
            </a:r>
            <a:r>
              <a:rPr sz="1750" dirty="0">
                <a:latin typeface="Calibri"/>
                <a:cs typeface="Calibri"/>
              </a:rPr>
              <a:t>e  </a:t>
            </a:r>
            <a:r>
              <a:rPr sz="1750" b="1" spc="-5" dirty="0">
                <a:latin typeface="Calibri"/>
                <a:cs typeface="Calibri"/>
              </a:rPr>
              <a:t>evidenciação </a:t>
            </a:r>
            <a:r>
              <a:rPr sz="1750" spc="0" dirty="0">
                <a:latin typeface="Calibri"/>
                <a:cs typeface="Calibri"/>
              </a:rPr>
              <a:t>de </a:t>
            </a:r>
            <a:r>
              <a:rPr sz="1750" spc="-5" dirty="0">
                <a:latin typeface="Calibri"/>
                <a:cs typeface="Calibri"/>
              </a:rPr>
              <a:t>ativos </a:t>
            </a:r>
            <a:r>
              <a:rPr sz="1750" dirty="0">
                <a:latin typeface="Calibri"/>
                <a:cs typeface="Calibri"/>
              </a:rPr>
              <a:t>e </a:t>
            </a:r>
            <a:r>
              <a:rPr sz="1750" spc="-5" dirty="0">
                <a:latin typeface="Calibri"/>
                <a:cs typeface="Calibri"/>
              </a:rPr>
              <a:t>passivos </a:t>
            </a:r>
            <a:r>
              <a:rPr sz="1750" dirty="0">
                <a:latin typeface="Calibri"/>
                <a:cs typeface="Calibri"/>
              </a:rPr>
              <a:t>e suas </a:t>
            </a:r>
            <a:r>
              <a:rPr sz="1750" spc="-5" dirty="0">
                <a:latin typeface="Calibri"/>
                <a:cs typeface="Calibri"/>
              </a:rPr>
              <a:t>variações  patrimoniais, contribuindo </a:t>
            </a:r>
            <a:r>
              <a:rPr sz="1750" spc="-10" dirty="0">
                <a:latin typeface="Calibri"/>
                <a:cs typeface="Calibri"/>
              </a:rPr>
              <a:t>para </a:t>
            </a:r>
            <a:r>
              <a:rPr sz="1750" dirty="0">
                <a:latin typeface="Calibri"/>
                <a:cs typeface="Calibri"/>
              </a:rPr>
              <a:t>o </a:t>
            </a:r>
            <a:r>
              <a:rPr sz="1750" spc="-5" dirty="0">
                <a:latin typeface="Calibri"/>
                <a:cs typeface="Calibri"/>
              </a:rPr>
              <a:t>processo </a:t>
            </a:r>
            <a:r>
              <a:rPr sz="1750" dirty="0">
                <a:latin typeface="Calibri"/>
                <a:cs typeface="Calibri"/>
              </a:rPr>
              <a:t>de </a:t>
            </a:r>
            <a:r>
              <a:rPr sz="1750" b="1" spc="-10" dirty="0">
                <a:latin typeface="Calibri"/>
                <a:cs typeface="Calibri"/>
              </a:rPr>
              <a:t>convergência </a:t>
            </a:r>
            <a:r>
              <a:rPr sz="1750" b="1" dirty="0">
                <a:latin typeface="Calibri"/>
                <a:cs typeface="Calibri"/>
              </a:rPr>
              <a:t>às  </a:t>
            </a:r>
            <a:r>
              <a:rPr sz="1750" b="1" spc="-5" dirty="0">
                <a:latin typeface="Calibri"/>
                <a:cs typeface="Calibri"/>
              </a:rPr>
              <a:t>normas internacionais</a:t>
            </a:r>
            <a:r>
              <a:rPr sz="1750" spc="-5" dirty="0">
                <a:latin typeface="Calibri"/>
                <a:cs typeface="Calibri"/>
              </a:rPr>
              <a:t>, respeitada </a:t>
            </a:r>
            <a:r>
              <a:rPr sz="1750" dirty="0">
                <a:latin typeface="Calibri"/>
                <a:cs typeface="Calibri"/>
              </a:rPr>
              <a:t>a </a:t>
            </a:r>
            <a:r>
              <a:rPr sz="1750" spc="-5" dirty="0">
                <a:latin typeface="Calibri"/>
                <a:cs typeface="Calibri"/>
              </a:rPr>
              <a:t>base </a:t>
            </a:r>
            <a:r>
              <a:rPr sz="1750" spc="-10" dirty="0">
                <a:latin typeface="Calibri"/>
                <a:cs typeface="Calibri"/>
              </a:rPr>
              <a:t>legal</a:t>
            </a:r>
            <a:r>
              <a:rPr sz="1750" spc="50" dirty="0">
                <a:latin typeface="Calibri"/>
                <a:cs typeface="Calibri"/>
              </a:rPr>
              <a:t> </a:t>
            </a:r>
            <a:r>
              <a:rPr sz="1750" dirty="0">
                <a:latin typeface="Calibri"/>
                <a:cs typeface="Calibri"/>
              </a:rPr>
              <a:t>nacional;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740535" marR="5080" indent="-300355" algn="just">
              <a:lnSpc>
                <a:spcPct val="100099"/>
              </a:lnSpc>
              <a:spcBef>
                <a:spcPts val="5"/>
              </a:spcBef>
              <a:buFont typeface="Arial"/>
              <a:buChar char="•"/>
              <a:tabLst>
                <a:tab pos="1741170" algn="l"/>
              </a:tabLst>
            </a:pPr>
            <a:r>
              <a:rPr sz="1750" b="1" spc="-5" dirty="0">
                <a:latin typeface="Calibri"/>
                <a:cs typeface="Calibri"/>
              </a:rPr>
              <a:t>Harmonizar </a:t>
            </a:r>
            <a:r>
              <a:rPr sz="1750" dirty="0">
                <a:latin typeface="Calibri"/>
                <a:cs typeface="Calibri"/>
              </a:rPr>
              <a:t>os </a:t>
            </a:r>
            <a:r>
              <a:rPr sz="1750" spc="-5" dirty="0">
                <a:latin typeface="Calibri"/>
                <a:cs typeface="Calibri"/>
              </a:rPr>
              <a:t>padrões </a:t>
            </a:r>
            <a:r>
              <a:rPr sz="1750" dirty="0">
                <a:latin typeface="Calibri"/>
                <a:cs typeface="Calibri"/>
              </a:rPr>
              <a:t>a </a:t>
            </a:r>
            <a:r>
              <a:rPr sz="1750" spc="-5" dirty="0">
                <a:latin typeface="Calibri"/>
                <a:cs typeface="Calibri"/>
              </a:rPr>
              <a:t>serem observados </a:t>
            </a:r>
            <a:r>
              <a:rPr sz="1750" dirty="0">
                <a:latin typeface="Calibri"/>
                <a:cs typeface="Calibri"/>
              </a:rPr>
              <a:t>pela </a:t>
            </a:r>
            <a:r>
              <a:rPr sz="1750" spc="-5" dirty="0">
                <a:latin typeface="Calibri"/>
                <a:cs typeface="Calibri"/>
              </a:rPr>
              <a:t>Administração  Pública, </a:t>
            </a:r>
            <a:r>
              <a:rPr sz="1750" dirty="0">
                <a:latin typeface="Calibri"/>
                <a:cs typeface="Calibri"/>
              </a:rPr>
              <a:t>no </a:t>
            </a:r>
            <a:r>
              <a:rPr sz="1750" spc="-5" dirty="0">
                <a:latin typeface="Calibri"/>
                <a:cs typeface="Calibri"/>
              </a:rPr>
              <a:t>que se </a:t>
            </a:r>
            <a:r>
              <a:rPr sz="1750" spc="-20" dirty="0">
                <a:latin typeface="Calibri"/>
                <a:cs typeface="Calibri"/>
              </a:rPr>
              <a:t>refere </a:t>
            </a:r>
            <a:r>
              <a:rPr sz="1750" dirty="0">
                <a:latin typeface="Calibri"/>
                <a:cs typeface="Calibri"/>
              </a:rPr>
              <a:t>às </a:t>
            </a:r>
            <a:r>
              <a:rPr sz="1750" spc="-5" dirty="0">
                <a:latin typeface="Calibri"/>
                <a:cs typeface="Calibri"/>
              </a:rPr>
              <a:t>variações patrimoniais,  classificações, destinações </a:t>
            </a:r>
            <a:r>
              <a:rPr sz="1750" dirty="0">
                <a:latin typeface="Calibri"/>
                <a:cs typeface="Calibri"/>
              </a:rPr>
              <a:t>e </a:t>
            </a:r>
            <a:r>
              <a:rPr sz="1750" spc="-10" dirty="0">
                <a:latin typeface="Calibri"/>
                <a:cs typeface="Calibri"/>
              </a:rPr>
              <a:t>registros, para </a:t>
            </a:r>
            <a:r>
              <a:rPr sz="1750" dirty="0">
                <a:latin typeface="Calibri"/>
                <a:cs typeface="Calibri"/>
              </a:rPr>
              <a:t>permitir a  </a:t>
            </a:r>
            <a:r>
              <a:rPr sz="1750" b="1" spc="-5" dirty="0">
                <a:latin typeface="Calibri"/>
                <a:cs typeface="Calibri"/>
              </a:rPr>
              <a:t>adequada evidenciação </a:t>
            </a:r>
            <a:r>
              <a:rPr sz="1750" dirty="0">
                <a:latin typeface="Calibri"/>
                <a:cs typeface="Calibri"/>
              </a:rPr>
              <a:t>e a </a:t>
            </a:r>
            <a:r>
              <a:rPr sz="1750" b="1" spc="-5" dirty="0">
                <a:latin typeface="Calibri"/>
                <a:cs typeface="Calibri"/>
              </a:rPr>
              <a:t>consolidação </a:t>
            </a:r>
            <a:r>
              <a:rPr sz="1750" dirty="0">
                <a:latin typeface="Calibri"/>
                <a:cs typeface="Calibri"/>
              </a:rPr>
              <a:t>das </a:t>
            </a:r>
            <a:r>
              <a:rPr sz="1750" spc="-10" dirty="0">
                <a:latin typeface="Calibri"/>
                <a:cs typeface="Calibri"/>
              </a:rPr>
              <a:t>contas </a:t>
            </a:r>
            <a:r>
              <a:rPr sz="1750" spc="-5" dirty="0">
                <a:latin typeface="Calibri"/>
                <a:cs typeface="Calibri"/>
              </a:rPr>
              <a:t>públicas  </a:t>
            </a:r>
            <a:r>
              <a:rPr sz="1750" dirty="0">
                <a:latin typeface="Calibri"/>
                <a:cs typeface="Calibri"/>
              </a:rPr>
              <a:t>nacionais;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92545" y="6499730"/>
            <a:ext cx="141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sz="1400" b="1" dirty="0">
                <a:solidFill>
                  <a:srgbClr val="243255"/>
                </a:solidFill>
                <a:latin typeface="Calibri"/>
                <a:cs typeface="Calibri"/>
              </a:rPr>
              <a:pPr marL="25400">
                <a:lnSpc>
                  <a:spcPts val="1435"/>
                </a:lnSpc>
              </a:pPr>
              <a:t>4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1505" y="1694688"/>
            <a:ext cx="4041775" cy="568960"/>
          </a:xfrm>
          <a:custGeom>
            <a:avLst/>
            <a:gdLst/>
            <a:ahLst/>
            <a:cxnLst/>
            <a:rect l="l" t="t" r="r" b="b"/>
            <a:pathLst>
              <a:path w="4041775" h="568960">
                <a:moveTo>
                  <a:pt x="4041645" y="284988"/>
                </a:moveTo>
                <a:lnTo>
                  <a:pt x="3899913" y="0"/>
                </a:lnTo>
                <a:lnTo>
                  <a:pt x="141732" y="0"/>
                </a:lnTo>
                <a:lnTo>
                  <a:pt x="0" y="284988"/>
                </a:lnTo>
                <a:lnTo>
                  <a:pt x="141732" y="568452"/>
                </a:lnTo>
                <a:lnTo>
                  <a:pt x="3899913" y="568452"/>
                </a:lnTo>
                <a:lnTo>
                  <a:pt x="4041645" y="284988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8930" y="2074164"/>
            <a:ext cx="7434580" cy="1705610"/>
          </a:xfrm>
          <a:custGeom>
            <a:avLst/>
            <a:gdLst/>
            <a:ahLst/>
            <a:cxnLst/>
            <a:rect l="l" t="t" r="r" b="b"/>
            <a:pathLst>
              <a:path w="7434580" h="1705610">
                <a:moveTo>
                  <a:pt x="7434072" y="851916"/>
                </a:moveTo>
                <a:lnTo>
                  <a:pt x="7007352" y="0"/>
                </a:lnTo>
                <a:lnTo>
                  <a:pt x="426720" y="0"/>
                </a:lnTo>
                <a:lnTo>
                  <a:pt x="0" y="851916"/>
                </a:lnTo>
                <a:lnTo>
                  <a:pt x="426720" y="1705356"/>
                </a:lnTo>
                <a:lnTo>
                  <a:pt x="7007352" y="1705356"/>
                </a:lnTo>
                <a:lnTo>
                  <a:pt x="7434072" y="851916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2084" y="1029715"/>
            <a:ext cx="7456805" cy="2661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Estrutura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Conceitual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NBCs</a:t>
            </a:r>
            <a:r>
              <a:rPr sz="1750" b="1" spc="2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TSP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2103120">
              <a:lnSpc>
                <a:spcPct val="100000"/>
              </a:lnSpc>
            </a:pP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Alcance</a:t>
            </a:r>
            <a:endParaRPr sz="1750">
              <a:latin typeface="Calibri"/>
              <a:cs typeface="Calibri"/>
            </a:endParaRPr>
          </a:p>
          <a:p>
            <a:pPr marL="2339340" indent="-29972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2339340" algn="l"/>
                <a:tab pos="2339975" algn="l"/>
              </a:tabLst>
            </a:pPr>
            <a:r>
              <a:rPr sz="1750" spc="-5" dirty="0">
                <a:latin typeface="Calibri"/>
                <a:cs typeface="Calibri"/>
              </a:rPr>
              <a:t>Obrigatoriamente: </a:t>
            </a:r>
            <a:r>
              <a:rPr sz="1750" b="1" spc="-5" dirty="0">
                <a:latin typeface="Calibri"/>
                <a:cs typeface="Calibri"/>
              </a:rPr>
              <a:t>entidades do </a:t>
            </a:r>
            <a:r>
              <a:rPr sz="1750" b="1" spc="-10" dirty="0">
                <a:latin typeface="Calibri"/>
                <a:cs typeface="Calibri"/>
              </a:rPr>
              <a:t>setor </a:t>
            </a:r>
            <a:r>
              <a:rPr sz="1750" b="1" spc="-5" dirty="0">
                <a:latin typeface="Calibri"/>
                <a:cs typeface="Calibri"/>
              </a:rPr>
              <a:t>público</a:t>
            </a:r>
            <a:endParaRPr sz="1750">
              <a:latin typeface="Calibri"/>
              <a:cs typeface="Calibri"/>
            </a:endParaRPr>
          </a:p>
          <a:p>
            <a:pPr marL="2339340" marR="5080" indent="-299720">
              <a:lnSpc>
                <a:spcPct val="100000"/>
              </a:lnSpc>
              <a:buFont typeface="Arial"/>
              <a:buChar char="•"/>
              <a:tabLst>
                <a:tab pos="2339340" algn="l"/>
                <a:tab pos="2339975" algn="l"/>
              </a:tabLst>
            </a:pPr>
            <a:r>
              <a:rPr sz="1750" spc="-5" dirty="0">
                <a:latin typeface="Calibri"/>
                <a:cs typeface="Calibri"/>
              </a:rPr>
              <a:t>As </a:t>
            </a:r>
            <a:r>
              <a:rPr sz="1750" dirty="0">
                <a:latin typeface="Calibri"/>
                <a:cs typeface="Calibri"/>
              </a:rPr>
              <a:t>demais </a:t>
            </a:r>
            <a:r>
              <a:rPr sz="1750" spc="-5" dirty="0">
                <a:latin typeface="Calibri"/>
                <a:cs typeface="Calibri"/>
              </a:rPr>
              <a:t>entidades </a:t>
            </a:r>
            <a:r>
              <a:rPr sz="1750" dirty="0">
                <a:latin typeface="Calibri"/>
                <a:cs typeface="Calibri"/>
              </a:rPr>
              <a:t>(incluídas as </a:t>
            </a:r>
            <a:r>
              <a:rPr sz="1750" spc="-5" dirty="0">
                <a:latin typeface="Calibri"/>
                <a:cs typeface="Calibri"/>
              </a:rPr>
              <a:t>empresas </a:t>
            </a:r>
            <a:r>
              <a:rPr sz="1750" spc="-15" dirty="0">
                <a:latin typeface="Calibri"/>
                <a:cs typeface="Calibri"/>
              </a:rPr>
              <a:t>estatais  </a:t>
            </a:r>
            <a:r>
              <a:rPr sz="1750" spc="-5" dirty="0">
                <a:latin typeface="Calibri"/>
                <a:cs typeface="Calibri"/>
              </a:rPr>
              <a:t>independentes) poderão aplicar </a:t>
            </a:r>
            <a:r>
              <a:rPr sz="1750" dirty="0">
                <a:latin typeface="Calibri"/>
                <a:cs typeface="Calibri"/>
              </a:rPr>
              <a:t>as </a:t>
            </a:r>
            <a:r>
              <a:rPr sz="1750" spc="-5" dirty="0">
                <a:latin typeface="Calibri"/>
                <a:cs typeface="Calibri"/>
              </a:rPr>
              <a:t>NBCs </a:t>
            </a:r>
            <a:r>
              <a:rPr sz="1750" spc="-10" dirty="0">
                <a:latin typeface="Calibri"/>
                <a:cs typeface="Calibri"/>
              </a:rPr>
              <a:t>TSP </a:t>
            </a:r>
            <a:r>
              <a:rPr sz="1750" dirty="0">
                <a:latin typeface="Calibri"/>
                <a:cs typeface="Calibri"/>
              </a:rPr>
              <a:t>de</a:t>
            </a:r>
            <a:r>
              <a:rPr sz="1750" spc="50" dirty="0">
                <a:latin typeface="Calibri"/>
                <a:cs typeface="Calibri"/>
              </a:rPr>
              <a:t> </a:t>
            </a:r>
            <a:r>
              <a:rPr sz="1750" spc="-5" dirty="0">
                <a:latin typeface="Calibri"/>
                <a:cs typeface="Calibri"/>
              </a:rPr>
              <a:t>maneira</a:t>
            </a:r>
            <a:endParaRPr sz="1750">
              <a:latin typeface="Calibri"/>
              <a:cs typeface="Calibri"/>
            </a:endParaRPr>
          </a:p>
          <a:p>
            <a:pPr marL="2339340" marR="109855">
              <a:lnSpc>
                <a:spcPct val="100000"/>
              </a:lnSpc>
              <a:spcBef>
                <a:spcPts val="10"/>
              </a:spcBef>
            </a:pPr>
            <a:r>
              <a:rPr sz="1750" spc="-10" dirty="0">
                <a:latin typeface="Calibri"/>
                <a:cs typeface="Calibri"/>
              </a:rPr>
              <a:t>facultativa </a:t>
            </a:r>
            <a:r>
              <a:rPr sz="1750" dirty="0">
                <a:latin typeface="Calibri"/>
                <a:cs typeface="Calibri"/>
              </a:rPr>
              <a:t>ou por </a:t>
            </a:r>
            <a:r>
              <a:rPr sz="1750" spc="-5" dirty="0">
                <a:latin typeface="Calibri"/>
                <a:cs typeface="Calibri"/>
              </a:rPr>
              <a:t>determinação </a:t>
            </a:r>
            <a:r>
              <a:rPr sz="1750" dirty="0">
                <a:latin typeface="Calibri"/>
                <a:cs typeface="Calibri"/>
              </a:rPr>
              <a:t>dos </a:t>
            </a:r>
            <a:r>
              <a:rPr sz="1750" spc="-5" dirty="0">
                <a:latin typeface="Calibri"/>
                <a:cs typeface="Calibri"/>
              </a:rPr>
              <a:t>respectivos </a:t>
            </a:r>
            <a:r>
              <a:rPr sz="1750" spc="-10" dirty="0">
                <a:latin typeface="Calibri"/>
                <a:cs typeface="Calibri"/>
              </a:rPr>
              <a:t>órgãos  </a:t>
            </a:r>
            <a:r>
              <a:rPr sz="1750" spc="-5" dirty="0">
                <a:latin typeface="Calibri"/>
                <a:cs typeface="Calibri"/>
              </a:rPr>
              <a:t>reguladores, fiscalizadores </a:t>
            </a:r>
            <a:r>
              <a:rPr sz="1750" dirty="0">
                <a:latin typeface="Calibri"/>
                <a:cs typeface="Calibri"/>
              </a:rPr>
              <a:t>e</a:t>
            </a:r>
            <a:r>
              <a:rPr sz="1750" spc="-15" dirty="0">
                <a:latin typeface="Calibri"/>
                <a:cs typeface="Calibri"/>
              </a:rPr>
              <a:t> </a:t>
            </a:r>
            <a:r>
              <a:rPr sz="1750" spc="-5" dirty="0">
                <a:latin typeface="Calibri"/>
                <a:cs typeface="Calibri"/>
              </a:rPr>
              <a:t>congêneres.</a:t>
            </a:r>
            <a:endParaRPr sz="1750">
              <a:latin typeface="Calibri"/>
              <a:cs typeface="Calibri"/>
            </a:endParaRPr>
          </a:p>
          <a:p>
            <a:pPr marL="2352040">
              <a:lnSpc>
                <a:spcPct val="100000"/>
              </a:lnSpc>
              <a:spcBef>
                <a:spcPts val="60"/>
              </a:spcBef>
            </a:pPr>
            <a:r>
              <a:rPr sz="1200" spc="0" dirty="0">
                <a:latin typeface="Calibri"/>
                <a:cs typeface="Calibri"/>
              </a:rPr>
              <a:t>FONTE: </a:t>
            </a:r>
            <a:r>
              <a:rPr sz="1200" spc="5" dirty="0">
                <a:latin typeface="Calibri"/>
                <a:cs typeface="Calibri"/>
              </a:rPr>
              <a:t>NBC </a:t>
            </a:r>
            <a:r>
              <a:rPr sz="1200" spc="0" dirty="0">
                <a:latin typeface="Calibri"/>
                <a:cs typeface="Calibri"/>
              </a:rPr>
              <a:t>TSP ESTRUTURA CONCEITUAL</a:t>
            </a:r>
            <a:r>
              <a:rPr sz="1200" b="1" spc="0" dirty="0">
                <a:latin typeface="Calibri"/>
                <a:cs typeface="Calibri"/>
              </a:rPr>
              <a:t>, </a:t>
            </a:r>
            <a:r>
              <a:rPr sz="1200" spc="0" dirty="0">
                <a:latin typeface="Calibri"/>
                <a:cs typeface="Calibri"/>
              </a:rPr>
              <a:t>Itens </a:t>
            </a:r>
            <a:r>
              <a:rPr sz="1200" spc="5" dirty="0">
                <a:latin typeface="Calibri"/>
                <a:cs typeface="Calibri"/>
              </a:rPr>
              <a:t>1.8A 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1.8D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88998" y="2124455"/>
            <a:ext cx="2550160" cy="341630"/>
          </a:xfrm>
          <a:custGeom>
            <a:avLst/>
            <a:gdLst/>
            <a:ahLst/>
            <a:cxnLst/>
            <a:rect l="l" t="t" r="r" b="b"/>
            <a:pathLst>
              <a:path w="2550159" h="341630">
                <a:moveTo>
                  <a:pt x="2549652" y="341376"/>
                </a:moveTo>
                <a:lnTo>
                  <a:pt x="2549652" y="0"/>
                </a:lnTo>
                <a:lnTo>
                  <a:pt x="0" y="0"/>
                </a:lnTo>
                <a:lnTo>
                  <a:pt x="0" y="341376"/>
                </a:lnTo>
                <a:lnTo>
                  <a:pt x="12192" y="341376"/>
                </a:lnTo>
                <a:lnTo>
                  <a:pt x="12192" y="25908"/>
                </a:lnTo>
                <a:lnTo>
                  <a:pt x="24384" y="12192"/>
                </a:lnTo>
                <a:lnTo>
                  <a:pt x="24384" y="25908"/>
                </a:lnTo>
                <a:lnTo>
                  <a:pt x="2525268" y="25908"/>
                </a:lnTo>
                <a:lnTo>
                  <a:pt x="2525268" y="12192"/>
                </a:lnTo>
                <a:lnTo>
                  <a:pt x="2537460" y="25908"/>
                </a:lnTo>
                <a:lnTo>
                  <a:pt x="2537460" y="341376"/>
                </a:lnTo>
                <a:lnTo>
                  <a:pt x="2549652" y="341376"/>
                </a:lnTo>
                <a:close/>
              </a:path>
              <a:path w="2550159" h="341630">
                <a:moveTo>
                  <a:pt x="24384" y="25908"/>
                </a:moveTo>
                <a:lnTo>
                  <a:pt x="24384" y="12192"/>
                </a:lnTo>
                <a:lnTo>
                  <a:pt x="12192" y="25908"/>
                </a:lnTo>
                <a:lnTo>
                  <a:pt x="24384" y="25908"/>
                </a:lnTo>
                <a:close/>
              </a:path>
              <a:path w="2550159" h="341630">
                <a:moveTo>
                  <a:pt x="24384" y="315468"/>
                </a:moveTo>
                <a:lnTo>
                  <a:pt x="24384" y="25908"/>
                </a:lnTo>
                <a:lnTo>
                  <a:pt x="12192" y="25908"/>
                </a:lnTo>
                <a:lnTo>
                  <a:pt x="12192" y="315468"/>
                </a:lnTo>
                <a:lnTo>
                  <a:pt x="24384" y="315468"/>
                </a:lnTo>
                <a:close/>
              </a:path>
              <a:path w="2550159" h="341630">
                <a:moveTo>
                  <a:pt x="2537460" y="315468"/>
                </a:moveTo>
                <a:lnTo>
                  <a:pt x="12192" y="315468"/>
                </a:lnTo>
                <a:lnTo>
                  <a:pt x="24384" y="327660"/>
                </a:lnTo>
                <a:lnTo>
                  <a:pt x="24384" y="341376"/>
                </a:lnTo>
                <a:lnTo>
                  <a:pt x="2525268" y="341376"/>
                </a:lnTo>
                <a:lnTo>
                  <a:pt x="2525268" y="327660"/>
                </a:lnTo>
                <a:lnTo>
                  <a:pt x="2537460" y="315468"/>
                </a:lnTo>
                <a:close/>
              </a:path>
              <a:path w="2550159" h="341630">
                <a:moveTo>
                  <a:pt x="24384" y="341376"/>
                </a:moveTo>
                <a:lnTo>
                  <a:pt x="24384" y="327660"/>
                </a:lnTo>
                <a:lnTo>
                  <a:pt x="12192" y="315468"/>
                </a:lnTo>
                <a:lnTo>
                  <a:pt x="12192" y="341376"/>
                </a:lnTo>
                <a:lnTo>
                  <a:pt x="24384" y="341376"/>
                </a:lnTo>
                <a:close/>
              </a:path>
              <a:path w="2550159" h="341630">
                <a:moveTo>
                  <a:pt x="2537460" y="25908"/>
                </a:moveTo>
                <a:lnTo>
                  <a:pt x="2525268" y="12192"/>
                </a:lnTo>
                <a:lnTo>
                  <a:pt x="2525268" y="25908"/>
                </a:lnTo>
                <a:lnTo>
                  <a:pt x="2537460" y="25908"/>
                </a:lnTo>
                <a:close/>
              </a:path>
              <a:path w="2550159" h="341630">
                <a:moveTo>
                  <a:pt x="2537460" y="315468"/>
                </a:moveTo>
                <a:lnTo>
                  <a:pt x="2537460" y="25908"/>
                </a:lnTo>
                <a:lnTo>
                  <a:pt x="2525268" y="25908"/>
                </a:lnTo>
                <a:lnTo>
                  <a:pt x="2525268" y="315468"/>
                </a:lnTo>
                <a:lnTo>
                  <a:pt x="2537460" y="315468"/>
                </a:lnTo>
                <a:close/>
              </a:path>
              <a:path w="2550159" h="341630">
                <a:moveTo>
                  <a:pt x="2537460" y="341376"/>
                </a:moveTo>
                <a:lnTo>
                  <a:pt x="2537460" y="315468"/>
                </a:lnTo>
                <a:lnTo>
                  <a:pt x="2525268" y="327660"/>
                </a:lnTo>
                <a:lnTo>
                  <a:pt x="2525268" y="341376"/>
                </a:lnTo>
                <a:lnTo>
                  <a:pt x="2537460" y="341376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27997" y="3939540"/>
            <a:ext cx="6504940" cy="2021205"/>
          </a:xfrm>
          <a:prstGeom prst="rect">
            <a:avLst/>
          </a:prstGeom>
          <a:solidFill>
            <a:srgbClr val="C9CBE7"/>
          </a:solidFill>
        </p:spPr>
        <p:txBody>
          <a:bodyPr vert="horz" wrap="square" lIns="0" tIns="155575" rIns="0" bIns="0" rtlCol="0">
            <a:spAutoFit/>
          </a:bodyPr>
          <a:lstStyle/>
          <a:p>
            <a:pPr marL="80645" marR="73025" algn="just">
              <a:lnSpc>
                <a:spcPct val="101800"/>
              </a:lnSpc>
              <a:spcBef>
                <a:spcPts val="1225"/>
              </a:spcBef>
            </a:pPr>
            <a:r>
              <a:rPr sz="1550" dirty="0">
                <a:latin typeface="Calibri"/>
                <a:cs typeface="Calibri"/>
              </a:rPr>
              <a:t>Estão </a:t>
            </a:r>
            <a:r>
              <a:rPr sz="1550" spc="5" dirty="0">
                <a:latin typeface="Calibri"/>
                <a:cs typeface="Calibri"/>
              </a:rPr>
              <a:t>compreendidos </a:t>
            </a:r>
            <a:r>
              <a:rPr sz="1550" spc="10" dirty="0">
                <a:latin typeface="Calibri"/>
                <a:cs typeface="Calibri"/>
              </a:rPr>
              <a:t>no </a:t>
            </a:r>
            <a:r>
              <a:rPr sz="1550" spc="0" dirty="0">
                <a:latin typeface="Calibri"/>
                <a:cs typeface="Calibri"/>
              </a:rPr>
              <a:t>conceito </a:t>
            </a:r>
            <a:r>
              <a:rPr sz="1550" spc="5" dirty="0">
                <a:latin typeface="Calibri"/>
                <a:cs typeface="Calibri"/>
              </a:rPr>
              <a:t>de entidades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dirty="0">
                <a:latin typeface="Calibri"/>
                <a:cs typeface="Calibri"/>
              </a:rPr>
              <a:t>setor </a:t>
            </a:r>
            <a:r>
              <a:rPr sz="1550" spc="0" dirty="0">
                <a:latin typeface="Calibri"/>
                <a:cs typeface="Calibri"/>
              </a:rPr>
              <a:t>público: </a:t>
            </a:r>
            <a:r>
              <a:rPr sz="1550" spc="10" dirty="0">
                <a:latin typeface="Calibri"/>
                <a:cs typeface="Calibri"/>
              </a:rPr>
              <a:t>os </a:t>
            </a:r>
            <a:r>
              <a:rPr sz="1550" spc="0" dirty="0">
                <a:latin typeface="Calibri"/>
                <a:cs typeface="Calibri"/>
              </a:rPr>
              <a:t>governos  </a:t>
            </a:r>
            <a:r>
              <a:rPr sz="1550" spc="5" dirty="0">
                <a:latin typeface="Calibri"/>
                <a:cs typeface="Calibri"/>
              </a:rPr>
              <a:t>nacionais, </a:t>
            </a:r>
            <a:r>
              <a:rPr sz="1550" spc="0" dirty="0">
                <a:latin typeface="Calibri"/>
                <a:cs typeface="Calibri"/>
              </a:rPr>
              <a:t>estaduais,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distrital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municipais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5" dirty="0">
                <a:latin typeface="Calibri"/>
                <a:cs typeface="Calibri"/>
              </a:rPr>
              <a:t>seus </a:t>
            </a:r>
            <a:r>
              <a:rPr sz="1550" spc="0" dirty="0">
                <a:latin typeface="Calibri"/>
                <a:cs typeface="Calibri"/>
              </a:rPr>
              <a:t>respectivos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poderes  (abrangidos </a:t>
            </a:r>
            <a:r>
              <a:rPr sz="1550" spc="5" dirty="0">
                <a:latin typeface="Calibri"/>
                <a:cs typeface="Calibri"/>
              </a:rPr>
              <a:t>os </a:t>
            </a:r>
            <a:r>
              <a:rPr sz="1550" spc="0" dirty="0">
                <a:latin typeface="Calibri"/>
                <a:cs typeface="Calibri"/>
              </a:rPr>
              <a:t>tribunais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dirty="0">
                <a:latin typeface="Calibri"/>
                <a:cs typeface="Calibri"/>
              </a:rPr>
              <a:t>contas, </a:t>
            </a:r>
            <a:r>
              <a:rPr sz="1550" spc="5" dirty="0">
                <a:latin typeface="Calibri"/>
                <a:cs typeface="Calibri"/>
              </a:rPr>
              <a:t>as </a:t>
            </a:r>
            <a:r>
              <a:rPr sz="1550" spc="0" dirty="0">
                <a:latin typeface="Calibri"/>
                <a:cs typeface="Calibri"/>
              </a:rPr>
              <a:t>defensorias </a:t>
            </a:r>
            <a:r>
              <a:rPr sz="1550" spc="10" dirty="0">
                <a:latin typeface="Calibri"/>
                <a:cs typeface="Calibri"/>
              </a:rPr>
              <a:t>e o </a:t>
            </a:r>
            <a:r>
              <a:rPr sz="1550" spc="0" dirty="0">
                <a:latin typeface="Calibri"/>
                <a:cs typeface="Calibri"/>
              </a:rPr>
              <a:t>Ministério Público),  </a:t>
            </a:r>
            <a:r>
              <a:rPr sz="1550" dirty="0">
                <a:latin typeface="Calibri"/>
                <a:cs typeface="Calibri"/>
              </a:rPr>
              <a:t>órgãos, secretarias, </a:t>
            </a:r>
            <a:r>
              <a:rPr sz="1550" spc="0" dirty="0">
                <a:latin typeface="Calibri"/>
                <a:cs typeface="Calibri"/>
              </a:rPr>
              <a:t>departamentos, </a:t>
            </a:r>
            <a:r>
              <a:rPr sz="1550" spc="5" dirty="0">
                <a:latin typeface="Calibri"/>
                <a:cs typeface="Calibri"/>
              </a:rPr>
              <a:t>agências, </a:t>
            </a:r>
            <a:r>
              <a:rPr sz="1550" spc="0" dirty="0">
                <a:latin typeface="Calibri"/>
                <a:cs typeface="Calibri"/>
              </a:rPr>
              <a:t>autarquias, </a:t>
            </a:r>
            <a:r>
              <a:rPr sz="1550" spc="5" dirty="0">
                <a:latin typeface="Calibri"/>
                <a:cs typeface="Calibri"/>
              </a:rPr>
              <a:t>fundações  </a:t>
            </a:r>
            <a:r>
              <a:rPr sz="1550" spc="0" dirty="0">
                <a:latin typeface="Calibri"/>
                <a:cs typeface="Calibri"/>
              </a:rPr>
              <a:t>(instituídas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mantidas </a:t>
            </a:r>
            <a:r>
              <a:rPr sz="1550" spc="5" dirty="0">
                <a:latin typeface="Calibri"/>
                <a:cs typeface="Calibri"/>
              </a:rPr>
              <a:t>pelo poder </a:t>
            </a:r>
            <a:r>
              <a:rPr sz="1550" spc="0" dirty="0">
                <a:latin typeface="Calibri"/>
                <a:cs typeface="Calibri"/>
              </a:rPr>
              <a:t>público), </a:t>
            </a:r>
            <a:r>
              <a:rPr sz="1550" spc="5" dirty="0">
                <a:latin typeface="Calibri"/>
                <a:cs typeface="Calibri"/>
              </a:rPr>
              <a:t>fundos, </a:t>
            </a:r>
            <a:r>
              <a:rPr sz="1550" spc="0" dirty="0">
                <a:latin typeface="Calibri"/>
                <a:cs typeface="Calibri"/>
              </a:rPr>
              <a:t>consórcios públicos </a:t>
            </a:r>
            <a:r>
              <a:rPr sz="1550" spc="10" dirty="0">
                <a:latin typeface="Calibri"/>
                <a:cs typeface="Calibri"/>
              </a:rPr>
              <a:t>e  </a:t>
            </a:r>
            <a:r>
              <a:rPr sz="1550" spc="0" dirty="0">
                <a:latin typeface="Calibri"/>
                <a:cs typeface="Calibri"/>
              </a:rPr>
              <a:t>outras repartições públicas </a:t>
            </a:r>
            <a:r>
              <a:rPr sz="1550" spc="5" dirty="0">
                <a:latin typeface="Calibri"/>
                <a:cs typeface="Calibri"/>
              </a:rPr>
              <a:t>congêneres das </a:t>
            </a:r>
            <a:r>
              <a:rPr sz="1550" spc="0" dirty="0">
                <a:latin typeface="Calibri"/>
                <a:cs typeface="Calibri"/>
              </a:rPr>
              <a:t>administrações </a:t>
            </a:r>
            <a:r>
              <a:rPr sz="1550" dirty="0">
                <a:latin typeface="Calibri"/>
                <a:cs typeface="Calibri"/>
              </a:rPr>
              <a:t>direta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dirty="0">
                <a:latin typeface="Calibri"/>
                <a:cs typeface="Calibri"/>
              </a:rPr>
              <a:t>indireta  </a:t>
            </a:r>
            <a:r>
              <a:rPr sz="1550" spc="0" dirty="0">
                <a:latin typeface="Calibri"/>
                <a:cs typeface="Calibri"/>
              </a:rPr>
              <a:t>(inclusive </a:t>
            </a:r>
            <a:r>
              <a:rPr sz="1550" spc="5" dirty="0">
                <a:latin typeface="Calibri"/>
                <a:cs typeface="Calibri"/>
              </a:rPr>
              <a:t>as empresas </a:t>
            </a:r>
            <a:r>
              <a:rPr sz="1550" dirty="0">
                <a:latin typeface="Calibri"/>
                <a:cs typeface="Calibri"/>
              </a:rPr>
              <a:t>estatais</a:t>
            </a:r>
            <a:r>
              <a:rPr sz="1550" spc="-50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dependentes).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23866" y="3680460"/>
            <a:ext cx="1617345" cy="1536700"/>
          </a:xfrm>
          <a:custGeom>
            <a:avLst/>
            <a:gdLst/>
            <a:ahLst/>
            <a:cxnLst/>
            <a:rect l="l" t="t" r="r" b="b"/>
            <a:pathLst>
              <a:path w="1617345" h="1536700">
                <a:moveTo>
                  <a:pt x="233172" y="1536192"/>
                </a:moveTo>
                <a:lnTo>
                  <a:pt x="233172" y="1245108"/>
                </a:lnTo>
                <a:lnTo>
                  <a:pt x="0" y="1405128"/>
                </a:lnTo>
                <a:lnTo>
                  <a:pt x="233172" y="1536192"/>
                </a:lnTo>
                <a:close/>
              </a:path>
              <a:path w="1617345" h="1536700">
                <a:moveTo>
                  <a:pt x="1616822" y="45784"/>
                </a:moveTo>
                <a:lnTo>
                  <a:pt x="1615440" y="0"/>
                </a:lnTo>
                <a:lnTo>
                  <a:pt x="1612312" y="45848"/>
                </a:lnTo>
                <a:lnTo>
                  <a:pt x="1607519" y="91313"/>
                </a:lnTo>
                <a:lnTo>
                  <a:pt x="1601085" y="136370"/>
                </a:lnTo>
                <a:lnTo>
                  <a:pt x="1593035" y="180995"/>
                </a:lnTo>
                <a:lnTo>
                  <a:pt x="1583395" y="225164"/>
                </a:lnTo>
                <a:lnTo>
                  <a:pt x="1572188" y="268851"/>
                </a:lnTo>
                <a:lnTo>
                  <a:pt x="1559441" y="312034"/>
                </a:lnTo>
                <a:lnTo>
                  <a:pt x="1545178" y="354687"/>
                </a:lnTo>
                <a:lnTo>
                  <a:pt x="1529424" y="396787"/>
                </a:lnTo>
                <a:lnTo>
                  <a:pt x="1512204" y="438308"/>
                </a:lnTo>
                <a:lnTo>
                  <a:pt x="1493543" y="479226"/>
                </a:lnTo>
                <a:lnTo>
                  <a:pt x="1473467" y="519517"/>
                </a:lnTo>
                <a:lnTo>
                  <a:pt x="1452000" y="559158"/>
                </a:lnTo>
                <a:lnTo>
                  <a:pt x="1429167" y="598122"/>
                </a:lnTo>
                <a:lnTo>
                  <a:pt x="1404994" y="636386"/>
                </a:lnTo>
                <a:lnTo>
                  <a:pt x="1379505" y="673926"/>
                </a:lnTo>
                <a:lnTo>
                  <a:pt x="1352725" y="710717"/>
                </a:lnTo>
                <a:lnTo>
                  <a:pt x="1324679" y="746734"/>
                </a:lnTo>
                <a:lnTo>
                  <a:pt x="1295393" y="781955"/>
                </a:lnTo>
                <a:lnTo>
                  <a:pt x="1264891" y="816353"/>
                </a:lnTo>
                <a:lnTo>
                  <a:pt x="1233198" y="849905"/>
                </a:lnTo>
                <a:lnTo>
                  <a:pt x="1200340" y="882586"/>
                </a:lnTo>
                <a:lnTo>
                  <a:pt x="1166341" y="914372"/>
                </a:lnTo>
                <a:lnTo>
                  <a:pt x="1131227" y="945239"/>
                </a:lnTo>
                <a:lnTo>
                  <a:pt x="1095021" y="975162"/>
                </a:lnTo>
                <a:lnTo>
                  <a:pt x="1057751" y="1004117"/>
                </a:lnTo>
                <a:lnTo>
                  <a:pt x="1019439" y="1032079"/>
                </a:lnTo>
                <a:lnTo>
                  <a:pt x="980112" y="1059025"/>
                </a:lnTo>
                <a:lnTo>
                  <a:pt x="939795" y="1084929"/>
                </a:lnTo>
                <a:lnTo>
                  <a:pt x="898512" y="1109768"/>
                </a:lnTo>
                <a:lnTo>
                  <a:pt x="856288" y="1133517"/>
                </a:lnTo>
                <a:lnTo>
                  <a:pt x="813149" y="1156151"/>
                </a:lnTo>
                <a:lnTo>
                  <a:pt x="769119" y="1177647"/>
                </a:lnTo>
                <a:lnTo>
                  <a:pt x="724224" y="1197979"/>
                </a:lnTo>
                <a:lnTo>
                  <a:pt x="678489" y="1217124"/>
                </a:lnTo>
                <a:lnTo>
                  <a:pt x="631937" y="1235058"/>
                </a:lnTo>
                <a:lnTo>
                  <a:pt x="584596" y="1251755"/>
                </a:lnTo>
                <a:lnTo>
                  <a:pt x="536489" y="1267192"/>
                </a:lnTo>
                <a:lnTo>
                  <a:pt x="487641" y="1281343"/>
                </a:lnTo>
                <a:lnTo>
                  <a:pt x="438078" y="1294186"/>
                </a:lnTo>
                <a:lnTo>
                  <a:pt x="387824" y="1305695"/>
                </a:lnTo>
                <a:lnTo>
                  <a:pt x="336601" y="1315897"/>
                </a:lnTo>
                <a:lnTo>
                  <a:pt x="285200" y="1324634"/>
                </a:lnTo>
                <a:lnTo>
                  <a:pt x="233172" y="1331976"/>
                </a:lnTo>
                <a:lnTo>
                  <a:pt x="233172" y="1449324"/>
                </a:lnTo>
                <a:lnTo>
                  <a:pt x="285346" y="1441978"/>
                </a:lnTo>
                <a:lnTo>
                  <a:pt x="336906" y="1433227"/>
                </a:lnTo>
                <a:lnTo>
                  <a:pt x="387350" y="1423202"/>
                </a:lnTo>
                <a:lnTo>
                  <a:pt x="437423" y="1411771"/>
                </a:lnTo>
                <a:lnTo>
                  <a:pt x="486798" y="1399019"/>
                </a:lnTo>
                <a:lnTo>
                  <a:pt x="535449" y="1384972"/>
                </a:lnTo>
                <a:lnTo>
                  <a:pt x="583354" y="1369654"/>
                </a:lnTo>
                <a:lnTo>
                  <a:pt x="630489" y="1353090"/>
                </a:lnTo>
                <a:lnTo>
                  <a:pt x="676830" y="1335305"/>
                </a:lnTo>
                <a:lnTo>
                  <a:pt x="722353" y="1316324"/>
                </a:lnTo>
                <a:lnTo>
                  <a:pt x="767035" y="1296171"/>
                </a:lnTo>
                <a:lnTo>
                  <a:pt x="810852" y="1274871"/>
                </a:lnTo>
                <a:lnTo>
                  <a:pt x="853781" y="1252450"/>
                </a:lnTo>
                <a:lnTo>
                  <a:pt x="895797" y="1228932"/>
                </a:lnTo>
                <a:lnTo>
                  <a:pt x="936877" y="1204342"/>
                </a:lnTo>
                <a:lnTo>
                  <a:pt x="976997" y="1178704"/>
                </a:lnTo>
                <a:lnTo>
                  <a:pt x="1016134" y="1152044"/>
                </a:lnTo>
                <a:lnTo>
                  <a:pt x="1054264" y="1124387"/>
                </a:lnTo>
                <a:lnTo>
                  <a:pt x="1091363" y="1095756"/>
                </a:lnTo>
                <a:lnTo>
                  <a:pt x="1127408" y="1066178"/>
                </a:lnTo>
                <a:lnTo>
                  <a:pt x="1162374" y="1035677"/>
                </a:lnTo>
                <a:lnTo>
                  <a:pt x="1196238" y="1004277"/>
                </a:lnTo>
                <a:lnTo>
                  <a:pt x="1228977" y="972004"/>
                </a:lnTo>
                <a:lnTo>
                  <a:pt x="1260567" y="938882"/>
                </a:lnTo>
                <a:lnTo>
                  <a:pt x="1290983" y="904937"/>
                </a:lnTo>
                <a:lnTo>
                  <a:pt x="1320203" y="870192"/>
                </a:lnTo>
                <a:lnTo>
                  <a:pt x="1348203" y="834674"/>
                </a:lnTo>
                <a:lnTo>
                  <a:pt x="1374959" y="798406"/>
                </a:lnTo>
                <a:lnTo>
                  <a:pt x="1400446" y="761414"/>
                </a:lnTo>
                <a:lnTo>
                  <a:pt x="1424643" y="723723"/>
                </a:lnTo>
                <a:lnTo>
                  <a:pt x="1447524" y="685357"/>
                </a:lnTo>
                <a:lnTo>
                  <a:pt x="1469067" y="646340"/>
                </a:lnTo>
                <a:lnTo>
                  <a:pt x="1489247" y="606699"/>
                </a:lnTo>
                <a:lnTo>
                  <a:pt x="1508041" y="566458"/>
                </a:lnTo>
                <a:lnTo>
                  <a:pt x="1525425" y="525641"/>
                </a:lnTo>
                <a:lnTo>
                  <a:pt x="1541375" y="484273"/>
                </a:lnTo>
                <a:lnTo>
                  <a:pt x="1555869" y="442380"/>
                </a:lnTo>
                <a:lnTo>
                  <a:pt x="1568881" y="399986"/>
                </a:lnTo>
                <a:lnTo>
                  <a:pt x="1580389" y="357116"/>
                </a:lnTo>
                <a:lnTo>
                  <a:pt x="1590368" y="313795"/>
                </a:lnTo>
                <a:lnTo>
                  <a:pt x="1598795" y="270048"/>
                </a:lnTo>
                <a:lnTo>
                  <a:pt x="1605647" y="225899"/>
                </a:lnTo>
                <a:lnTo>
                  <a:pt x="1610899" y="181373"/>
                </a:lnTo>
                <a:lnTo>
                  <a:pt x="1614528" y="136495"/>
                </a:lnTo>
                <a:lnTo>
                  <a:pt x="1616510" y="91290"/>
                </a:lnTo>
                <a:lnTo>
                  <a:pt x="1616822" y="45784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23866" y="2215896"/>
            <a:ext cx="1617345" cy="1524000"/>
          </a:xfrm>
          <a:custGeom>
            <a:avLst/>
            <a:gdLst/>
            <a:ahLst/>
            <a:cxnLst/>
            <a:rect l="l" t="t" r="r" b="b"/>
            <a:pathLst>
              <a:path w="1617345" h="1524000">
                <a:moveTo>
                  <a:pt x="1616964" y="1524000"/>
                </a:moveTo>
                <a:lnTo>
                  <a:pt x="1616964" y="1405128"/>
                </a:lnTo>
                <a:lnTo>
                  <a:pt x="1616164" y="1360540"/>
                </a:lnTo>
                <a:lnTo>
                  <a:pt x="1613783" y="1316299"/>
                </a:lnTo>
                <a:lnTo>
                  <a:pt x="1609842" y="1272423"/>
                </a:lnTo>
                <a:lnTo>
                  <a:pt x="1604366" y="1228933"/>
                </a:lnTo>
                <a:lnTo>
                  <a:pt x="1597378" y="1185851"/>
                </a:lnTo>
                <a:lnTo>
                  <a:pt x="1588903" y="1143196"/>
                </a:lnTo>
                <a:lnTo>
                  <a:pt x="1578963" y="1100990"/>
                </a:lnTo>
                <a:lnTo>
                  <a:pt x="1567582" y="1059252"/>
                </a:lnTo>
                <a:lnTo>
                  <a:pt x="1554785" y="1018005"/>
                </a:lnTo>
                <a:lnTo>
                  <a:pt x="1540594" y="977267"/>
                </a:lnTo>
                <a:lnTo>
                  <a:pt x="1525034" y="937060"/>
                </a:lnTo>
                <a:lnTo>
                  <a:pt x="1508128" y="897405"/>
                </a:lnTo>
                <a:lnTo>
                  <a:pt x="1489900" y="858321"/>
                </a:lnTo>
                <a:lnTo>
                  <a:pt x="1470373" y="819830"/>
                </a:lnTo>
                <a:lnTo>
                  <a:pt x="1449572" y="781953"/>
                </a:lnTo>
                <a:lnTo>
                  <a:pt x="1427519" y="744709"/>
                </a:lnTo>
                <a:lnTo>
                  <a:pt x="1404238" y="708120"/>
                </a:lnTo>
                <a:lnTo>
                  <a:pt x="1379754" y="672206"/>
                </a:lnTo>
                <a:lnTo>
                  <a:pt x="1354089" y="636987"/>
                </a:lnTo>
                <a:lnTo>
                  <a:pt x="1327268" y="602485"/>
                </a:lnTo>
                <a:lnTo>
                  <a:pt x="1299314" y="568720"/>
                </a:lnTo>
                <a:lnTo>
                  <a:pt x="1270251" y="535712"/>
                </a:lnTo>
                <a:lnTo>
                  <a:pt x="1240103" y="503483"/>
                </a:lnTo>
                <a:lnTo>
                  <a:pt x="1208892" y="472052"/>
                </a:lnTo>
                <a:lnTo>
                  <a:pt x="1176644" y="441441"/>
                </a:lnTo>
                <a:lnTo>
                  <a:pt x="1143381" y="411670"/>
                </a:lnTo>
                <a:lnTo>
                  <a:pt x="1109127" y="382759"/>
                </a:lnTo>
                <a:lnTo>
                  <a:pt x="1073906" y="354730"/>
                </a:lnTo>
                <a:lnTo>
                  <a:pt x="1037741" y="327603"/>
                </a:lnTo>
                <a:lnTo>
                  <a:pt x="1000657" y="301398"/>
                </a:lnTo>
                <a:lnTo>
                  <a:pt x="962676" y="276136"/>
                </a:lnTo>
                <a:lnTo>
                  <a:pt x="923823" y="251838"/>
                </a:lnTo>
                <a:lnTo>
                  <a:pt x="884121" y="228524"/>
                </a:lnTo>
                <a:lnTo>
                  <a:pt x="843594" y="206215"/>
                </a:lnTo>
                <a:lnTo>
                  <a:pt x="802266" y="184931"/>
                </a:lnTo>
                <a:lnTo>
                  <a:pt x="760160" y="164694"/>
                </a:lnTo>
                <a:lnTo>
                  <a:pt x="717300" y="145524"/>
                </a:lnTo>
                <a:lnTo>
                  <a:pt x="673709" y="127441"/>
                </a:lnTo>
                <a:lnTo>
                  <a:pt x="629412" y="110466"/>
                </a:lnTo>
                <a:lnTo>
                  <a:pt x="584431" y="94619"/>
                </a:lnTo>
                <a:lnTo>
                  <a:pt x="538791" y="79922"/>
                </a:lnTo>
                <a:lnTo>
                  <a:pt x="492515" y="66395"/>
                </a:lnTo>
                <a:lnTo>
                  <a:pt x="445627" y="54058"/>
                </a:lnTo>
                <a:lnTo>
                  <a:pt x="398151" y="42932"/>
                </a:lnTo>
                <a:lnTo>
                  <a:pt x="350110" y="33038"/>
                </a:lnTo>
                <a:lnTo>
                  <a:pt x="301528" y="24397"/>
                </a:lnTo>
                <a:lnTo>
                  <a:pt x="252429" y="17028"/>
                </a:lnTo>
                <a:lnTo>
                  <a:pt x="202836" y="10953"/>
                </a:lnTo>
                <a:lnTo>
                  <a:pt x="152773" y="6192"/>
                </a:lnTo>
                <a:lnTo>
                  <a:pt x="102263" y="2765"/>
                </a:lnTo>
                <a:lnTo>
                  <a:pt x="51331" y="694"/>
                </a:lnTo>
                <a:lnTo>
                  <a:pt x="0" y="0"/>
                </a:lnTo>
                <a:lnTo>
                  <a:pt x="0" y="118872"/>
                </a:lnTo>
                <a:lnTo>
                  <a:pt x="51331" y="119566"/>
                </a:lnTo>
                <a:lnTo>
                  <a:pt x="102263" y="121637"/>
                </a:lnTo>
                <a:lnTo>
                  <a:pt x="152773" y="125064"/>
                </a:lnTo>
                <a:lnTo>
                  <a:pt x="202836" y="129825"/>
                </a:lnTo>
                <a:lnTo>
                  <a:pt x="252429" y="135900"/>
                </a:lnTo>
                <a:lnTo>
                  <a:pt x="301528" y="143269"/>
                </a:lnTo>
                <a:lnTo>
                  <a:pt x="350110" y="151910"/>
                </a:lnTo>
                <a:lnTo>
                  <a:pt x="398151" y="161804"/>
                </a:lnTo>
                <a:lnTo>
                  <a:pt x="445627" y="172930"/>
                </a:lnTo>
                <a:lnTo>
                  <a:pt x="492515" y="185267"/>
                </a:lnTo>
                <a:lnTo>
                  <a:pt x="538791" y="198794"/>
                </a:lnTo>
                <a:lnTo>
                  <a:pt x="584431" y="213491"/>
                </a:lnTo>
                <a:lnTo>
                  <a:pt x="629412" y="229338"/>
                </a:lnTo>
                <a:lnTo>
                  <a:pt x="673709" y="246313"/>
                </a:lnTo>
                <a:lnTo>
                  <a:pt x="717300" y="264396"/>
                </a:lnTo>
                <a:lnTo>
                  <a:pt x="760160" y="283566"/>
                </a:lnTo>
                <a:lnTo>
                  <a:pt x="802266" y="303803"/>
                </a:lnTo>
                <a:lnTo>
                  <a:pt x="843594" y="325087"/>
                </a:lnTo>
                <a:lnTo>
                  <a:pt x="884121" y="347396"/>
                </a:lnTo>
                <a:lnTo>
                  <a:pt x="923823" y="370710"/>
                </a:lnTo>
                <a:lnTo>
                  <a:pt x="962676" y="395008"/>
                </a:lnTo>
                <a:lnTo>
                  <a:pt x="1000657" y="420270"/>
                </a:lnTo>
                <a:lnTo>
                  <a:pt x="1037741" y="446475"/>
                </a:lnTo>
                <a:lnTo>
                  <a:pt x="1073906" y="473602"/>
                </a:lnTo>
                <a:lnTo>
                  <a:pt x="1109127" y="501631"/>
                </a:lnTo>
                <a:lnTo>
                  <a:pt x="1143381" y="530542"/>
                </a:lnTo>
                <a:lnTo>
                  <a:pt x="1176644" y="560313"/>
                </a:lnTo>
                <a:lnTo>
                  <a:pt x="1208892" y="590924"/>
                </a:lnTo>
                <a:lnTo>
                  <a:pt x="1240103" y="622355"/>
                </a:lnTo>
                <a:lnTo>
                  <a:pt x="1270251" y="654584"/>
                </a:lnTo>
                <a:lnTo>
                  <a:pt x="1299314" y="687592"/>
                </a:lnTo>
                <a:lnTo>
                  <a:pt x="1327268" y="721357"/>
                </a:lnTo>
                <a:lnTo>
                  <a:pt x="1354089" y="755859"/>
                </a:lnTo>
                <a:lnTo>
                  <a:pt x="1379754" y="791078"/>
                </a:lnTo>
                <a:lnTo>
                  <a:pt x="1404238" y="826992"/>
                </a:lnTo>
                <a:lnTo>
                  <a:pt x="1427519" y="863581"/>
                </a:lnTo>
                <a:lnTo>
                  <a:pt x="1449572" y="900825"/>
                </a:lnTo>
                <a:lnTo>
                  <a:pt x="1470373" y="938702"/>
                </a:lnTo>
                <a:lnTo>
                  <a:pt x="1489900" y="977193"/>
                </a:lnTo>
                <a:lnTo>
                  <a:pt x="1508128" y="1016277"/>
                </a:lnTo>
                <a:lnTo>
                  <a:pt x="1525034" y="1055932"/>
                </a:lnTo>
                <a:lnTo>
                  <a:pt x="1540594" y="1096139"/>
                </a:lnTo>
                <a:lnTo>
                  <a:pt x="1554785" y="1136877"/>
                </a:lnTo>
                <a:lnTo>
                  <a:pt x="1567582" y="1178124"/>
                </a:lnTo>
                <a:lnTo>
                  <a:pt x="1578963" y="1219862"/>
                </a:lnTo>
                <a:lnTo>
                  <a:pt x="1588903" y="1262068"/>
                </a:lnTo>
                <a:lnTo>
                  <a:pt x="1597378" y="1304723"/>
                </a:lnTo>
                <a:lnTo>
                  <a:pt x="1604366" y="1347805"/>
                </a:lnTo>
                <a:lnTo>
                  <a:pt x="1609842" y="1391295"/>
                </a:lnTo>
                <a:lnTo>
                  <a:pt x="1613783" y="1435171"/>
                </a:lnTo>
                <a:lnTo>
                  <a:pt x="1616164" y="1479412"/>
                </a:lnTo>
                <a:lnTo>
                  <a:pt x="1616964" y="1524000"/>
                </a:lnTo>
                <a:close/>
              </a:path>
            </a:pathLst>
          </a:custGeom>
          <a:solidFill>
            <a:srgbClr val="3A51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13197" y="2209800"/>
            <a:ext cx="1625600" cy="3016250"/>
          </a:xfrm>
          <a:custGeom>
            <a:avLst/>
            <a:gdLst/>
            <a:ahLst/>
            <a:cxnLst/>
            <a:rect l="l" t="t" r="r" b="b"/>
            <a:pathLst>
              <a:path w="1625600" h="3016250">
                <a:moveTo>
                  <a:pt x="1612900" y="1267968"/>
                </a:moveTo>
                <a:lnTo>
                  <a:pt x="1612900" y="1196340"/>
                </a:lnTo>
                <a:lnTo>
                  <a:pt x="1587500" y="1127760"/>
                </a:lnTo>
                <a:lnTo>
                  <a:pt x="1574800" y="1059180"/>
                </a:lnTo>
                <a:lnTo>
                  <a:pt x="1549400" y="992124"/>
                </a:lnTo>
                <a:lnTo>
                  <a:pt x="1498600" y="862584"/>
                </a:lnTo>
                <a:lnTo>
                  <a:pt x="1460500" y="800100"/>
                </a:lnTo>
                <a:lnTo>
                  <a:pt x="1435100" y="739140"/>
                </a:lnTo>
                <a:lnTo>
                  <a:pt x="1397000" y="679704"/>
                </a:lnTo>
                <a:lnTo>
                  <a:pt x="1346200" y="621792"/>
                </a:lnTo>
                <a:lnTo>
                  <a:pt x="1308100" y="566928"/>
                </a:lnTo>
                <a:lnTo>
                  <a:pt x="1257300" y="513588"/>
                </a:lnTo>
                <a:lnTo>
                  <a:pt x="1155700" y="413004"/>
                </a:lnTo>
                <a:lnTo>
                  <a:pt x="1092200" y="367284"/>
                </a:lnTo>
                <a:lnTo>
                  <a:pt x="1041400" y="323088"/>
                </a:lnTo>
                <a:lnTo>
                  <a:pt x="977900" y="280416"/>
                </a:lnTo>
                <a:lnTo>
                  <a:pt x="914400" y="240792"/>
                </a:lnTo>
                <a:lnTo>
                  <a:pt x="850900" y="204216"/>
                </a:lnTo>
                <a:lnTo>
                  <a:pt x="774700" y="170688"/>
                </a:lnTo>
                <a:lnTo>
                  <a:pt x="711200" y="140208"/>
                </a:lnTo>
                <a:lnTo>
                  <a:pt x="635000" y="111252"/>
                </a:lnTo>
                <a:lnTo>
                  <a:pt x="558800" y="86868"/>
                </a:lnTo>
                <a:lnTo>
                  <a:pt x="482600" y="64008"/>
                </a:lnTo>
                <a:lnTo>
                  <a:pt x="406400" y="45720"/>
                </a:lnTo>
                <a:lnTo>
                  <a:pt x="330200" y="28956"/>
                </a:lnTo>
                <a:lnTo>
                  <a:pt x="254000" y="16764"/>
                </a:lnTo>
                <a:lnTo>
                  <a:pt x="165100" y="7620"/>
                </a:lnTo>
                <a:lnTo>
                  <a:pt x="88900" y="3048"/>
                </a:lnTo>
                <a:lnTo>
                  <a:pt x="0" y="0"/>
                </a:lnTo>
                <a:lnTo>
                  <a:pt x="0" y="12192"/>
                </a:lnTo>
                <a:lnTo>
                  <a:pt x="12700" y="6096"/>
                </a:lnTo>
                <a:lnTo>
                  <a:pt x="12700" y="12409"/>
                </a:lnTo>
                <a:lnTo>
                  <a:pt x="88900" y="13716"/>
                </a:lnTo>
                <a:lnTo>
                  <a:pt x="165100" y="18288"/>
                </a:lnTo>
                <a:lnTo>
                  <a:pt x="254000" y="27432"/>
                </a:lnTo>
                <a:lnTo>
                  <a:pt x="330200" y="39624"/>
                </a:lnTo>
                <a:lnTo>
                  <a:pt x="406400" y="56388"/>
                </a:lnTo>
                <a:lnTo>
                  <a:pt x="482600" y="74676"/>
                </a:lnTo>
                <a:lnTo>
                  <a:pt x="558800" y="97536"/>
                </a:lnTo>
                <a:lnTo>
                  <a:pt x="558800" y="96012"/>
                </a:lnTo>
                <a:lnTo>
                  <a:pt x="635000" y="121920"/>
                </a:lnTo>
                <a:lnTo>
                  <a:pt x="698500" y="149352"/>
                </a:lnTo>
                <a:lnTo>
                  <a:pt x="774700" y="181356"/>
                </a:lnTo>
                <a:lnTo>
                  <a:pt x="838200" y="214884"/>
                </a:lnTo>
                <a:lnTo>
                  <a:pt x="901700" y="251460"/>
                </a:lnTo>
                <a:lnTo>
                  <a:pt x="965200" y="289560"/>
                </a:lnTo>
                <a:lnTo>
                  <a:pt x="1028700" y="332232"/>
                </a:lnTo>
                <a:lnTo>
                  <a:pt x="1092200" y="376428"/>
                </a:lnTo>
                <a:lnTo>
                  <a:pt x="1092200" y="374904"/>
                </a:lnTo>
                <a:lnTo>
                  <a:pt x="1143000" y="422148"/>
                </a:lnTo>
                <a:lnTo>
                  <a:pt x="1193800" y="470916"/>
                </a:lnTo>
                <a:lnTo>
                  <a:pt x="1244600" y="521208"/>
                </a:lnTo>
                <a:lnTo>
                  <a:pt x="1295400" y="574548"/>
                </a:lnTo>
                <a:lnTo>
                  <a:pt x="1346200" y="629412"/>
                </a:lnTo>
                <a:lnTo>
                  <a:pt x="1384300" y="685800"/>
                </a:lnTo>
                <a:lnTo>
                  <a:pt x="1460500" y="804672"/>
                </a:lnTo>
                <a:lnTo>
                  <a:pt x="1511300" y="931164"/>
                </a:lnTo>
                <a:lnTo>
                  <a:pt x="1511300" y="929640"/>
                </a:lnTo>
                <a:lnTo>
                  <a:pt x="1549400" y="995172"/>
                </a:lnTo>
                <a:lnTo>
                  <a:pt x="1562100" y="1062228"/>
                </a:lnTo>
                <a:lnTo>
                  <a:pt x="1587500" y="1129284"/>
                </a:lnTo>
                <a:lnTo>
                  <a:pt x="1600200" y="1199388"/>
                </a:lnTo>
                <a:lnTo>
                  <a:pt x="1600200" y="1197864"/>
                </a:lnTo>
                <a:lnTo>
                  <a:pt x="1612900" y="1267968"/>
                </a:lnTo>
                <a:close/>
              </a:path>
              <a:path w="1625600" h="3016250">
                <a:moveTo>
                  <a:pt x="12700" y="12409"/>
                </a:moveTo>
                <a:lnTo>
                  <a:pt x="12700" y="6096"/>
                </a:lnTo>
                <a:lnTo>
                  <a:pt x="0" y="12192"/>
                </a:lnTo>
                <a:lnTo>
                  <a:pt x="12700" y="12409"/>
                </a:lnTo>
                <a:close/>
              </a:path>
              <a:path w="1625600" h="3016250">
                <a:moveTo>
                  <a:pt x="12700" y="119089"/>
                </a:moveTo>
                <a:lnTo>
                  <a:pt x="12700" y="12409"/>
                </a:lnTo>
                <a:lnTo>
                  <a:pt x="0" y="12192"/>
                </a:lnTo>
                <a:lnTo>
                  <a:pt x="0" y="118872"/>
                </a:lnTo>
                <a:lnTo>
                  <a:pt x="12700" y="119089"/>
                </a:lnTo>
                <a:close/>
              </a:path>
              <a:path w="1625600" h="3016250">
                <a:moveTo>
                  <a:pt x="1612900" y="1386840"/>
                </a:moveTo>
                <a:lnTo>
                  <a:pt x="1612900" y="1315212"/>
                </a:lnTo>
                <a:lnTo>
                  <a:pt x="1587500" y="1245108"/>
                </a:lnTo>
                <a:lnTo>
                  <a:pt x="1574800" y="1176528"/>
                </a:lnTo>
                <a:lnTo>
                  <a:pt x="1524000" y="1043940"/>
                </a:lnTo>
                <a:lnTo>
                  <a:pt x="1498600" y="979932"/>
                </a:lnTo>
                <a:lnTo>
                  <a:pt x="1460500" y="917448"/>
                </a:lnTo>
                <a:lnTo>
                  <a:pt x="1435100" y="858012"/>
                </a:lnTo>
                <a:lnTo>
                  <a:pt x="1397000" y="798576"/>
                </a:lnTo>
                <a:lnTo>
                  <a:pt x="1346200" y="740664"/>
                </a:lnTo>
                <a:lnTo>
                  <a:pt x="1308100" y="685800"/>
                </a:lnTo>
                <a:lnTo>
                  <a:pt x="1257300" y="632460"/>
                </a:lnTo>
                <a:lnTo>
                  <a:pt x="1206500" y="580644"/>
                </a:lnTo>
                <a:lnTo>
                  <a:pt x="1155700" y="531876"/>
                </a:lnTo>
                <a:lnTo>
                  <a:pt x="1092200" y="486156"/>
                </a:lnTo>
                <a:lnTo>
                  <a:pt x="1041400" y="440436"/>
                </a:lnTo>
                <a:lnTo>
                  <a:pt x="977900" y="399288"/>
                </a:lnTo>
                <a:lnTo>
                  <a:pt x="914400" y="359664"/>
                </a:lnTo>
                <a:lnTo>
                  <a:pt x="850900" y="323088"/>
                </a:lnTo>
                <a:lnTo>
                  <a:pt x="774700" y="289560"/>
                </a:lnTo>
                <a:lnTo>
                  <a:pt x="711200" y="257556"/>
                </a:lnTo>
                <a:lnTo>
                  <a:pt x="635000" y="230124"/>
                </a:lnTo>
                <a:lnTo>
                  <a:pt x="558800" y="204216"/>
                </a:lnTo>
                <a:lnTo>
                  <a:pt x="482600" y="182880"/>
                </a:lnTo>
                <a:lnTo>
                  <a:pt x="406400" y="163068"/>
                </a:lnTo>
                <a:lnTo>
                  <a:pt x="330200" y="147828"/>
                </a:lnTo>
                <a:lnTo>
                  <a:pt x="254000" y="135636"/>
                </a:lnTo>
                <a:lnTo>
                  <a:pt x="165100" y="126492"/>
                </a:lnTo>
                <a:lnTo>
                  <a:pt x="88900" y="120396"/>
                </a:lnTo>
                <a:lnTo>
                  <a:pt x="0" y="118872"/>
                </a:lnTo>
                <a:lnTo>
                  <a:pt x="12700" y="124968"/>
                </a:lnTo>
                <a:lnTo>
                  <a:pt x="12700" y="129975"/>
                </a:lnTo>
                <a:lnTo>
                  <a:pt x="88900" y="132588"/>
                </a:lnTo>
                <a:lnTo>
                  <a:pt x="165100" y="137160"/>
                </a:lnTo>
                <a:lnTo>
                  <a:pt x="254000" y="146304"/>
                </a:lnTo>
                <a:lnTo>
                  <a:pt x="330200" y="158496"/>
                </a:lnTo>
                <a:lnTo>
                  <a:pt x="406400" y="173736"/>
                </a:lnTo>
                <a:lnTo>
                  <a:pt x="482600" y="193548"/>
                </a:lnTo>
                <a:lnTo>
                  <a:pt x="558800" y="214884"/>
                </a:lnTo>
                <a:lnTo>
                  <a:pt x="635000" y="240792"/>
                </a:lnTo>
                <a:lnTo>
                  <a:pt x="698500" y="268224"/>
                </a:lnTo>
                <a:lnTo>
                  <a:pt x="774700" y="300228"/>
                </a:lnTo>
                <a:lnTo>
                  <a:pt x="774700" y="298704"/>
                </a:lnTo>
                <a:lnTo>
                  <a:pt x="838200" y="333756"/>
                </a:lnTo>
                <a:lnTo>
                  <a:pt x="901700" y="370332"/>
                </a:lnTo>
                <a:lnTo>
                  <a:pt x="965200" y="408432"/>
                </a:lnTo>
                <a:lnTo>
                  <a:pt x="1028700" y="449580"/>
                </a:lnTo>
                <a:lnTo>
                  <a:pt x="1092200" y="493776"/>
                </a:lnTo>
                <a:lnTo>
                  <a:pt x="1143000" y="541020"/>
                </a:lnTo>
                <a:lnTo>
                  <a:pt x="1193800" y="589788"/>
                </a:lnTo>
                <a:lnTo>
                  <a:pt x="1244600" y="640080"/>
                </a:lnTo>
                <a:lnTo>
                  <a:pt x="1295400" y="693420"/>
                </a:lnTo>
                <a:lnTo>
                  <a:pt x="1346200" y="748284"/>
                </a:lnTo>
                <a:lnTo>
                  <a:pt x="1384300" y="804672"/>
                </a:lnTo>
                <a:lnTo>
                  <a:pt x="1422400" y="862584"/>
                </a:lnTo>
                <a:lnTo>
                  <a:pt x="1460500" y="923544"/>
                </a:lnTo>
                <a:lnTo>
                  <a:pt x="1511300" y="1048512"/>
                </a:lnTo>
                <a:lnTo>
                  <a:pt x="1549400" y="1114044"/>
                </a:lnTo>
                <a:lnTo>
                  <a:pt x="1562100" y="1181100"/>
                </a:lnTo>
                <a:lnTo>
                  <a:pt x="1562100" y="1179576"/>
                </a:lnTo>
                <a:lnTo>
                  <a:pt x="1587500" y="1248156"/>
                </a:lnTo>
                <a:lnTo>
                  <a:pt x="1612900" y="1386840"/>
                </a:lnTo>
                <a:close/>
              </a:path>
              <a:path w="1625600" h="3016250">
                <a:moveTo>
                  <a:pt x="12700" y="129975"/>
                </a:moveTo>
                <a:lnTo>
                  <a:pt x="12700" y="124968"/>
                </a:lnTo>
                <a:lnTo>
                  <a:pt x="0" y="118872"/>
                </a:lnTo>
                <a:lnTo>
                  <a:pt x="0" y="129540"/>
                </a:lnTo>
                <a:lnTo>
                  <a:pt x="12700" y="129975"/>
                </a:lnTo>
                <a:close/>
              </a:path>
              <a:path w="1625600" h="3016250">
                <a:moveTo>
                  <a:pt x="241300" y="2720340"/>
                </a:moveTo>
                <a:lnTo>
                  <a:pt x="241300" y="2705100"/>
                </a:lnTo>
                <a:lnTo>
                  <a:pt x="0" y="2877312"/>
                </a:lnTo>
                <a:lnTo>
                  <a:pt x="12700" y="2884611"/>
                </a:lnTo>
                <a:lnTo>
                  <a:pt x="12700" y="2871216"/>
                </a:lnTo>
                <a:lnTo>
                  <a:pt x="19881" y="2875333"/>
                </a:lnTo>
                <a:lnTo>
                  <a:pt x="228600" y="2729230"/>
                </a:lnTo>
                <a:lnTo>
                  <a:pt x="228600" y="2715768"/>
                </a:lnTo>
                <a:lnTo>
                  <a:pt x="241300" y="2720340"/>
                </a:lnTo>
                <a:close/>
              </a:path>
              <a:path w="1625600" h="3016250">
                <a:moveTo>
                  <a:pt x="19881" y="2875333"/>
                </a:moveTo>
                <a:lnTo>
                  <a:pt x="12700" y="2871216"/>
                </a:lnTo>
                <a:lnTo>
                  <a:pt x="12700" y="2880360"/>
                </a:lnTo>
                <a:lnTo>
                  <a:pt x="19881" y="2875333"/>
                </a:lnTo>
                <a:close/>
              </a:path>
              <a:path w="1625600" h="3016250">
                <a:moveTo>
                  <a:pt x="241300" y="3002280"/>
                </a:moveTo>
                <a:lnTo>
                  <a:pt x="19881" y="2875333"/>
                </a:lnTo>
                <a:lnTo>
                  <a:pt x="12700" y="2880360"/>
                </a:lnTo>
                <a:lnTo>
                  <a:pt x="12700" y="2884611"/>
                </a:lnTo>
                <a:lnTo>
                  <a:pt x="228600" y="3008696"/>
                </a:lnTo>
                <a:lnTo>
                  <a:pt x="228600" y="3006852"/>
                </a:lnTo>
                <a:lnTo>
                  <a:pt x="241300" y="3002280"/>
                </a:lnTo>
                <a:close/>
              </a:path>
              <a:path w="1625600" h="3016250">
                <a:moveTo>
                  <a:pt x="241300" y="2720340"/>
                </a:moveTo>
                <a:lnTo>
                  <a:pt x="228600" y="2715768"/>
                </a:lnTo>
                <a:lnTo>
                  <a:pt x="228600" y="2729230"/>
                </a:lnTo>
                <a:lnTo>
                  <a:pt x="241300" y="2720340"/>
                </a:lnTo>
                <a:close/>
              </a:path>
              <a:path w="1625600" h="3016250">
                <a:moveTo>
                  <a:pt x="1574800" y="1778508"/>
                </a:moveTo>
                <a:lnTo>
                  <a:pt x="1574800" y="1746504"/>
                </a:lnTo>
                <a:lnTo>
                  <a:pt x="1524000" y="1862328"/>
                </a:lnTo>
                <a:lnTo>
                  <a:pt x="1511300" y="1920240"/>
                </a:lnTo>
                <a:lnTo>
                  <a:pt x="1511300" y="1918716"/>
                </a:lnTo>
                <a:lnTo>
                  <a:pt x="1498600" y="1947672"/>
                </a:lnTo>
                <a:lnTo>
                  <a:pt x="1473200" y="1975104"/>
                </a:lnTo>
                <a:lnTo>
                  <a:pt x="1447800" y="2029968"/>
                </a:lnTo>
                <a:lnTo>
                  <a:pt x="1422400" y="2081784"/>
                </a:lnTo>
                <a:lnTo>
                  <a:pt x="1397000" y="2109216"/>
                </a:lnTo>
                <a:lnTo>
                  <a:pt x="1397000" y="2107692"/>
                </a:lnTo>
                <a:lnTo>
                  <a:pt x="1371600" y="2159508"/>
                </a:lnTo>
                <a:lnTo>
                  <a:pt x="1346200" y="2183892"/>
                </a:lnTo>
                <a:lnTo>
                  <a:pt x="1333500" y="2209800"/>
                </a:lnTo>
                <a:lnTo>
                  <a:pt x="1308100" y="2234184"/>
                </a:lnTo>
                <a:lnTo>
                  <a:pt x="1282700" y="2257044"/>
                </a:lnTo>
                <a:lnTo>
                  <a:pt x="1270000" y="2281428"/>
                </a:lnTo>
                <a:lnTo>
                  <a:pt x="1206500" y="2348484"/>
                </a:lnTo>
                <a:lnTo>
                  <a:pt x="1155700" y="2392680"/>
                </a:lnTo>
                <a:lnTo>
                  <a:pt x="1104900" y="2433828"/>
                </a:lnTo>
                <a:lnTo>
                  <a:pt x="1054100" y="2473452"/>
                </a:lnTo>
                <a:lnTo>
                  <a:pt x="1003300" y="2511552"/>
                </a:lnTo>
                <a:lnTo>
                  <a:pt x="939800" y="2546604"/>
                </a:lnTo>
                <a:lnTo>
                  <a:pt x="889000" y="2581656"/>
                </a:lnTo>
                <a:lnTo>
                  <a:pt x="825500" y="2613660"/>
                </a:lnTo>
                <a:lnTo>
                  <a:pt x="774700" y="2642616"/>
                </a:lnTo>
                <a:lnTo>
                  <a:pt x="711200" y="2670048"/>
                </a:lnTo>
                <a:lnTo>
                  <a:pt x="673100" y="2683764"/>
                </a:lnTo>
                <a:lnTo>
                  <a:pt x="609600" y="2708148"/>
                </a:lnTo>
                <a:lnTo>
                  <a:pt x="584200" y="2718816"/>
                </a:lnTo>
                <a:lnTo>
                  <a:pt x="546100" y="2729484"/>
                </a:lnTo>
                <a:lnTo>
                  <a:pt x="520700" y="2738628"/>
                </a:lnTo>
                <a:lnTo>
                  <a:pt x="482600" y="2749296"/>
                </a:lnTo>
                <a:lnTo>
                  <a:pt x="444500" y="2756916"/>
                </a:lnTo>
                <a:lnTo>
                  <a:pt x="406400" y="2766060"/>
                </a:lnTo>
                <a:lnTo>
                  <a:pt x="381000" y="2773680"/>
                </a:lnTo>
                <a:lnTo>
                  <a:pt x="266700" y="2791968"/>
                </a:lnTo>
                <a:lnTo>
                  <a:pt x="241300" y="2796540"/>
                </a:lnTo>
                <a:lnTo>
                  <a:pt x="241300" y="2720340"/>
                </a:lnTo>
                <a:lnTo>
                  <a:pt x="228600" y="2729230"/>
                </a:lnTo>
                <a:lnTo>
                  <a:pt x="228600" y="2808732"/>
                </a:lnTo>
                <a:lnTo>
                  <a:pt x="279400" y="2802636"/>
                </a:lnTo>
                <a:lnTo>
                  <a:pt x="304800" y="2796540"/>
                </a:lnTo>
                <a:lnTo>
                  <a:pt x="381000" y="2784348"/>
                </a:lnTo>
                <a:lnTo>
                  <a:pt x="419100" y="2776728"/>
                </a:lnTo>
                <a:lnTo>
                  <a:pt x="444500" y="2767584"/>
                </a:lnTo>
                <a:lnTo>
                  <a:pt x="482600" y="2759964"/>
                </a:lnTo>
                <a:lnTo>
                  <a:pt x="520700" y="2749296"/>
                </a:lnTo>
                <a:lnTo>
                  <a:pt x="546100" y="2740152"/>
                </a:lnTo>
                <a:lnTo>
                  <a:pt x="584200" y="2729484"/>
                </a:lnTo>
                <a:lnTo>
                  <a:pt x="622300" y="2717292"/>
                </a:lnTo>
                <a:lnTo>
                  <a:pt x="647700" y="2706624"/>
                </a:lnTo>
                <a:lnTo>
                  <a:pt x="685800" y="2692908"/>
                </a:lnTo>
                <a:lnTo>
                  <a:pt x="711200" y="2680716"/>
                </a:lnTo>
                <a:lnTo>
                  <a:pt x="774700" y="2653284"/>
                </a:lnTo>
                <a:lnTo>
                  <a:pt x="838200" y="2622804"/>
                </a:lnTo>
                <a:lnTo>
                  <a:pt x="901700" y="2590800"/>
                </a:lnTo>
                <a:lnTo>
                  <a:pt x="952500" y="2557272"/>
                </a:lnTo>
                <a:lnTo>
                  <a:pt x="1003300" y="2520696"/>
                </a:lnTo>
                <a:lnTo>
                  <a:pt x="1054100" y="2482596"/>
                </a:lnTo>
                <a:lnTo>
                  <a:pt x="1117600" y="2442972"/>
                </a:lnTo>
                <a:lnTo>
                  <a:pt x="1155700" y="2400300"/>
                </a:lnTo>
                <a:lnTo>
                  <a:pt x="1206500" y="2357628"/>
                </a:lnTo>
                <a:lnTo>
                  <a:pt x="1257300" y="2311908"/>
                </a:lnTo>
                <a:lnTo>
                  <a:pt x="1270000" y="2289048"/>
                </a:lnTo>
                <a:lnTo>
                  <a:pt x="1295400" y="2264664"/>
                </a:lnTo>
                <a:lnTo>
                  <a:pt x="1358900" y="2191512"/>
                </a:lnTo>
                <a:lnTo>
                  <a:pt x="1371600" y="2165604"/>
                </a:lnTo>
                <a:lnTo>
                  <a:pt x="1397000" y="2141220"/>
                </a:lnTo>
                <a:lnTo>
                  <a:pt x="1409700" y="2115312"/>
                </a:lnTo>
                <a:lnTo>
                  <a:pt x="1422400" y="2087880"/>
                </a:lnTo>
                <a:lnTo>
                  <a:pt x="1447800" y="2061972"/>
                </a:lnTo>
                <a:lnTo>
                  <a:pt x="1498600" y="1952244"/>
                </a:lnTo>
                <a:lnTo>
                  <a:pt x="1511300" y="1923288"/>
                </a:lnTo>
                <a:lnTo>
                  <a:pt x="1524000" y="1895856"/>
                </a:lnTo>
                <a:lnTo>
                  <a:pt x="1562100" y="1808988"/>
                </a:lnTo>
                <a:lnTo>
                  <a:pt x="1574800" y="1778508"/>
                </a:lnTo>
                <a:close/>
              </a:path>
              <a:path w="1625600" h="3016250">
                <a:moveTo>
                  <a:pt x="1295400" y="2388616"/>
                </a:moveTo>
                <a:lnTo>
                  <a:pt x="1295400" y="2374392"/>
                </a:lnTo>
                <a:lnTo>
                  <a:pt x="1270000" y="2398776"/>
                </a:lnTo>
                <a:lnTo>
                  <a:pt x="1244600" y="2421636"/>
                </a:lnTo>
                <a:lnTo>
                  <a:pt x="1219200" y="2446020"/>
                </a:lnTo>
                <a:lnTo>
                  <a:pt x="1219200" y="2444496"/>
                </a:lnTo>
                <a:lnTo>
                  <a:pt x="1206500" y="2468880"/>
                </a:lnTo>
                <a:lnTo>
                  <a:pt x="1206500" y="2467356"/>
                </a:lnTo>
                <a:lnTo>
                  <a:pt x="1181100" y="2490216"/>
                </a:lnTo>
                <a:lnTo>
                  <a:pt x="1130300" y="2534412"/>
                </a:lnTo>
                <a:lnTo>
                  <a:pt x="1079500" y="2575560"/>
                </a:lnTo>
                <a:lnTo>
                  <a:pt x="1016000" y="2615184"/>
                </a:lnTo>
                <a:lnTo>
                  <a:pt x="965200" y="2653284"/>
                </a:lnTo>
                <a:lnTo>
                  <a:pt x="901700" y="2689860"/>
                </a:lnTo>
                <a:lnTo>
                  <a:pt x="901700" y="2688336"/>
                </a:lnTo>
                <a:lnTo>
                  <a:pt x="850900" y="2721864"/>
                </a:lnTo>
                <a:lnTo>
                  <a:pt x="812800" y="2738628"/>
                </a:lnTo>
                <a:lnTo>
                  <a:pt x="787400" y="2753868"/>
                </a:lnTo>
                <a:lnTo>
                  <a:pt x="749300" y="2769108"/>
                </a:lnTo>
                <a:lnTo>
                  <a:pt x="685800" y="2796540"/>
                </a:lnTo>
                <a:lnTo>
                  <a:pt x="622300" y="2820924"/>
                </a:lnTo>
                <a:lnTo>
                  <a:pt x="596900" y="2833116"/>
                </a:lnTo>
                <a:lnTo>
                  <a:pt x="482600" y="2865120"/>
                </a:lnTo>
                <a:lnTo>
                  <a:pt x="457200" y="2874264"/>
                </a:lnTo>
                <a:lnTo>
                  <a:pt x="419100" y="2881884"/>
                </a:lnTo>
                <a:lnTo>
                  <a:pt x="381000" y="2891028"/>
                </a:lnTo>
                <a:lnTo>
                  <a:pt x="279400" y="2909316"/>
                </a:lnTo>
                <a:lnTo>
                  <a:pt x="228600" y="2915412"/>
                </a:lnTo>
                <a:lnTo>
                  <a:pt x="228600" y="2994998"/>
                </a:lnTo>
                <a:lnTo>
                  <a:pt x="241300" y="3002280"/>
                </a:lnTo>
                <a:lnTo>
                  <a:pt x="241300" y="2926080"/>
                </a:lnTo>
                <a:lnTo>
                  <a:pt x="279400" y="2919984"/>
                </a:lnTo>
                <a:lnTo>
                  <a:pt x="317500" y="2915412"/>
                </a:lnTo>
                <a:lnTo>
                  <a:pt x="342900" y="2907792"/>
                </a:lnTo>
                <a:lnTo>
                  <a:pt x="381000" y="2901696"/>
                </a:lnTo>
                <a:lnTo>
                  <a:pt x="419100" y="2892552"/>
                </a:lnTo>
                <a:lnTo>
                  <a:pt x="457200" y="2884932"/>
                </a:lnTo>
                <a:lnTo>
                  <a:pt x="495300" y="2875788"/>
                </a:lnTo>
                <a:lnTo>
                  <a:pt x="558800" y="2854452"/>
                </a:lnTo>
                <a:lnTo>
                  <a:pt x="596900" y="2843784"/>
                </a:lnTo>
                <a:lnTo>
                  <a:pt x="660400" y="2819400"/>
                </a:lnTo>
                <a:lnTo>
                  <a:pt x="698500" y="2807208"/>
                </a:lnTo>
                <a:lnTo>
                  <a:pt x="723900" y="2793492"/>
                </a:lnTo>
                <a:lnTo>
                  <a:pt x="762000" y="2778252"/>
                </a:lnTo>
                <a:lnTo>
                  <a:pt x="787400" y="2764536"/>
                </a:lnTo>
                <a:lnTo>
                  <a:pt x="825500" y="2747772"/>
                </a:lnTo>
                <a:lnTo>
                  <a:pt x="850900" y="2732532"/>
                </a:lnTo>
                <a:lnTo>
                  <a:pt x="914400" y="2699004"/>
                </a:lnTo>
                <a:lnTo>
                  <a:pt x="977900" y="2662428"/>
                </a:lnTo>
                <a:lnTo>
                  <a:pt x="1028700" y="2624328"/>
                </a:lnTo>
                <a:lnTo>
                  <a:pt x="1079500" y="2584704"/>
                </a:lnTo>
                <a:lnTo>
                  <a:pt x="1130300" y="2543556"/>
                </a:lnTo>
                <a:lnTo>
                  <a:pt x="1181100" y="2499360"/>
                </a:lnTo>
                <a:lnTo>
                  <a:pt x="1231900" y="2453640"/>
                </a:lnTo>
                <a:lnTo>
                  <a:pt x="1282700" y="2404872"/>
                </a:lnTo>
                <a:lnTo>
                  <a:pt x="1295400" y="2388616"/>
                </a:lnTo>
                <a:close/>
              </a:path>
              <a:path w="1625600" h="3016250">
                <a:moveTo>
                  <a:pt x="241300" y="3015996"/>
                </a:moveTo>
                <a:lnTo>
                  <a:pt x="241300" y="3002280"/>
                </a:lnTo>
                <a:lnTo>
                  <a:pt x="228600" y="3006852"/>
                </a:lnTo>
                <a:lnTo>
                  <a:pt x="228600" y="3008696"/>
                </a:lnTo>
                <a:lnTo>
                  <a:pt x="241300" y="3015996"/>
                </a:lnTo>
                <a:close/>
              </a:path>
              <a:path w="1625600" h="3016250">
                <a:moveTo>
                  <a:pt x="1612900" y="1723644"/>
                </a:moveTo>
                <a:lnTo>
                  <a:pt x="1612900" y="1659636"/>
                </a:lnTo>
                <a:lnTo>
                  <a:pt x="1600200" y="1690116"/>
                </a:lnTo>
                <a:lnTo>
                  <a:pt x="1600200" y="1754124"/>
                </a:lnTo>
                <a:lnTo>
                  <a:pt x="1587500" y="1784604"/>
                </a:lnTo>
                <a:lnTo>
                  <a:pt x="1587500" y="1815084"/>
                </a:lnTo>
                <a:lnTo>
                  <a:pt x="1574800" y="1847088"/>
                </a:lnTo>
                <a:lnTo>
                  <a:pt x="1562100" y="1877568"/>
                </a:lnTo>
                <a:lnTo>
                  <a:pt x="1549400" y="1906524"/>
                </a:lnTo>
                <a:lnTo>
                  <a:pt x="1549400" y="1937004"/>
                </a:lnTo>
                <a:lnTo>
                  <a:pt x="1536700" y="1967484"/>
                </a:lnTo>
                <a:lnTo>
                  <a:pt x="1536700" y="1965960"/>
                </a:lnTo>
                <a:lnTo>
                  <a:pt x="1524000" y="1996440"/>
                </a:lnTo>
                <a:lnTo>
                  <a:pt x="1485900" y="2083308"/>
                </a:lnTo>
                <a:lnTo>
                  <a:pt x="1460500" y="2138172"/>
                </a:lnTo>
                <a:lnTo>
                  <a:pt x="1435100" y="2167128"/>
                </a:lnTo>
                <a:lnTo>
                  <a:pt x="1435100" y="2165604"/>
                </a:lnTo>
                <a:lnTo>
                  <a:pt x="1409700" y="2220468"/>
                </a:lnTo>
                <a:lnTo>
                  <a:pt x="1384300" y="2246376"/>
                </a:lnTo>
                <a:lnTo>
                  <a:pt x="1371600" y="2273808"/>
                </a:lnTo>
                <a:lnTo>
                  <a:pt x="1371600" y="2272284"/>
                </a:lnTo>
                <a:lnTo>
                  <a:pt x="1346200" y="2298192"/>
                </a:lnTo>
                <a:lnTo>
                  <a:pt x="1333500" y="2324100"/>
                </a:lnTo>
                <a:lnTo>
                  <a:pt x="1308100" y="2350008"/>
                </a:lnTo>
                <a:lnTo>
                  <a:pt x="1282700" y="2374392"/>
                </a:lnTo>
                <a:lnTo>
                  <a:pt x="1295400" y="2374392"/>
                </a:lnTo>
                <a:lnTo>
                  <a:pt x="1295400" y="2388616"/>
                </a:lnTo>
                <a:lnTo>
                  <a:pt x="1320800" y="2356104"/>
                </a:lnTo>
                <a:lnTo>
                  <a:pt x="1333500" y="2331720"/>
                </a:lnTo>
                <a:lnTo>
                  <a:pt x="1384300" y="2279904"/>
                </a:lnTo>
                <a:lnTo>
                  <a:pt x="1397000" y="2253996"/>
                </a:lnTo>
                <a:lnTo>
                  <a:pt x="1409700" y="2226564"/>
                </a:lnTo>
                <a:lnTo>
                  <a:pt x="1460500" y="2144268"/>
                </a:lnTo>
                <a:lnTo>
                  <a:pt x="1485900" y="2115312"/>
                </a:lnTo>
                <a:lnTo>
                  <a:pt x="1498600" y="2087880"/>
                </a:lnTo>
                <a:lnTo>
                  <a:pt x="1536700" y="2001012"/>
                </a:lnTo>
                <a:lnTo>
                  <a:pt x="1562100" y="1940052"/>
                </a:lnTo>
                <a:lnTo>
                  <a:pt x="1562100" y="1911096"/>
                </a:lnTo>
                <a:lnTo>
                  <a:pt x="1574800" y="1880616"/>
                </a:lnTo>
                <a:lnTo>
                  <a:pt x="1587500" y="1848612"/>
                </a:lnTo>
                <a:lnTo>
                  <a:pt x="1612900" y="1723644"/>
                </a:lnTo>
                <a:close/>
              </a:path>
              <a:path w="1625600" h="3016250">
                <a:moveTo>
                  <a:pt x="1612900" y="1627632"/>
                </a:moveTo>
                <a:lnTo>
                  <a:pt x="1612900" y="1533144"/>
                </a:lnTo>
                <a:lnTo>
                  <a:pt x="1600200" y="1563624"/>
                </a:lnTo>
                <a:lnTo>
                  <a:pt x="1600200" y="1626108"/>
                </a:lnTo>
                <a:lnTo>
                  <a:pt x="1587500" y="1656588"/>
                </a:lnTo>
                <a:lnTo>
                  <a:pt x="1587500" y="1685544"/>
                </a:lnTo>
                <a:lnTo>
                  <a:pt x="1562100" y="1746504"/>
                </a:lnTo>
                <a:lnTo>
                  <a:pt x="1574800" y="1746504"/>
                </a:lnTo>
                <a:lnTo>
                  <a:pt x="1574800" y="1749552"/>
                </a:lnTo>
                <a:lnTo>
                  <a:pt x="1600200" y="1688592"/>
                </a:lnTo>
                <a:lnTo>
                  <a:pt x="1612900" y="1627632"/>
                </a:lnTo>
                <a:close/>
              </a:path>
              <a:path w="1625600" h="3016250">
                <a:moveTo>
                  <a:pt x="1625600" y="1456944"/>
                </a:moveTo>
                <a:lnTo>
                  <a:pt x="1625600" y="1339596"/>
                </a:lnTo>
                <a:lnTo>
                  <a:pt x="1612900" y="1267968"/>
                </a:lnTo>
                <a:lnTo>
                  <a:pt x="1612900" y="1385316"/>
                </a:lnTo>
                <a:lnTo>
                  <a:pt x="1625600" y="1456944"/>
                </a:lnTo>
                <a:close/>
              </a:path>
              <a:path w="1625600" h="3016250">
                <a:moveTo>
                  <a:pt x="1625600" y="1470660"/>
                </a:moveTo>
                <a:lnTo>
                  <a:pt x="1625600" y="1456944"/>
                </a:lnTo>
                <a:lnTo>
                  <a:pt x="1612900" y="1385316"/>
                </a:lnTo>
                <a:lnTo>
                  <a:pt x="1612900" y="1470660"/>
                </a:lnTo>
                <a:lnTo>
                  <a:pt x="1625600" y="1470660"/>
                </a:lnTo>
                <a:close/>
              </a:path>
              <a:path w="1625600" h="3016250">
                <a:moveTo>
                  <a:pt x="1625600" y="1530096"/>
                </a:moveTo>
                <a:lnTo>
                  <a:pt x="1625600" y="1470660"/>
                </a:lnTo>
                <a:lnTo>
                  <a:pt x="1612900" y="1470660"/>
                </a:lnTo>
                <a:lnTo>
                  <a:pt x="1612900" y="1530096"/>
                </a:lnTo>
                <a:lnTo>
                  <a:pt x="1625600" y="1530096"/>
                </a:lnTo>
                <a:close/>
              </a:path>
              <a:path w="1625600" h="3016250">
                <a:moveTo>
                  <a:pt x="1625600" y="1534668"/>
                </a:moveTo>
                <a:lnTo>
                  <a:pt x="1625600" y="1530096"/>
                </a:lnTo>
                <a:lnTo>
                  <a:pt x="1612900" y="1530096"/>
                </a:lnTo>
                <a:lnTo>
                  <a:pt x="1612900" y="1565148"/>
                </a:lnTo>
                <a:lnTo>
                  <a:pt x="1625600" y="1534668"/>
                </a:lnTo>
                <a:close/>
              </a:path>
              <a:path w="1625600" h="3016250">
                <a:moveTo>
                  <a:pt x="1625600" y="1627632"/>
                </a:moveTo>
                <a:lnTo>
                  <a:pt x="1625600" y="1534668"/>
                </a:lnTo>
                <a:lnTo>
                  <a:pt x="1612900" y="1565148"/>
                </a:lnTo>
                <a:lnTo>
                  <a:pt x="1612900" y="1691640"/>
                </a:lnTo>
                <a:lnTo>
                  <a:pt x="1625600" y="1627632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75310" y="6275832"/>
            <a:ext cx="304800" cy="238125"/>
          </a:xfrm>
          <a:custGeom>
            <a:avLst/>
            <a:gdLst/>
            <a:ahLst/>
            <a:cxnLst/>
            <a:rect l="l" t="t" r="r" b="b"/>
            <a:pathLst>
              <a:path w="304800" h="238125">
                <a:moveTo>
                  <a:pt x="304800" y="237744"/>
                </a:moveTo>
                <a:lnTo>
                  <a:pt x="152400" y="0"/>
                </a:lnTo>
                <a:lnTo>
                  <a:pt x="0" y="237744"/>
                </a:lnTo>
                <a:lnTo>
                  <a:pt x="304800" y="2377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28066" y="6230112"/>
            <a:ext cx="398145" cy="307975"/>
          </a:xfrm>
          <a:custGeom>
            <a:avLst/>
            <a:gdLst/>
            <a:ahLst/>
            <a:cxnLst/>
            <a:rect l="l" t="t" r="r" b="b"/>
            <a:pathLst>
              <a:path w="398145" h="307975">
                <a:moveTo>
                  <a:pt x="397764" y="307848"/>
                </a:moveTo>
                <a:lnTo>
                  <a:pt x="199644" y="0"/>
                </a:lnTo>
                <a:lnTo>
                  <a:pt x="0" y="307848"/>
                </a:lnTo>
                <a:lnTo>
                  <a:pt x="47244" y="307848"/>
                </a:lnTo>
                <a:lnTo>
                  <a:pt x="47244" y="257556"/>
                </a:lnTo>
                <a:lnTo>
                  <a:pt x="92710" y="257556"/>
                </a:lnTo>
                <a:lnTo>
                  <a:pt x="178308" y="125345"/>
                </a:lnTo>
                <a:lnTo>
                  <a:pt x="178308" y="59436"/>
                </a:lnTo>
                <a:lnTo>
                  <a:pt x="220980" y="59436"/>
                </a:lnTo>
                <a:lnTo>
                  <a:pt x="220980" y="126004"/>
                </a:lnTo>
                <a:lnTo>
                  <a:pt x="305308" y="257556"/>
                </a:lnTo>
                <a:lnTo>
                  <a:pt x="352044" y="257556"/>
                </a:lnTo>
                <a:lnTo>
                  <a:pt x="352044" y="307848"/>
                </a:lnTo>
                <a:lnTo>
                  <a:pt x="397764" y="307848"/>
                </a:lnTo>
                <a:close/>
              </a:path>
              <a:path w="398145" h="307975">
                <a:moveTo>
                  <a:pt x="92710" y="257556"/>
                </a:moveTo>
                <a:lnTo>
                  <a:pt x="47244" y="257556"/>
                </a:lnTo>
                <a:lnTo>
                  <a:pt x="67056" y="297180"/>
                </a:lnTo>
                <a:lnTo>
                  <a:pt x="92710" y="257556"/>
                </a:lnTo>
                <a:close/>
              </a:path>
              <a:path w="398145" h="307975">
                <a:moveTo>
                  <a:pt x="352044" y="307848"/>
                </a:moveTo>
                <a:lnTo>
                  <a:pt x="352044" y="257556"/>
                </a:lnTo>
                <a:lnTo>
                  <a:pt x="330708" y="297180"/>
                </a:lnTo>
                <a:lnTo>
                  <a:pt x="305308" y="257556"/>
                </a:lnTo>
                <a:lnTo>
                  <a:pt x="92710" y="257556"/>
                </a:lnTo>
                <a:lnTo>
                  <a:pt x="67056" y="297180"/>
                </a:lnTo>
                <a:lnTo>
                  <a:pt x="47244" y="257556"/>
                </a:lnTo>
                <a:lnTo>
                  <a:pt x="47244" y="307848"/>
                </a:lnTo>
                <a:lnTo>
                  <a:pt x="352044" y="307848"/>
                </a:lnTo>
                <a:close/>
              </a:path>
              <a:path w="398145" h="307975">
                <a:moveTo>
                  <a:pt x="220980" y="59436"/>
                </a:moveTo>
                <a:lnTo>
                  <a:pt x="178308" y="59436"/>
                </a:lnTo>
                <a:lnTo>
                  <a:pt x="199537" y="92554"/>
                </a:lnTo>
                <a:lnTo>
                  <a:pt x="220980" y="59436"/>
                </a:lnTo>
                <a:close/>
              </a:path>
              <a:path w="398145" h="307975">
                <a:moveTo>
                  <a:pt x="199537" y="92554"/>
                </a:moveTo>
                <a:lnTo>
                  <a:pt x="178308" y="59436"/>
                </a:lnTo>
                <a:lnTo>
                  <a:pt x="178308" y="125345"/>
                </a:lnTo>
                <a:lnTo>
                  <a:pt x="199537" y="92554"/>
                </a:lnTo>
                <a:close/>
              </a:path>
              <a:path w="398145" h="307975">
                <a:moveTo>
                  <a:pt x="220980" y="126004"/>
                </a:moveTo>
                <a:lnTo>
                  <a:pt x="220980" y="59436"/>
                </a:lnTo>
                <a:lnTo>
                  <a:pt x="199537" y="92554"/>
                </a:lnTo>
                <a:lnTo>
                  <a:pt x="220980" y="126004"/>
                </a:lnTo>
                <a:close/>
              </a:path>
              <a:path w="398145" h="307975">
                <a:moveTo>
                  <a:pt x="352044" y="257556"/>
                </a:moveTo>
                <a:lnTo>
                  <a:pt x="305308" y="257556"/>
                </a:lnTo>
                <a:lnTo>
                  <a:pt x="330708" y="297180"/>
                </a:lnTo>
                <a:lnTo>
                  <a:pt x="352044" y="257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189108" y="6307325"/>
            <a:ext cx="77470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spc="0" dirty="0">
                <a:latin typeface="Arial Black"/>
                <a:cs typeface="Arial Black"/>
              </a:rPr>
              <a:t>!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92545" y="6499730"/>
            <a:ext cx="141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sz="1400" b="1" dirty="0">
                <a:solidFill>
                  <a:srgbClr val="243255"/>
                </a:solidFill>
                <a:latin typeface="Calibri"/>
                <a:cs typeface="Calibri"/>
              </a:rPr>
              <a:pPr marL="25400">
                <a:lnSpc>
                  <a:spcPts val="1435"/>
                </a:lnSpc>
              </a:pPr>
              <a:t>5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21924" y="6292085"/>
            <a:ext cx="4013835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10" dirty="0">
                <a:latin typeface="Calibri"/>
                <a:cs typeface="Calibri"/>
              </a:rPr>
              <a:t>O </a:t>
            </a:r>
            <a:r>
              <a:rPr sz="1200" spc="0" dirty="0">
                <a:latin typeface="Calibri"/>
                <a:cs typeface="Calibri"/>
              </a:rPr>
              <a:t>item </a:t>
            </a:r>
            <a:r>
              <a:rPr sz="1200" spc="5" dirty="0">
                <a:latin typeface="Calibri"/>
                <a:cs typeface="Calibri"/>
              </a:rPr>
              <a:t>1.8 </a:t>
            </a:r>
            <a:r>
              <a:rPr sz="1200" spc="0" dirty="0">
                <a:latin typeface="Calibri"/>
                <a:cs typeface="Calibri"/>
              </a:rPr>
              <a:t>(Alcance </a:t>
            </a:r>
            <a:r>
              <a:rPr sz="1200" spc="5" dirty="0">
                <a:latin typeface="Calibri"/>
                <a:cs typeface="Calibri"/>
              </a:rPr>
              <a:t>da </a:t>
            </a:r>
            <a:r>
              <a:rPr sz="1200" spc="0" dirty="0">
                <a:latin typeface="Calibri"/>
                <a:cs typeface="Calibri"/>
              </a:rPr>
              <a:t>estrutura conceitual) </a:t>
            </a:r>
            <a:r>
              <a:rPr sz="1200" spc="5" dirty="0">
                <a:latin typeface="Calibri"/>
                <a:cs typeface="Calibri"/>
              </a:rPr>
              <a:t>não </a:t>
            </a:r>
            <a:r>
              <a:rPr sz="1200" spc="-5" dirty="0">
                <a:latin typeface="Calibri"/>
                <a:cs typeface="Calibri"/>
              </a:rPr>
              <a:t>foi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convergido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1505" y="1694688"/>
            <a:ext cx="7957184" cy="568960"/>
          </a:xfrm>
          <a:custGeom>
            <a:avLst/>
            <a:gdLst/>
            <a:ahLst/>
            <a:cxnLst/>
            <a:rect l="l" t="t" r="r" b="b"/>
            <a:pathLst>
              <a:path w="7957184" h="568960">
                <a:moveTo>
                  <a:pt x="7956801" y="284988"/>
                </a:moveTo>
                <a:lnTo>
                  <a:pt x="7815069" y="0"/>
                </a:lnTo>
                <a:lnTo>
                  <a:pt x="141732" y="0"/>
                </a:lnTo>
                <a:lnTo>
                  <a:pt x="0" y="284988"/>
                </a:lnTo>
                <a:lnTo>
                  <a:pt x="141732" y="568452"/>
                </a:lnTo>
                <a:lnTo>
                  <a:pt x="7815069" y="568452"/>
                </a:lnTo>
                <a:lnTo>
                  <a:pt x="7956801" y="284988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8930" y="2147316"/>
            <a:ext cx="8209915" cy="1089660"/>
          </a:xfrm>
          <a:custGeom>
            <a:avLst/>
            <a:gdLst/>
            <a:ahLst/>
            <a:cxnLst/>
            <a:rect l="l" t="t" r="r" b="b"/>
            <a:pathLst>
              <a:path w="8209915" h="1089660">
                <a:moveTo>
                  <a:pt x="8209788" y="908304"/>
                </a:moveTo>
                <a:lnTo>
                  <a:pt x="8209788" y="181356"/>
                </a:lnTo>
                <a:lnTo>
                  <a:pt x="8203233" y="133526"/>
                </a:lnTo>
                <a:lnTo>
                  <a:pt x="8184783" y="90311"/>
                </a:lnTo>
                <a:lnTo>
                  <a:pt x="8156257" y="53530"/>
                </a:lnTo>
                <a:lnTo>
                  <a:pt x="8119477" y="25004"/>
                </a:lnTo>
                <a:lnTo>
                  <a:pt x="8076261" y="6554"/>
                </a:lnTo>
                <a:lnTo>
                  <a:pt x="8028432" y="0"/>
                </a:lnTo>
                <a:lnTo>
                  <a:pt x="181356" y="0"/>
                </a:lnTo>
                <a:lnTo>
                  <a:pt x="132997" y="6554"/>
                </a:lnTo>
                <a:lnTo>
                  <a:pt x="89633" y="25004"/>
                </a:lnTo>
                <a:lnTo>
                  <a:pt x="52959" y="53530"/>
                </a:lnTo>
                <a:lnTo>
                  <a:pt x="24666" y="90311"/>
                </a:lnTo>
                <a:lnTo>
                  <a:pt x="6448" y="133526"/>
                </a:lnTo>
                <a:lnTo>
                  <a:pt x="0" y="181356"/>
                </a:lnTo>
                <a:lnTo>
                  <a:pt x="0" y="908304"/>
                </a:lnTo>
                <a:lnTo>
                  <a:pt x="6448" y="956133"/>
                </a:lnTo>
                <a:lnTo>
                  <a:pt x="24666" y="999348"/>
                </a:lnTo>
                <a:lnTo>
                  <a:pt x="52959" y="1036129"/>
                </a:lnTo>
                <a:lnTo>
                  <a:pt x="89633" y="1064655"/>
                </a:lnTo>
                <a:lnTo>
                  <a:pt x="132997" y="1083105"/>
                </a:lnTo>
                <a:lnTo>
                  <a:pt x="181356" y="1089660"/>
                </a:lnTo>
                <a:lnTo>
                  <a:pt x="8028432" y="1089660"/>
                </a:lnTo>
                <a:lnTo>
                  <a:pt x="8076261" y="1083105"/>
                </a:lnTo>
                <a:lnTo>
                  <a:pt x="8119477" y="1064655"/>
                </a:lnTo>
                <a:lnTo>
                  <a:pt x="8156257" y="1036129"/>
                </a:lnTo>
                <a:lnTo>
                  <a:pt x="8184783" y="999348"/>
                </a:lnTo>
                <a:lnTo>
                  <a:pt x="8203233" y="956133"/>
                </a:lnTo>
                <a:lnTo>
                  <a:pt x="8209788" y="908304"/>
                </a:lnTo>
                <a:close/>
              </a:path>
            </a:pathLst>
          </a:custGeom>
          <a:solidFill>
            <a:srgbClr val="C9C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2084" y="1029715"/>
            <a:ext cx="9284335" cy="190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Estrutura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Conceitual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NBCs</a:t>
            </a:r>
            <a:r>
              <a:rPr sz="1750" b="1" spc="2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TSP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imes New Roman"/>
              <a:cs typeface="Times New Roman"/>
            </a:endParaRPr>
          </a:p>
          <a:p>
            <a:pPr marL="1229995">
              <a:lnSpc>
                <a:spcPct val="100000"/>
              </a:lnSpc>
            </a:pP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Objetivo da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informação</a:t>
            </a:r>
            <a:r>
              <a:rPr sz="17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contábil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1330960">
              <a:lnSpc>
                <a:spcPct val="100000"/>
              </a:lnSpc>
              <a:spcBef>
                <a:spcPts val="1220"/>
              </a:spcBef>
            </a:pPr>
            <a:r>
              <a:rPr sz="1550" spc="5" dirty="0">
                <a:latin typeface="Calibri"/>
                <a:cs typeface="Calibri"/>
              </a:rPr>
              <a:t>Fornecer </a:t>
            </a:r>
            <a:r>
              <a:rPr sz="1550" dirty="0">
                <a:latin typeface="Calibri"/>
                <a:cs typeface="Calibri"/>
              </a:rPr>
              <a:t>informações </a:t>
            </a:r>
            <a:r>
              <a:rPr sz="1550" spc="0" dirty="0">
                <a:latin typeface="Calibri"/>
                <a:cs typeface="Calibri"/>
              </a:rPr>
              <a:t>sobre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0" dirty="0">
                <a:latin typeface="Calibri"/>
                <a:cs typeface="Calibri"/>
              </a:rPr>
              <a:t>entidade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spc="0" dirty="0">
                <a:latin typeface="Calibri"/>
                <a:cs typeface="Calibri"/>
              </a:rPr>
              <a:t>setor </a:t>
            </a:r>
            <a:r>
              <a:rPr sz="1550" spc="5" dirty="0">
                <a:latin typeface="Calibri"/>
                <a:cs typeface="Calibri"/>
              </a:rPr>
              <a:t>público que sejam </a:t>
            </a:r>
            <a:r>
              <a:rPr sz="1550" spc="0" dirty="0">
                <a:latin typeface="Calibri"/>
                <a:cs typeface="Calibri"/>
              </a:rPr>
              <a:t>úteis </a:t>
            </a:r>
            <a:r>
              <a:rPr sz="1550" spc="5" dirty="0">
                <a:latin typeface="Calibri"/>
                <a:cs typeface="Calibri"/>
              </a:rPr>
              <a:t>aos </a:t>
            </a:r>
            <a:r>
              <a:rPr sz="1550" spc="0" dirty="0">
                <a:latin typeface="Calibri"/>
                <a:cs typeface="Calibri"/>
              </a:rPr>
              <a:t>usuários </a:t>
            </a:r>
            <a:r>
              <a:rPr sz="1550" dirty="0">
                <a:latin typeface="Calibri"/>
                <a:cs typeface="Calibri"/>
              </a:rPr>
              <a:t>para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a</a:t>
            </a:r>
            <a:endParaRPr sz="1550">
              <a:latin typeface="Calibri"/>
              <a:cs typeface="Calibri"/>
            </a:endParaRPr>
          </a:p>
          <a:p>
            <a:pPr marL="1330960">
              <a:lnSpc>
                <a:spcPct val="100000"/>
              </a:lnSpc>
              <a:spcBef>
                <a:spcPts val="40"/>
              </a:spcBef>
            </a:pPr>
            <a:r>
              <a:rPr sz="1550" b="1" spc="0" dirty="0">
                <a:latin typeface="Calibri"/>
                <a:cs typeface="Calibri"/>
              </a:rPr>
              <a:t>prestação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contas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b="1" spc="0" dirty="0">
                <a:latin typeface="Calibri"/>
                <a:cs typeface="Calibri"/>
              </a:rPr>
              <a:t>responsabilização </a:t>
            </a:r>
            <a:r>
              <a:rPr sz="1550" spc="0" dirty="0">
                <a:latin typeface="Calibri"/>
                <a:cs typeface="Calibri"/>
              </a:rPr>
              <a:t>(</a:t>
            </a:r>
            <a:r>
              <a:rPr sz="1550" i="1" spc="0" dirty="0">
                <a:latin typeface="Calibri"/>
                <a:cs typeface="Calibri"/>
              </a:rPr>
              <a:t>accountability</a:t>
            </a:r>
            <a:r>
              <a:rPr sz="1550" spc="0" dirty="0">
                <a:latin typeface="Calibri"/>
                <a:cs typeface="Calibri"/>
              </a:rPr>
              <a:t>)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b="1" spc="5" dirty="0">
                <a:latin typeface="Calibri"/>
                <a:cs typeface="Calibri"/>
              </a:rPr>
              <a:t>tomada </a:t>
            </a:r>
            <a:r>
              <a:rPr sz="1550" b="1" spc="10" dirty="0">
                <a:latin typeface="Calibri"/>
                <a:cs typeface="Calibri"/>
              </a:rPr>
              <a:t>de</a:t>
            </a:r>
            <a:r>
              <a:rPr sz="1550" b="1" spc="-210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decisão</a:t>
            </a:r>
            <a:r>
              <a:rPr sz="1550" spc="5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1505" y="3337560"/>
            <a:ext cx="7957184" cy="567055"/>
          </a:xfrm>
          <a:custGeom>
            <a:avLst/>
            <a:gdLst/>
            <a:ahLst/>
            <a:cxnLst/>
            <a:rect l="l" t="t" r="r" b="b"/>
            <a:pathLst>
              <a:path w="7957184" h="567054">
                <a:moveTo>
                  <a:pt x="7956801" y="283464"/>
                </a:moveTo>
                <a:lnTo>
                  <a:pt x="7815069" y="0"/>
                </a:lnTo>
                <a:lnTo>
                  <a:pt x="141732" y="0"/>
                </a:lnTo>
                <a:lnTo>
                  <a:pt x="0" y="283464"/>
                </a:lnTo>
                <a:lnTo>
                  <a:pt x="141732" y="566928"/>
                </a:lnTo>
                <a:lnTo>
                  <a:pt x="7815069" y="566928"/>
                </a:lnTo>
                <a:lnTo>
                  <a:pt x="7956801" y="283464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58930" y="3761232"/>
            <a:ext cx="8209915" cy="1088390"/>
          </a:xfrm>
          <a:custGeom>
            <a:avLst/>
            <a:gdLst/>
            <a:ahLst/>
            <a:cxnLst/>
            <a:rect l="l" t="t" r="r" b="b"/>
            <a:pathLst>
              <a:path w="8209915" h="1088389">
                <a:moveTo>
                  <a:pt x="8209788" y="906780"/>
                </a:moveTo>
                <a:lnTo>
                  <a:pt x="8209788" y="181356"/>
                </a:lnTo>
                <a:lnTo>
                  <a:pt x="8203233" y="132997"/>
                </a:lnTo>
                <a:lnTo>
                  <a:pt x="8184783" y="89633"/>
                </a:lnTo>
                <a:lnTo>
                  <a:pt x="8156257" y="52959"/>
                </a:lnTo>
                <a:lnTo>
                  <a:pt x="8119477" y="24666"/>
                </a:lnTo>
                <a:lnTo>
                  <a:pt x="8076261" y="6448"/>
                </a:lnTo>
                <a:lnTo>
                  <a:pt x="8028432" y="0"/>
                </a:lnTo>
                <a:lnTo>
                  <a:pt x="181356" y="0"/>
                </a:lnTo>
                <a:lnTo>
                  <a:pt x="132997" y="6448"/>
                </a:lnTo>
                <a:lnTo>
                  <a:pt x="89633" y="24666"/>
                </a:lnTo>
                <a:lnTo>
                  <a:pt x="52959" y="52959"/>
                </a:lnTo>
                <a:lnTo>
                  <a:pt x="24666" y="89633"/>
                </a:lnTo>
                <a:lnTo>
                  <a:pt x="6448" y="132997"/>
                </a:lnTo>
                <a:lnTo>
                  <a:pt x="0" y="181356"/>
                </a:lnTo>
                <a:lnTo>
                  <a:pt x="0" y="906780"/>
                </a:lnTo>
                <a:lnTo>
                  <a:pt x="6448" y="955138"/>
                </a:lnTo>
                <a:lnTo>
                  <a:pt x="24666" y="998502"/>
                </a:lnTo>
                <a:lnTo>
                  <a:pt x="52959" y="1035177"/>
                </a:lnTo>
                <a:lnTo>
                  <a:pt x="89633" y="1063469"/>
                </a:lnTo>
                <a:lnTo>
                  <a:pt x="132997" y="1081687"/>
                </a:lnTo>
                <a:lnTo>
                  <a:pt x="181356" y="1088136"/>
                </a:lnTo>
                <a:lnTo>
                  <a:pt x="8028432" y="1088136"/>
                </a:lnTo>
                <a:lnTo>
                  <a:pt x="8076261" y="1081687"/>
                </a:lnTo>
                <a:lnTo>
                  <a:pt x="8119477" y="1063469"/>
                </a:lnTo>
                <a:lnTo>
                  <a:pt x="8156257" y="1035177"/>
                </a:lnTo>
                <a:lnTo>
                  <a:pt x="8184783" y="998502"/>
                </a:lnTo>
                <a:lnTo>
                  <a:pt x="8203233" y="955138"/>
                </a:lnTo>
                <a:lnTo>
                  <a:pt x="8209788" y="906780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8721" y="3402582"/>
            <a:ext cx="8038465" cy="1265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Relatório Contábil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Propósito Geral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das Entidades do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Setor</a:t>
            </a:r>
            <a:r>
              <a:rPr sz="17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Público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imes New Roman"/>
              <a:cs typeface="Times New Roman"/>
            </a:endParaRPr>
          </a:p>
          <a:p>
            <a:pPr marL="83820" marR="5080" algn="just">
              <a:lnSpc>
                <a:spcPct val="101899"/>
              </a:lnSpc>
            </a:pPr>
            <a:r>
              <a:rPr sz="1550" spc="5" dirty="0">
                <a:latin typeface="Calibri"/>
                <a:cs typeface="Calibri"/>
              </a:rPr>
              <a:t>São </a:t>
            </a:r>
            <a:r>
              <a:rPr sz="1550" dirty="0">
                <a:latin typeface="Calibri"/>
                <a:cs typeface="Calibri"/>
              </a:rPr>
              <a:t>relatórios </a:t>
            </a:r>
            <a:r>
              <a:rPr sz="1550" spc="0" dirty="0">
                <a:latin typeface="Calibri"/>
                <a:cs typeface="Calibri"/>
              </a:rPr>
              <a:t>contábeis elaborados </a:t>
            </a:r>
            <a:r>
              <a:rPr sz="1550" dirty="0">
                <a:latin typeface="Calibri"/>
                <a:cs typeface="Calibri"/>
              </a:rPr>
              <a:t>para </a:t>
            </a:r>
            <a:r>
              <a:rPr sz="1550" spc="0" dirty="0">
                <a:latin typeface="Calibri"/>
                <a:cs typeface="Calibri"/>
              </a:rPr>
              <a:t>atender </a:t>
            </a:r>
            <a:r>
              <a:rPr sz="1550" spc="5" dirty="0">
                <a:latin typeface="Calibri"/>
                <a:cs typeface="Calibri"/>
              </a:rPr>
              <a:t>às necessidades dos usuários </a:t>
            </a:r>
            <a:r>
              <a:rPr sz="1550" spc="15" dirty="0">
                <a:latin typeface="Calibri"/>
                <a:cs typeface="Calibri"/>
              </a:rPr>
              <a:t>em </a:t>
            </a:r>
            <a:r>
              <a:rPr sz="1550" spc="-5" dirty="0">
                <a:latin typeface="Calibri"/>
                <a:cs typeface="Calibri"/>
              </a:rPr>
              <a:t>geral, </a:t>
            </a:r>
            <a:r>
              <a:rPr sz="1550" spc="5" dirty="0">
                <a:latin typeface="Calibri"/>
                <a:cs typeface="Calibri"/>
              </a:rPr>
              <a:t>não  tendo </a:t>
            </a:r>
            <a:r>
              <a:rPr sz="1550" spc="10" dirty="0">
                <a:latin typeface="Calibri"/>
                <a:cs typeface="Calibri"/>
              </a:rPr>
              <a:t>o </a:t>
            </a:r>
            <a:r>
              <a:rPr sz="1550" spc="0" dirty="0">
                <a:latin typeface="Calibri"/>
                <a:cs typeface="Calibri"/>
              </a:rPr>
              <a:t>propósito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spc="0" dirty="0">
                <a:latin typeface="Calibri"/>
                <a:cs typeface="Calibri"/>
              </a:rPr>
              <a:t>atender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5" dirty="0">
                <a:latin typeface="Calibri"/>
                <a:cs typeface="Calibri"/>
              </a:rPr>
              <a:t>finalidades </a:t>
            </a:r>
            <a:r>
              <a:rPr sz="1550" spc="10" dirty="0">
                <a:latin typeface="Calibri"/>
                <a:cs typeface="Calibri"/>
              </a:rPr>
              <a:t>ou </a:t>
            </a:r>
            <a:r>
              <a:rPr sz="1550" spc="5" dirty="0">
                <a:latin typeface="Calibri"/>
                <a:cs typeface="Calibri"/>
              </a:rPr>
              <a:t>necessidades </a:t>
            </a:r>
            <a:r>
              <a:rPr sz="1550" spc="0" dirty="0">
                <a:latin typeface="Calibri"/>
                <a:cs typeface="Calibri"/>
              </a:rPr>
              <a:t>específicas </a:t>
            </a:r>
            <a:r>
              <a:rPr sz="1550" spc="5" dirty="0">
                <a:latin typeface="Calibri"/>
                <a:cs typeface="Calibri"/>
              </a:rPr>
              <a:t>de determinados grupos  de usuários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92545" y="6499730"/>
            <a:ext cx="141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sz="1400" b="1" dirty="0">
                <a:solidFill>
                  <a:srgbClr val="243255"/>
                </a:solidFill>
                <a:latin typeface="Calibri"/>
                <a:cs typeface="Calibri"/>
              </a:rPr>
              <a:pPr marL="25400">
                <a:lnSpc>
                  <a:spcPts val="1435"/>
                </a:lnSpc>
              </a:pPr>
              <a:t>6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71143"/>
            <a:ext cx="10693400" cy="6013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124" y="970279"/>
            <a:ext cx="8902700" cy="490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Visão patrimonial na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Lei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nº</a:t>
            </a:r>
            <a:r>
              <a:rPr sz="1750" b="1" spc="1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4.320/1964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3764279">
              <a:lnSpc>
                <a:spcPct val="100000"/>
              </a:lnSpc>
              <a:spcBef>
                <a:spcPts val="5"/>
              </a:spcBef>
            </a:pPr>
            <a:r>
              <a:rPr sz="1750" b="1" i="1" spc="-5" dirty="0">
                <a:latin typeface="Calibri"/>
                <a:cs typeface="Calibri"/>
              </a:rPr>
              <a:t>Título </a:t>
            </a:r>
            <a:r>
              <a:rPr sz="1750" b="1" i="1" dirty="0">
                <a:latin typeface="Calibri"/>
                <a:cs typeface="Calibri"/>
              </a:rPr>
              <a:t>IX – </a:t>
            </a:r>
            <a:r>
              <a:rPr sz="1750" b="1" i="1" spc="-5" dirty="0">
                <a:latin typeface="Calibri"/>
                <a:cs typeface="Calibri"/>
              </a:rPr>
              <a:t>Da</a:t>
            </a:r>
            <a:r>
              <a:rPr sz="1750" b="1" i="1" spc="-40" dirty="0">
                <a:latin typeface="Calibri"/>
                <a:cs typeface="Calibri"/>
              </a:rPr>
              <a:t> </a:t>
            </a:r>
            <a:r>
              <a:rPr sz="1750" b="1" i="1" spc="-5" dirty="0">
                <a:latin typeface="Calibri"/>
                <a:cs typeface="Calibri"/>
              </a:rPr>
              <a:t>Contabilidade</a:t>
            </a:r>
            <a:endParaRPr sz="1750">
              <a:latin typeface="Calibri"/>
              <a:cs typeface="Calibri"/>
            </a:endParaRPr>
          </a:p>
          <a:p>
            <a:pPr marL="1203960" marR="7620" indent="-635" algn="just">
              <a:lnSpc>
                <a:spcPct val="100000"/>
              </a:lnSpc>
            </a:pPr>
            <a:r>
              <a:rPr sz="1750" i="1" spc="-5" dirty="0">
                <a:latin typeface="Calibri"/>
                <a:cs typeface="Calibri"/>
              </a:rPr>
              <a:t>Art. </a:t>
            </a:r>
            <a:r>
              <a:rPr sz="1750" i="1" dirty="0">
                <a:latin typeface="Calibri"/>
                <a:cs typeface="Calibri"/>
              </a:rPr>
              <a:t>85. Os </a:t>
            </a:r>
            <a:r>
              <a:rPr sz="1750" i="1" spc="-5" dirty="0">
                <a:latin typeface="Calibri"/>
                <a:cs typeface="Calibri"/>
              </a:rPr>
              <a:t>serviços de </a:t>
            </a:r>
            <a:r>
              <a:rPr sz="1750" i="1" spc="-10" dirty="0">
                <a:latin typeface="Calibri"/>
                <a:cs typeface="Calibri"/>
              </a:rPr>
              <a:t>contabilidade </a:t>
            </a:r>
            <a:r>
              <a:rPr sz="1750" i="1" spc="-5" dirty="0">
                <a:latin typeface="Calibri"/>
                <a:cs typeface="Calibri"/>
              </a:rPr>
              <a:t>serão </a:t>
            </a:r>
            <a:r>
              <a:rPr sz="1750" i="1" spc="-10" dirty="0">
                <a:latin typeface="Calibri"/>
                <a:cs typeface="Calibri"/>
              </a:rPr>
              <a:t>organizados de forma </a:t>
            </a:r>
            <a:r>
              <a:rPr sz="1750" i="1" dirty="0">
                <a:latin typeface="Calibri"/>
                <a:cs typeface="Calibri"/>
              </a:rPr>
              <a:t>a </a:t>
            </a:r>
            <a:r>
              <a:rPr sz="1750" i="1" spc="-5" dirty="0">
                <a:latin typeface="Calibri"/>
                <a:cs typeface="Calibri"/>
              </a:rPr>
              <a:t>permitirem </a:t>
            </a:r>
            <a:r>
              <a:rPr sz="1750" i="1" dirty="0">
                <a:latin typeface="Calibri"/>
                <a:cs typeface="Calibri"/>
              </a:rPr>
              <a:t>o  </a:t>
            </a:r>
            <a:r>
              <a:rPr sz="1750" i="1" spc="-10" dirty="0">
                <a:latin typeface="Calibri"/>
                <a:cs typeface="Calibri"/>
              </a:rPr>
              <a:t>acompanhamento </a:t>
            </a:r>
            <a:r>
              <a:rPr sz="1750" i="1" spc="-5" dirty="0">
                <a:latin typeface="Calibri"/>
                <a:cs typeface="Calibri"/>
              </a:rPr>
              <a:t>da </a:t>
            </a:r>
            <a:r>
              <a:rPr sz="1750" b="1" i="1" spc="-15" dirty="0">
                <a:solidFill>
                  <a:srgbClr val="0E57C4"/>
                </a:solidFill>
                <a:latin typeface="Calibri"/>
                <a:cs typeface="Calibri"/>
              </a:rPr>
              <a:t>execução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orçamentária</a:t>
            </a:r>
            <a:r>
              <a:rPr sz="1750" i="1" spc="-10" dirty="0">
                <a:latin typeface="Calibri"/>
                <a:cs typeface="Calibri"/>
              </a:rPr>
              <a:t>, </a:t>
            </a:r>
            <a:r>
              <a:rPr sz="1750" b="1" i="1" dirty="0">
                <a:solidFill>
                  <a:srgbClr val="0E57C4"/>
                </a:solidFill>
                <a:latin typeface="Calibri"/>
                <a:cs typeface="Calibri"/>
              </a:rPr>
              <a:t>o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conhecimento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da</a:t>
            </a:r>
            <a:r>
              <a:rPr sz="1750" b="1" i="1" spc="25" dirty="0">
                <a:solidFill>
                  <a:srgbClr val="0E57C4"/>
                </a:solidFill>
                <a:latin typeface="Calibri"/>
                <a:cs typeface="Calibri"/>
              </a:rPr>
              <a:t>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composição</a:t>
            </a:r>
            <a:endParaRPr sz="1750">
              <a:latin typeface="Calibri"/>
              <a:cs typeface="Calibri"/>
            </a:endParaRPr>
          </a:p>
          <a:p>
            <a:pPr marL="1203960" marR="6350" indent="-635" algn="just">
              <a:lnSpc>
                <a:spcPct val="100000"/>
              </a:lnSpc>
              <a:spcBef>
                <a:spcPts val="10"/>
              </a:spcBef>
            </a:pP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patrimonial</a:t>
            </a:r>
            <a:r>
              <a:rPr sz="1750" i="1" spc="-5" dirty="0">
                <a:latin typeface="Calibri"/>
                <a:cs typeface="Calibri"/>
              </a:rPr>
              <a:t>, </a:t>
            </a:r>
            <a:r>
              <a:rPr sz="1750" i="1" dirty="0">
                <a:latin typeface="Calibri"/>
                <a:cs typeface="Calibri"/>
              </a:rPr>
              <a:t>a </a:t>
            </a:r>
            <a:r>
              <a:rPr sz="1750" i="1" spc="-10" dirty="0">
                <a:latin typeface="Calibri"/>
                <a:cs typeface="Calibri"/>
              </a:rPr>
              <a:t>determinação </a:t>
            </a:r>
            <a:r>
              <a:rPr sz="1750" i="1" spc="-5" dirty="0">
                <a:latin typeface="Calibri"/>
                <a:cs typeface="Calibri"/>
              </a:rPr>
              <a:t>dos </a:t>
            </a:r>
            <a:r>
              <a:rPr sz="1750" i="1" spc="-10" dirty="0">
                <a:latin typeface="Calibri"/>
                <a:cs typeface="Calibri"/>
              </a:rPr>
              <a:t>custos </a:t>
            </a:r>
            <a:r>
              <a:rPr sz="1750" i="1" spc="-5" dirty="0">
                <a:latin typeface="Calibri"/>
                <a:cs typeface="Calibri"/>
              </a:rPr>
              <a:t>dos serviços industriais, </a:t>
            </a:r>
            <a:r>
              <a:rPr sz="1750" i="1" dirty="0">
                <a:latin typeface="Calibri"/>
                <a:cs typeface="Calibri"/>
              </a:rPr>
              <a:t>o </a:t>
            </a:r>
            <a:r>
              <a:rPr sz="1750" i="1" spc="-10" dirty="0">
                <a:latin typeface="Calibri"/>
                <a:cs typeface="Calibri"/>
              </a:rPr>
              <a:t>levantamento </a:t>
            </a:r>
            <a:r>
              <a:rPr sz="1750" i="1" spc="-5" dirty="0">
                <a:latin typeface="Calibri"/>
                <a:cs typeface="Calibri"/>
              </a:rPr>
              <a:t>dos  balanços gerais, </a:t>
            </a:r>
            <a:r>
              <a:rPr sz="1750" i="1" dirty="0">
                <a:latin typeface="Calibri"/>
                <a:cs typeface="Calibri"/>
              </a:rPr>
              <a:t>a </a:t>
            </a:r>
            <a:r>
              <a:rPr sz="1750" i="1" spc="-5" dirty="0">
                <a:latin typeface="Calibri"/>
                <a:cs typeface="Calibri"/>
              </a:rPr>
              <a:t>análise </a:t>
            </a:r>
            <a:r>
              <a:rPr sz="1750" i="1" dirty="0">
                <a:latin typeface="Calibri"/>
                <a:cs typeface="Calibri"/>
              </a:rPr>
              <a:t>e a </a:t>
            </a:r>
            <a:r>
              <a:rPr sz="1750" i="1" spc="-10" dirty="0">
                <a:latin typeface="Calibri"/>
                <a:cs typeface="Calibri"/>
              </a:rPr>
              <a:t>interpretação </a:t>
            </a:r>
            <a:r>
              <a:rPr sz="1750" i="1" spc="-5" dirty="0">
                <a:latin typeface="Calibri"/>
                <a:cs typeface="Calibri"/>
              </a:rPr>
              <a:t>dos resultados econômicos </a:t>
            </a:r>
            <a:r>
              <a:rPr sz="1750" i="1" dirty="0">
                <a:latin typeface="Calibri"/>
                <a:cs typeface="Calibri"/>
              </a:rPr>
              <a:t>e</a:t>
            </a:r>
            <a:r>
              <a:rPr sz="1750" i="1" spc="25" dirty="0">
                <a:latin typeface="Calibri"/>
                <a:cs typeface="Calibri"/>
              </a:rPr>
              <a:t> </a:t>
            </a:r>
            <a:r>
              <a:rPr sz="1750" i="1" spc="-5" dirty="0">
                <a:latin typeface="Calibri"/>
                <a:cs typeface="Calibri"/>
              </a:rPr>
              <a:t>financeiros.</a:t>
            </a:r>
            <a:endParaRPr sz="1750">
              <a:latin typeface="Calibri"/>
              <a:cs typeface="Calibri"/>
            </a:endParaRPr>
          </a:p>
          <a:p>
            <a:pPr marL="1203960" marR="6985" algn="just">
              <a:lnSpc>
                <a:spcPct val="100000"/>
              </a:lnSpc>
              <a:spcBef>
                <a:spcPts val="1500"/>
              </a:spcBef>
            </a:pPr>
            <a:r>
              <a:rPr sz="1750" i="1" spc="-5" dirty="0">
                <a:latin typeface="Calibri"/>
                <a:cs typeface="Calibri"/>
              </a:rPr>
              <a:t>Art. </a:t>
            </a:r>
            <a:r>
              <a:rPr sz="1750" i="1" dirty="0">
                <a:latin typeface="Calibri"/>
                <a:cs typeface="Calibri"/>
              </a:rPr>
              <a:t>89. A </a:t>
            </a:r>
            <a:r>
              <a:rPr sz="1750" i="1" spc="-10" dirty="0">
                <a:latin typeface="Calibri"/>
                <a:cs typeface="Calibri"/>
              </a:rPr>
              <a:t>contabilidade </a:t>
            </a:r>
            <a:r>
              <a:rPr sz="1750" i="1" spc="-5" dirty="0">
                <a:latin typeface="Calibri"/>
                <a:cs typeface="Calibri"/>
              </a:rPr>
              <a:t>evidenciará </a:t>
            </a:r>
            <a:r>
              <a:rPr sz="1750" i="1" dirty="0">
                <a:latin typeface="Calibri"/>
                <a:cs typeface="Calibri"/>
              </a:rPr>
              <a:t>os </a:t>
            </a:r>
            <a:r>
              <a:rPr sz="1750" i="1" spc="-10" dirty="0">
                <a:latin typeface="Calibri"/>
                <a:cs typeface="Calibri"/>
              </a:rPr>
              <a:t>fatos </a:t>
            </a:r>
            <a:r>
              <a:rPr sz="1750" i="1" spc="-5" dirty="0">
                <a:latin typeface="Calibri"/>
                <a:cs typeface="Calibri"/>
              </a:rPr>
              <a:t>ligados </a:t>
            </a:r>
            <a:r>
              <a:rPr sz="1750" i="1" dirty="0">
                <a:latin typeface="Calibri"/>
                <a:cs typeface="Calibri"/>
              </a:rPr>
              <a:t>à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administração orçamentária</a:t>
            </a:r>
            <a:r>
              <a:rPr sz="1750" i="1" spc="-10" dirty="0">
                <a:latin typeface="Calibri"/>
                <a:cs typeface="Calibri"/>
              </a:rPr>
              <a:t>,  </a:t>
            </a:r>
            <a:r>
              <a:rPr sz="1750" i="1" spc="-5" dirty="0">
                <a:latin typeface="Calibri"/>
                <a:cs typeface="Calibri"/>
              </a:rPr>
              <a:t>financeira,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patrimonial </a:t>
            </a:r>
            <a:r>
              <a:rPr sz="1750" i="1" dirty="0">
                <a:latin typeface="Calibri"/>
                <a:cs typeface="Calibri"/>
              </a:rPr>
              <a:t>e</a:t>
            </a:r>
            <a:r>
              <a:rPr sz="1750" i="1" spc="-40" dirty="0">
                <a:latin typeface="Calibri"/>
                <a:cs typeface="Calibri"/>
              </a:rPr>
              <a:t> </a:t>
            </a:r>
            <a:r>
              <a:rPr sz="1750" i="1" spc="-5" dirty="0">
                <a:latin typeface="Calibri"/>
                <a:cs typeface="Calibri"/>
              </a:rPr>
              <a:t>industrial.</a:t>
            </a:r>
            <a:endParaRPr sz="1750">
              <a:latin typeface="Calibri"/>
              <a:cs typeface="Calibri"/>
            </a:endParaRPr>
          </a:p>
          <a:p>
            <a:pPr marL="1203960" marR="5080" indent="-635" algn="just">
              <a:lnSpc>
                <a:spcPct val="100200"/>
              </a:lnSpc>
              <a:spcBef>
                <a:spcPts val="1425"/>
              </a:spcBef>
            </a:pPr>
            <a:r>
              <a:rPr sz="1750" i="1" spc="-5" dirty="0">
                <a:latin typeface="Calibri"/>
                <a:cs typeface="Calibri"/>
              </a:rPr>
              <a:t>Art. </a:t>
            </a:r>
            <a:r>
              <a:rPr sz="1750" i="1" dirty="0">
                <a:latin typeface="Calibri"/>
                <a:cs typeface="Calibri"/>
              </a:rPr>
              <a:t>100.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As alterações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da situação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líquida patrimonial</a:t>
            </a:r>
            <a:r>
              <a:rPr sz="1750" i="1" spc="-5" dirty="0">
                <a:latin typeface="Calibri"/>
                <a:cs typeface="Calibri"/>
              </a:rPr>
              <a:t>, que abrangem </a:t>
            </a:r>
            <a:r>
              <a:rPr sz="1750" b="1" i="1" dirty="0">
                <a:solidFill>
                  <a:srgbClr val="0E57C4"/>
                </a:solidFill>
                <a:latin typeface="Calibri"/>
                <a:cs typeface="Calibri"/>
              </a:rPr>
              <a:t>os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resultados 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da </a:t>
            </a:r>
            <a:r>
              <a:rPr sz="1750" b="1" i="1" spc="-15" dirty="0">
                <a:solidFill>
                  <a:srgbClr val="0E57C4"/>
                </a:solidFill>
                <a:latin typeface="Calibri"/>
                <a:cs typeface="Calibri"/>
              </a:rPr>
              <a:t>execução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orçamentária,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bem como as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variações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independentes </a:t>
            </a:r>
            <a:r>
              <a:rPr sz="1750" i="1" spc="-5" dirty="0">
                <a:latin typeface="Calibri"/>
                <a:cs typeface="Calibri"/>
              </a:rPr>
              <a:t>dessa </a:t>
            </a:r>
            <a:r>
              <a:rPr sz="1750" i="1" spc="-15" dirty="0">
                <a:latin typeface="Calibri"/>
                <a:cs typeface="Calibri"/>
              </a:rPr>
              <a:t>execução </a:t>
            </a:r>
            <a:r>
              <a:rPr sz="1750" i="1" dirty="0">
                <a:latin typeface="Calibri"/>
                <a:cs typeface="Calibri"/>
              </a:rPr>
              <a:t>e  </a:t>
            </a:r>
            <a:r>
              <a:rPr sz="1750" i="1" spc="-5" dirty="0">
                <a:latin typeface="Calibri"/>
                <a:cs typeface="Calibri"/>
              </a:rPr>
              <a:t>as superveniências </a:t>
            </a:r>
            <a:r>
              <a:rPr sz="1750" i="1" dirty="0">
                <a:latin typeface="Calibri"/>
                <a:cs typeface="Calibri"/>
              </a:rPr>
              <a:t>e </a:t>
            </a:r>
            <a:r>
              <a:rPr sz="1750" i="1" spc="-10" dirty="0">
                <a:latin typeface="Calibri"/>
                <a:cs typeface="Calibri"/>
              </a:rPr>
              <a:t>insubsistências </a:t>
            </a:r>
            <a:r>
              <a:rPr sz="1750" i="1" spc="-5" dirty="0">
                <a:latin typeface="Calibri"/>
                <a:cs typeface="Calibri"/>
              </a:rPr>
              <a:t>ativas </a:t>
            </a:r>
            <a:r>
              <a:rPr sz="1750" i="1" dirty="0">
                <a:latin typeface="Calibri"/>
                <a:cs typeface="Calibri"/>
              </a:rPr>
              <a:t>e </a:t>
            </a:r>
            <a:r>
              <a:rPr sz="1750" i="1" spc="-5" dirty="0">
                <a:latin typeface="Calibri"/>
                <a:cs typeface="Calibri"/>
              </a:rPr>
              <a:t>passivas, constituirão </a:t>
            </a:r>
            <a:r>
              <a:rPr sz="1750" i="1" spc="-10" dirty="0">
                <a:latin typeface="Calibri"/>
                <a:cs typeface="Calibri"/>
              </a:rPr>
              <a:t>elementos da  conta</a:t>
            </a:r>
            <a:r>
              <a:rPr sz="1750" i="1" spc="-20" dirty="0">
                <a:latin typeface="Calibri"/>
                <a:cs typeface="Calibri"/>
              </a:rPr>
              <a:t> </a:t>
            </a:r>
            <a:r>
              <a:rPr sz="1750" i="1" spc="-5" dirty="0">
                <a:latin typeface="Calibri"/>
                <a:cs typeface="Calibri"/>
              </a:rPr>
              <a:t>patrimonial.</a:t>
            </a:r>
            <a:endParaRPr sz="1750">
              <a:latin typeface="Calibri"/>
              <a:cs typeface="Calibri"/>
            </a:endParaRPr>
          </a:p>
          <a:p>
            <a:pPr marL="1203960" marR="5715" indent="-635" algn="just">
              <a:lnSpc>
                <a:spcPct val="100000"/>
              </a:lnSpc>
              <a:spcBef>
                <a:spcPts val="1450"/>
              </a:spcBef>
            </a:pPr>
            <a:r>
              <a:rPr sz="1750" i="1" spc="-5" dirty="0">
                <a:latin typeface="Calibri"/>
                <a:cs typeface="Calibri"/>
              </a:rPr>
              <a:t>Art. </a:t>
            </a:r>
            <a:r>
              <a:rPr sz="1750" i="1" dirty="0">
                <a:latin typeface="Calibri"/>
                <a:cs typeface="Calibri"/>
              </a:rPr>
              <a:t>104. A </a:t>
            </a:r>
            <a:r>
              <a:rPr sz="1750" i="1" spc="-5" dirty="0">
                <a:latin typeface="Calibri"/>
                <a:cs typeface="Calibri"/>
              </a:rPr>
              <a:t>Demonstração das </a:t>
            </a:r>
            <a:r>
              <a:rPr sz="1750" i="1" spc="-15" dirty="0">
                <a:latin typeface="Calibri"/>
                <a:cs typeface="Calibri"/>
              </a:rPr>
              <a:t>Variações </a:t>
            </a:r>
            <a:r>
              <a:rPr sz="1750" i="1" spc="-5" dirty="0">
                <a:latin typeface="Calibri"/>
                <a:cs typeface="Calibri"/>
              </a:rPr>
              <a:t>Patrimoniais evidenciará as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alterações 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verificadas </a:t>
            </a:r>
            <a:r>
              <a:rPr sz="1750" b="1" i="1" dirty="0">
                <a:solidFill>
                  <a:srgbClr val="0E57C4"/>
                </a:solidFill>
                <a:latin typeface="Calibri"/>
                <a:cs typeface="Calibri"/>
              </a:rPr>
              <a:t>no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patrimônio, resultantes </a:t>
            </a:r>
            <a:r>
              <a:rPr sz="1750" b="1" i="1" dirty="0">
                <a:solidFill>
                  <a:srgbClr val="0E57C4"/>
                </a:solidFill>
                <a:latin typeface="Calibri"/>
                <a:cs typeface="Calibri"/>
              </a:rPr>
              <a:t>ou </a:t>
            </a:r>
            <a:r>
              <a:rPr sz="1750" b="1" i="1" spc="-5" dirty="0">
                <a:solidFill>
                  <a:srgbClr val="0E57C4"/>
                </a:solidFill>
                <a:latin typeface="Calibri"/>
                <a:cs typeface="Calibri"/>
              </a:rPr>
              <a:t>independentes da </a:t>
            </a:r>
            <a:r>
              <a:rPr sz="1750" b="1" i="1" spc="-15" dirty="0">
                <a:solidFill>
                  <a:srgbClr val="0E57C4"/>
                </a:solidFill>
                <a:latin typeface="Calibri"/>
                <a:cs typeface="Calibri"/>
              </a:rPr>
              <a:t>execução  </a:t>
            </a:r>
            <a:r>
              <a:rPr sz="1750" b="1" i="1" spc="-10" dirty="0">
                <a:solidFill>
                  <a:srgbClr val="0E57C4"/>
                </a:solidFill>
                <a:latin typeface="Calibri"/>
                <a:cs typeface="Calibri"/>
              </a:rPr>
              <a:t>orçamentária</a:t>
            </a:r>
            <a:r>
              <a:rPr sz="1750" i="1" spc="-10" dirty="0">
                <a:latin typeface="Calibri"/>
                <a:cs typeface="Calibri"/>
              </a:rPr>
              <a:t>, </a:t>
            </a:r>
            <a:r>
              <a:rPr sz="1750" i="1" dirty="0">
                <a:latin typeface="Calibri"/>
                <a:cs typeface="Calibri"/>
              </a:rPr>
              <a:t>e </a:t>
            </a:r>
            <a:r>
              <a:rPr sz="1750" i="1" spc="-5" dirty="0">
                <a:latin typeface="Calibri"/>
                <a:cs typeface="Calibri"/>
              </a:rPr>
              <a:t>indicará </a:t>
            </a:r>
            <a:r>
              <a:rPr sz="1750" i="1" dirty="0">
                <a:latin typeface="Calibri"/>
                <a:cs typeface="Calibri"/>
              </a:rPr>
              <a:t>o </a:t>
            </a:r>
            <a:r>
              <a:rPr sz="1750" i="1" spc="-5" dirty="0">
                <a:latin typeface="Calibri"/>
                <a:cs typeface="Calibri"/>
              </a:rPr>
              <a:t>resultado patrimonial do</a:t>
            </a:r>
            <a:r>
              <a:rPr sz="1750" i="1" spc="-30" dirty="0">
                <a:latin typeface="Calibri"/>
                <a:cs typeface="Calibri"/>
              </a:rPr>
              <a:t> </a:t>
            </a:r>
            <a:r>
              <a:rPr sz="1750" i="1" spc="-20" dirty="0">
                <a:latin typeface="Calibri"/>
                <a:cs typeface="Calibri"/>
              </a:rPr>
              <a:t>exercício.”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92545" y="6499730"/>
            <a:ext cx="141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sz="1400" b="1" dirty="0">
                <a:solidFill>
                  <a:srgbClr val="243255"/>
                </a:solidFill>
                <a:latin typeface="Calibri"/>
                <a:cs typeface="Calibri"/>
              </a:rPr>
              <a:pPr marL="25400">
                <a:lnSpc>
                  <a:spcPts val="1435"/>
                </a:lnSpc>
              </a:pPr>
              <a:t>7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5568" y="1374139"/>
            <a:ext cx="12287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rgbClr val="133E69"/>
                </a:solidFill>
                <a:latin typeface="Calibri"/>
                <a:cs typeface="Calibri"/>
              </a:rPr>
              <a:t>Sumário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92545" y="6499730"/>
            <a:ext cx="141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sz="1400" b="1" dirty="0">
                <a:solidFill>
                  <a:srgbClr val="243255"/>
                </a:solidFill>
                <a:latin typeface="Calibri"/>
                <a:cs typeface="Calibri"/>
              </a:rPr>
              <a:pPr marL="25400">
                <a:lnSpc>
                  <a:spcPts val="1435"/>
                </a:lnSpc>
              </a:pPr>
              <a:t>8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5380" y="2070607"/>
            <a:ext cx="5779770" cy="17462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63550" indent="-450850">
              <a:lnSpc>
                <a:spcPct val="100000"/>
              </a:lnSpc>
              <a:spcBef>
                <a:spcPts val="110"/>
              </a:spcBef>
              <a:buClr>
                <a:srgbClr val="4965AC"/>
              </a:buClr>
              <a:buAutoNum type="arabicPeriod"/>
              <a:tabLst>
                <a:tab pos="463550" algn="l"/>
                <a:tab pos="464184" algn="l"/>
              </a:tabLst>
            </a:pPr>
            <a:r>
              <a:rPr sz="2450" spc="-10" dirty="0">
                <a:solidFill>
                  <a:srgbClr val="D8D3D9"/>
                </a:solidFill>
                <a:latin typeface="Calibri"/>
                <a:cs typeface="Calibri"/>
              </a:rPr>
              <a:t>Introdução </a:t>
            </a:r>
            <a:r>
              <a:rPr sz="2450" dirty="0">
                <a:solidFill>
                  <a:srgbClr val="D8D3D9"/>
                </a:solidFill>
                <a:latin typeface="Calibri"/>
                <a:cs typeface="Calibri"/>
              </a:rPr>
              <a:t>e base</a:t>
            </a:r>
            <a:r>
              <a:rPr sz="2450" spc="-40" dirty="0">
                <a:solidFill>
                  <a:srgbClr val="D8D3D9"/>
                </a:solidFill>
                <a:latin typeface="Calibri"/>
                <a:cs typeface="Calibri"/>
              </a:rPr>
              <a:t> </a:t>
            </a:r>
            <a:r>
              <a:rPr sz="2450" spc="-5" dirty="0">
                <a:solidFill>
                  <a:srgbClr val="D8D3D9"/>
                </a:solidFill>
                <a:latin typeface="Calibri"/>
                <a:cs typeface="Calibri"/>
              </a:rPr>
              <a:t>normativa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AutoNum type="arabicPeriod"/>
            </a:pPr>
            <a:endParaRPr sz="2000">
              <a:latin typeface="Times New Roman"/>
              <a:cs typeface="Times New Roman"/>
            </a:endParaRPr>
          </a:p>
          <a:p>
            <a:pPr marL="463550" indent="-450850">
              <a:lnSpc>
                <a:spcPct val="100000"/>
              </a:lnSpc>
              <a:buClr>
                <a:srgbClr val="4965AC"/>
              </a:buClr>
              <a:buAutoNum type="arabicPeriod"/>
              <a:tabLst>
                <a:tab pos="463550" algn="l"/>
                <a:tab pos="464184" algn="l"/>
              </a:tabLst>
            </a:pPr>
            <a:r>
              <a:rPr sz="2450" b="1" spc="-5" dirty="0">
                <a:latin typeface="Calibri"/>
                <a:cs typeface="Calibri"/>
              </a:rPr>
              <a:t>Elementos </a:t>
            </a:r>
            <a:r>
              <a:rPr sz="2450" b="1" dirty="0">
                <a:latin typeface="Calibri"/>
                <a:cs typeface="Calibri"/>
              </a:rPr>
              <a:t>das </a:t>
            </a:r>
            <a:r>
              <a:rPr sz="2450" b="1" spc="-5" dirty="0">
                <a:latin typeface="Calibri"/>
                <a:cs typeface="Calibri"/>
              </a:rPr>
              <a:t>Demonstrações</a:t>
            </a:r>
            <a:r>
              <a:rPr sz="2450" b="1" spc="-105" dirty="0">
                <a:latin typeface="Calibri"/>
                <a:cs typeface="Calibri"/>
              </a:rPr>
              <a:t> </a:t>
            </a:r>
            <a:r>
              <a:rPr sz="2450" b="1" spc="-5" dirty="0">
                <a:latin typeface="Calibri"/>
                <a:cs typeface="Calibri"/>
              </a:rPr>
              <a:t>Contábeis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/>
            </a:pPr>
            <a:endParaRPr sz="2050">
              <a:latin typeface="Times New Roman"/>
              <a:cs typeface="Times New Roman"/>
            </a:endParaRPr>
          </a:p>
          <a:p>
            <a:pPr marL="463550" indent="-450850">
              <a:lnSpc>
                <a:spcPct val="100000"/>
              </a:lnSpc>
              <a:buClr>
                <a:srgbClr val="4965AC"/>
              </a:buClr>
              <a:buAutoNum type="arabicPeriod"/>
              <a:tabLst>
                <a:tab pos="463550" algn="l"/>
                <a:tab pos="464184" algn="l"/>
              </a:tabLst>
            </a:pPr>
            <a:r>
              <a:rPr sz="2450" spc="-5" dirty="0">
                <a:latin typeface="Calibri"/>
                <a:cs typeface="Calibri"/>
              </a:rPr>
              <a:t>Mensuração </a:t>
            </a:r>
            <a:r>
              <a:rPr sz="2450" spc="0" dirty="0">
                <a:latin typeface="Calibri"/>
                <a:cs typeface="Calibri"/>
              </a:rPr>
              <a:t>de </a:t>
            </a:r>
            <a:r>
              <a:rPr sz="2450" spc="-10" dirty="0">
                <a:latin typeface="Calibri"/>
                <a:cs typeface="Calibri"/>
              </a:rPr>
              <a:t>ativos </a:t>
            </a:r>
            <a:r>
              <a:rPr sz="2450" dirty="0">
                <a:latin typeface="Calibri"/>
                <a:cs typeface="Calibri"/>
              </a:rPr>
              <a:t>e</a:t>
            </a:r>
            <a:r>
              <a:rPr sz="2450" spc="-45" dirty="0">
                <a:latin typeface="Calibri"/>
                <a:cs typeface="Calibri"/>
              </a:rPr>
              <a:t> </a:t>
            </a:r>
            <a:r>
              <a:rPr sz="2450" spc="-5" dirty="0">
                <a:latin typeface="Calibri"/>
                <a:cs typeface="Calibri"/>
              </a:rPr>
              <a:t>passivos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8930" y="1568196"/>
            <a:ext cx="3220720" cy="568960"/>
          </a:xfrm>
          <a:custGeom>
            <a:avLst/>
            <a:gdLst/>
            <a:ahLst/>
            <a:cxnLst/>
            <a:rect l="l" t="t" r="r" b="b"/>
            <a:pathLst>
              <a:path w="3220720" h="568960">
                <a:moveTo>
                  <a:pt x="3220212" y="284988"/>
                </a:moveTo>
                <a:lnTo>
                  <a:pt x="3078480" y="0"/>
                </a:lnTo>
                <a:lnTo>
                  <a:pt x="141732" y="0"/>
                </a:lnTo>
                <a:lnTo>
                  <a:pt x="0" y="284988"/>
                </a:lnTo>
                <a:lnTo>
                  <a:pt x="141732" y="568452"/>
                </a:lnTo>
                <a:lnTo>
                  <a:pt x="3078480" y="568452"/>
                </a:lnTo>
                <a:lnTo>
                  <a:pt x="3220212" y="284988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8930" y="4536948"/>
            <a:ext cx="3220720" cy="568960"/>
          </a:xfrm>
          <a:custGeom>
            <a:avLst/>
            <a:gdLst/>
            <a:ahLst/>
            <a:cxnLst/>
            <a:rect l="l" t="t" r="r" b="b"/>
            <a:pathLst>
              <a:path w="3220720" h="568960">
                <a:moveTo>
                  <a:pt x="3220212" y="283464"/>
                </a:moveTo>
                <a:lnTo>
                  <a:pt x="3078480" y="0"/>
                </a:lnTo>
                <a:lnTo>
                  <a:pt x="141732" y="0"/>
                </a:lnTo>
                <a:lnTo>
                  <a:pt x="0" y="283464"/>
                </a:lnTo>
                <a:lnTo>
                  <a:pt x="141732" y="568452"/>
                </a:lnTo>
                <a:lnTo>
                  <a:pt x="3078480" y="568452"/>
                </a:lnTo>
                <a:lnTo>
                  <a:pt x="3220212" y="283464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12854" y="1947672"/>
            <a:ext cx="7298690" cy="2362200"/>
          </a:xfrm>
          <a:custGeom>
            <a:avLst/>
            <a:gdLst/>
            <a:ahLst/>
            <a:cxnLst/>
            <a:rect l="l" t="t" r="r" b="b"/>
            <a:pathLst>
              <a:path w="7298690" h="2362200">
                <a:moveTo>
                  <a:pt x="7298436" y="1181100"/>
                </a:moveTo>
                <a:lnTo>
                  <a:pt x="6707124" y="0"/>
                </a:lnTo>
                <a:lnTo>
                  <a:pt x="591312" y="0"/>
                </a:lnTo>
                <a:lnTo>
                  <a:pt x="0" y="1181100"/>
                </a:lnTo>
                <a:lnTo>
                  <a:pt x="591312" y="2362200"/>
                </a:lnTo>
                <a:lnTo>
                  <a:pt x="6707124" y="2362200"/>
                </a:lnTo>
                <a:lnTo>
                  <a:pt x="7298436" y="1181100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084" y="1029715"/>
            <a:ext cx="7775575" cy="3157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Elementos das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Demonstrações</a:t>
            </a:r>
            <a:r>
              <a:rPr sz="1750" b="1" spc="2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Contábeis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Times New Roman"/>
              <a:cs typeface="Times New Roman"/>
            </a:endParaRPr>
          </a:p>
          <a:p>
            <a:pPr marL="2402205">
              <a:lnSpc>
                <a:spcPct val="100000"/>
              </a:lnSpc>
            </a:pP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Conceito</a:t>
            </a:r>
            <a:endParaRPr sz="1750">
              <a:latin typeface="Calibri"/>
              <a:cs typeface="Calibri"/>
            </a:endParaRPr>
          </a:p>
          <a:p>
            <a:pPr marL="2537460" marR="5715" indent="-299720" algn="just">
              <a:lnSpc>
                <a:spcPct val="101899"/>
              </a:lnSpc>
              <a:spcBef>
                <a:spcPts val="1115"/>
              </a:spcBef>
              <a:buFont typeface="Arial"/>
              <a:buChar char="•"/>
              <a:tabLst>
                <a:tab pos="2538095" algn="l"/>
              </a:tabLst>
            </a:pPr>
            <a:r>
              <a:rPr sz="1550" dirty="0">
                <a:latin typeface="Calibri"/>
                <a:cs typeface="Calibri"/>
              </a:rPr>
              <a:t>Estruturas </a:t>
            </a:r>
            <a:r>
              <a:rPr sz="1550" spc="0" dirty="0">
                <a:latin typeface="Calibri"/>
                <a:cs typeface="Calibri"/>
              </a:rPr>
              <a:t>básicas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0" dirty="0">
                <a:latin typeface="Calibri"/>
                <a:cs typeface="Calibri"/>
              </a:rPr>
              <a:t>partir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das quais as </a:t>
            </a:r>
            <a:r>
              <a:rPr sz="1550" spc="0" dirty="0">
                <a:latin typeface="Calibri"/>
                <a:cs typeface="Calibri"/>
              </a:rPr>
              <a:t>demonstrações  contábeis </a:t>
            </a:r>
            <a:r>
              <a:rPr sz="1550" spc="5" dirty="0">
                <a:latin typeface="Calibri"/>
                <a:cs typeface="Calibri"/>
              </a:rPr>
              <a:t>são</a:t>
            </a:r>
            <a:r>
              <a:rPr sz="1550" spc="-1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elaboradas.</a:t>
            </a:r>
            <a:endParaRPr sz="1550">
              <a:latin typeface="Calibri"/>
              <a:cs typeface="Calibri"/>
            </a:endParaRPr>
          </a:p>
          <a:p>
            <a:pPr marL="2537460" marR="5080" indent="-299720" algn="just">
              <a:lnSpc>
                <a:spcPct val="101600"/>
              </a:lnSpc>
              <a:spcBef>
                <a:spcPts val="5"/>
              </a:spcBef>
              <a:buFont typeface="Arial"/>
              <a:buChar char="•"/>
              <a:tabLst>
                <a:tab pos="2538095" algn="l"/>
              </a:tabLst>
            </a:pPr>
            <a:r>
              <a:rPr sz="1550" spc="5" dirty="0">
                <a:latin typeface="Calibri"/>
                <a:cs typeface="Calibri"/>
              </a:rPr>
              <a:t>Classes amplas que agrupam </a:t>
            </a:r>
            <a:r>
              <a:rPr sz="1550" spc="10" dirty="0">
                <a:latin typeface="Calibri"/>
                <a:cs typeface="Calibri"/>
              </a:rPr>
              <a:t>os </a:t>
            </a:r>
            <a:r>
              <a:rPr sz="1550" spc="-5" dirty="0">
                <a:latin typeface="Calibri"/>
                <a:cs typeface="Calibri"/>
              </a:rPr>
              <a:t>efeitos </a:t>
            </a:r>
            <a:r>
              <a:rPr sz="1550" spc="0" dirty="0">
                <a:latin typeface="Calibri"/>
                <a:cs typeface="Calibri"/>
              </a:rPr>
              <a:t>financeiros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5" dirty="0">
                <a:latin typeface="Calibri"/>
                <a:cs typeface="Calibri"/>
              </a:rPr>
              <a:t>não  </a:t>
            </a:r>
            <a:r>
              <a:rPr sz="1550" spc="0" dirty="0">
                <a:latin typeface="Calibri"/>
                <a:cs typeface="Calibri"/>
              </a:rPr>
              <a:t>financeiros das </a:t>
            </a:r>
            <a:r>
              <a:rPr sz="1550" dirty="0">
                <a:latin typeface="Calibri"/>
                <a:cs typeface="Calibri"/>
              </a:rPr>
              <a:t>transações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outros </a:t>
            </a:r>
            <a:r>
              <a:rPr sz="1550" dirty="0">
                <a:latin typeface="Calibri"/>
                <a:cs typeface="Calibri"/>
              </a:rPr>
              <a:t>eventos </a:t>
            </a:r>
            <a:r>
              <a:rPr sz="1550" spc="5" dirty="0">
                <a:latin typeface="Calibri"/>
                <a:cs typeface="Calibri"/>
              </a:rPr>
              <a:t>com </a:t>
            </a:r>
            <a:r>
              <a:rPr sz="1550" dirty="0">
                <a:latin typeface="Calibri"/>
                <a:cs typeface="Calibri"/>
              </a:rPr>
              <a:t>características  </a:t>
            </a:r>
            <a:r>
              <a:rPr sz="1550" spc="5" dirty="0">
                <a:latin typeface="Calibri"/>
                <a:cs typeface="Calibri"/>
              </a:rPr>
              <a:t>comuns</a:t>
            </a:r>
            <a:endParaRPr sz="1550">
              <a:latin typeface="Calibri"/>
              <a:cs typeface="Calibri"/>
            </a:endParaRPr>
          </a:p>
          <a:p>
            <a:pPr marL="2537460" marR="5080" indent="-299720" algn="just">
              <a:lnSpc>
                <a:spcPct val="101899"/>
              </a:lnSpc>
              <a:buFont typeface="Arial"/>
              <a:buChar char="•"/>
              <a:tabLst>
                <a:tab pos="2538095" algn="l"/>
              </a:tabLst>
            </a:pPr>
            <a:r>
              <a:rPr sz="1550" spc="5" dirty="0">
                <a:latin typeface="Calibri"/>
                <a:cs typeface="Calibri"/>
              </a:rPr>
              <a:t>Fornecem </a:t>
            </a:r>
            <a:r>
              <a:rPr sz="1550" spc="15" dirty="0">
                <a:latin typeface="Calibri"/>
                <a:cs typeface="Calibri"/>
              </a:rPr>
              <a:t>um </a:t>
            </a:r>
            <a:r>
              <a:rPr sz="1550" spc="0" dirty="0">
                <a:latin typeface="Calibri"/>
                <a:cs typeface="Calibri"/>
              </a:rPr>
              <a:t>ponto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inicial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para </a:t>
            </a:r>
            <a:r>
              <a:rPr sz="1550" spc="-5" dirty="0">
                <a:latin typeface="Calibri"/>
                <a:cs typeface="Calibri"/>
              </a:rPr>
              <a:t>reconhecer, </a:t>
            </a:r>
            <a:r>
              <a:rPr sz="1550" spc="0" dirty="0">
                <a:latin typeface="Calibri"/>
                <a:cs typeface="Calibri"/>
              </a:rPr>
              <a:t>classificar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e  </a:t>
            </a:r>
            <a:r>
              <a:rPr sz="1550" spc="0" dirty="0">
                <a:latin typeface="Calibri"/>
                <a:cs typeface="Calibri"/>
              </a:rPr>
              <a:t>agregar </a:t>
            </a:r>
            <a:r>
              <a:rPr sz="1550" spc="5" dirty="0">
                <a:latin typeface="Calibri"/>
                <a:cs typeface="Calibri"/>
              </a:rPr>
              <a:t>dados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atividades econômicas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spc="0" dirty="0">
                <a:latin typeface="Calibri"/>
                <a:cs typeface="Calibri"/>
              </a:rPr>
              <a:t>maneira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0" dirty="0">
                <a:latin typeface="Calibri"/>
                <a:cs typeface="Calibri"/>
              </a:rPr>
              <a:t>fornecer  informações </a:t>
            </a:r>
            <a:r>
              <a:rPr sz="1550" spc="5" dirty="0">
                <a:latin typeface="Calibri"/>
                <a:cs typeface="Calibri"/>
              </a:rPr>
              <a:t>aos</a:t>
            </a:r>
            <a:r>
              <a:rPr sz="1550" spc="-2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usuários</a:t>
            </a:r>
            <a:endParaRPr sz="1550">
              <a:latin typeface="Calibri"/>
              <a:cs typeface="Calibri"/>
            </a:endParaRPr>
          </a:p>
          <a:p>
            <a:pPr marL="2550160">
              <a:lnSpc>
                <a:spcPct val="100000"/>
              </a:lnSpc>
              <a:spcBef>
                <a:spcPts val="50"/>
              </a:spcBef>
            </a:pPr>
            <a:r>
              <a:rPr sz="1200" spc="0" dirty="0">
                <a:latin typeface="Calibri"/>
                <a:cs typeface="Calibri"/>
              </a:rPr>
              <a:t>FONTE: </a:t>
            </a:r>
            <a:r>
              <a:rPr sz="1200" spc="5" dirty="0">
                <a:latin typeface="Calibri"/>
                <a:cs typeface="Calibri"/>
              </a:rPr>
              <a:t>NBC </a:t>
            </a:r>
            <a:r>
              <a:rPr sz="1200" spc="0" dirty="0">
                <a:latin typeface="Calibri"/>
                <a:cs typeface="Calibri"/>
              </a:rPr>
              <a:t>TSP ESTRUTURA CONCEITUAL</a:t>
            </a:r>
            <a:r>
              <a:rPr sz="1200" b="1" spc="0" dirty="0">
                <a:latin typeface="Calibri"/>
                <a:cs typeface="Calibri"/>
              </a:rPr>
              <a:t>, </a:t>
            </a:r>
            <a:r>
              <a:rPr sz="1200" spc="0" dirty="0">
                <a:latin typeface="Calibri"/>
                <a:cs typeface="Calibri"/>
              </a:rPr>
              <a:t>Itens </a:t>
            </a:r>
            <a:r>
              <a:rPr sz="1200" spc="5" dirty="0">
                <a:latin typeface="Calibri"/>
                <a:cs typeface="Calibri"/>
              </a:rPr>
              <a:t>5.1 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5.4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91518" y="4978908"/>
            <a:ext cx="7325995" cy="1705610"/>
          </a:xfrm>
          <a:custGeom>
            <a:avLst/>
            <a:gdLst/>
            <a:ahLst/>
            <a:cxnLst/>
            <a:rect l="l" t="t" r="r" b="b"/>
            <a:pathLst>
              <a:path w="7325995" h="1705609">
                <a:moveTo>
                  <a:pt x="7325868" y="851916"/>
                </a:moveTo>
                <a:lnTo>
                  <a:pt x="6899148" y="0"/>
                </a:lnTo>
                <a:lnTo>
                  <a:pt x="426720" y="0"/>
                </a:lnTo>
                <a:lnTo>
                  <a:pt x="0" y="851916"/>
                </a:lnTo>
                <a:lnTo>
                  <a:pt x="426720" y="1705356"/>
                </a:lnTo>
                <a:lnTo>
                  <a:pt x="6899148" y="1705356"/>
                </a:lnTo>
                <a:lnTo>
                  <a:pt x="7325868" y="851916"/>
                </a:lnTo>
                <a:close/>
              </a:path>
            </a:pathLst>
          </a:custGeom>
          <a:solidFill>
            <a:srgbClr val="C9C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12452" y="4606542"/>
            <a:ext cx="280924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Elementos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Times New Roman"/>
              <a:cs typeface="Times New Roman"/>
            </a:endParaRPr>
          </a:p>
          <a:p>
            <a:pPr marL="312420" indent="-299720">
              <a:lnSpc>
                <a:spcPct val="100000"/>
              </a:lnSpc>
              <a:buFont typeface="Arial"/>
              <a:buChar char="•"/>
              <a:tabLst>
                <a:tab pos="312420" algn="l"/>
                <a:tab pos="313055" algn="l"/>
              </a:tabLst>
            </a:pPr>
            <a:r>
              <a:rPr sz="1550" dirty="0"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  <a:p>
            <a:pPr marL="312420" indent="-299720">
              <a:lnSpc>
                <a:spcPct val="100000"/>
              </a:lnSpc>
              <a:spcBef>
                <a:spcPts val="35"/>
              </a:spcBef>
              <a:buFont typeface="Arial"/>
              <a:buChar char="•"/>
              <a:tabLst>
                <a:tab pos="312420" algn="l"/>
                <a:tab pos="313055" algn="l"/>
              </a:tabLst>
            </a:pPr>
            <a:r>
              <a:rPr sz="1550" spc="0" dirty="0"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  <a:p>
            <a:pPr marL="312420" indent="-299720">
              <a:lnSpc>
                <a:spcPct val="100000"/>
              </a:lnSpc>
              <a:spcBef>
                <a:spcPts val="40"/>
              </a:spcBef>
              <a:buFont typeface="Arial"/>
              <a:buChar char="•"/>
              <a:tabLst>
                <a:tab pos="312420" algn="l"/>
                <a:tab pos="313055" algn="l"/>
              </a:tabLst>
            </a:pPr>
            <a:r>
              <a:rPr sz="1550" spc="0" dirty="0">
                <a:latin typeface="Calibri"/>
                <a:cs typeface="Calibri"/>
              </a:rPr>
              <a:t>Receita</a:t>
            </a:r>
            <a:endParaRPr sz="1550">
              <a:latin typeface="Calibri"/>
              <a:cs typeface="Calibri"/>
            </a:endParaRPr>
          </a:p>
          <a:p>
            <a:pPr marL="312420" indent="-29972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312420" algn="l"/>
                <a:tab pos="313055" algn="l"/>
              </a:tabLst>
            </a:pPr>
            <a:r>
              <a:rPr sz="1550" spc="10" dirty="0">
                <a:latin typeface="Calibri"/>
                <a:cs typeface="Calibri"/>
              </a:rPr>
              <a:t>Despesa</a:t>
            </a:r>
            <a:endParaRPr sz="1550">
              <a:latin typeface="Calibri"/>
              <a:cs typeface="Calibri"/>
            </a:endParaRPr>
          </a:p>
          <a:p>
            <a:pPr marL="312420" indent="-299720">
              <a:lnSpc>
                <a:spcPct val="100000"/>
              </a:lnSpc>
              <a:spcBef>
                <a:spcPts val="40"/>
              </a:spcBef>
              <a:buFont typeface="Arial"/>
              <a:buChar char="•"/>
              <a:tabLst>
                <a:tab pos="312420" algn="l"/>
                <a:tab pos="313055" algn="l"/>
              </a:tabLst>
            </a:pPr>
            <a:r>
              <a:rPr sz="1550" spc="0" dirty="0">
                <a:latin typeface="Calibri"/>
                <a:cs typeface="Calibri"/>
              </a:rPr>
              <a:t>Contribuição </a:t>
            </a:r>
            <a:r>
              <a:rPr sz="1550" spc="5" dirty="0">
                <a:latin typeface="Calibri"/>
                <a:cs typeface="Calibri"/>
              </a:rPr>
              <a:t>dos</a:t>
            </a:r>
            <a:r>
              <a:rPr sz="1550" spc="-2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proprietários</a:t>
            </a:r>
            <a:endParaRPr sz="1550">
              <a:latin typeface="Calibri"/>
              <a:cs typeface="Calibri"/>
            </a:endParaRPr>
          </a:p>
          <a:p>
            <a:pPr marL="312420" indent="-299720">
              <a:lnSpc>
                <a:spcPct val="100000"/>
              </a:lnSpc>
              <a:spcBef>
                <a:spcPts val="35"/>
              </a:spcBef>
              <a:buFont typeface="Arial"/>
              <a:buChar char="•"/>
              <a:tabLst>
                <a:tab pos="312420" algn="l"/>
                <a:tab pos="313055" algn="l"/>
              </a:tabLst>
            </a:pPr>
            <a:r>
              <a:rPr sz="1550" spc="0" dirty="0">
                <a:latin typeface="Calibri"/>
                <a:cs typeface="Calibri"/>
              </a:rPr>
              <a:t>Distribuição </a:t>
            </a:r>
            <a:r>
              <a:rPr sz="1550" spc="5" dirty="0">
                <a:latin typeface="Calibri"/>
                <a:cs typeface="Calibri"/>
              </a:rPr>
              <a:t>aos</a:t>
            </a:r>
            <a:r>
              <a:rPr sz="1550" spc="-5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proprietários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92545" y="6499730"/>
            <a:ext cx="141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sz="1400" b="1" dirty="0">
                <a:solidFill>
                  <a:srgbClr val="243255"/>
                </a:solidFill>
                <a:latin typeface="Calibri"/>
                <a:cs typeface="Calibri"/>
              </a:rPr>
              <a:pPr marL="25400">
                <a:lnSpc>
                  <a:spcPts val="1435"/>
                </a:lnSpc>
              </a:pPr>
              <a:t>9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71143"/>
            <a:ext cx="10693400" cy="5096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05074" y="3556506"/>
            <a:ext cx="61785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-125" dirty="0">
                <a:latin typeface="Calibri"/>
                <a:cs typeface="Calibri"/>
              </a:rPr>
              <a:t>A</a:t>
            </a:r>
            <a:r>
              <a:rPr sz="1800" b="1" spc="5" dirty="0">
                <a:latin typeface="Calibri"/>
                <a:cs typeface="Calibri"/>
              </a:rPr>
              <a:t>TI</a:t>
            </a:r>
            <a:r>
              <a:rPr sz="1800" b="1" spc="-25" dirty="0">
                <a:latin typeface="Calibri"/>
                <a:cs typeface="Calibri"/>
              </a:rPr>
              <a:t>V</a:t>
            </a:r>
            <a:r>
              <a:rPr sz="1800" b="1" spc="15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481" y="3424428"/>
            <a:ext cx="3473450" cy="802005"/>
          </a:xfrm>
          <a:custGeom>
            <a:avLst/>
            <a:gdLst/>
            <a:ahLst/>
            <a:cxnLst/>
            <a:rect l="l" t="t" r="r" b="b"/>
            <a:pathLst>
              <a:path w="3473450" h="802004">
                <a:moveTo>
                  <a:pt x="0" y="0"/>
                </a:moveTo>
                <a:lnTo>
                  <a:pt x="0" y="801624"/>
                </a:lnTo>
                <a:lnTo>
                  <a:pt x="3473196" y="801624"/>
                </a:lnTo>
                <a:lnTo>
                  <a:pt x="3473196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5909" y="3419855"/>
            <a:ext cx="3484245" cy="812800"/>
          </a:xfrm>
          <a:custGeom>
            <a:avLst/>
            <a:gdLst/>
            <a:ahLst/>
            <a:cxnLst/>
            <a:rect l="l" t="t" r="r" b="b"/>
            <a:pathLst>
              <a:path w="3484245" h="812800">
                <a:moveTo>
                  <a:pt x="3483861" y="812292"/>
                </a:moveTo>
                <a:lnTo>
                  <a:pt x="3483861" y="0"/>
                </a:lnTo>
                <a:lnTo>
                  <a:pt x="0" y="0"/>
                </a:lnTo>
                <a:lnTo>
                  <a:pt x="0" y="812292"/>
                </a:lnTo>
                <a:lnTo>
                  <a:pt x="4572" y="812292"/>
                </a:lnTo>
                <a:lnTo>
                  <a:pt x="4572" y="10668"/>
                </a:lnTo>
                <a:lnTo>
                  <a:pt x="10668" y="4572"/>
                </a:lnTo>
                <a:lnTo>
                  <a:pt x="10668" y="10668"/>
                </a:lnTo>
                <a:lnTo>
                  <a:pt x="3473193" y="10668"/>
                </a:lnTo>
                <a:lnTo>
                  <a:pt x="3473193" y="4572"/>
                </a:lnTo>
                <a:lnTo>
                  <a:pt x="3477765" y="10668"/>
                </a:lnTo>
                <a:lnTo>
                  <a:pt x="3477765" y="812292"/>
                </a:lnTo>
                <a:lnTo>
                  <a:pt x="3483861" y="812292"/>
                </a:lnTo>
                <a:close/>
              </a:path>
              <a:path w="3484245" h="812800">
                <a:moveTo>
                  <a:pt x="10668" y="10668"/>
                </a:moveTo>
                <a:lnTo>
                  <a:pt x="10668" y="4572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3484245" h="812800">
                <a:moveTo>
                  <a:pt x="10668" y="800100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800100"/>
                </a:lnTo>
                <a:lnTo>
                  <a:pt x="10668" y="800100"/>
                </a:lnTo>
                <a:close/>
              </a:path>
              <a:path w="3484245" h="812800">
                <a:moveTo>
                  <a:pt x="3477765" y="800100"/>
                </a:moveTo>
                <a:lnTo>
                  <a:pt x="4572" y="800100"/>
                </a:lnTo>
                <a:lnTo>
                  <a:pt x="10668" y="806196"/>
                </a:lnTo>
                <a:lnTo>
                  <a:pt x="10668" y="812292"/>
                </a:lnTo>
                <a:lnTo>
                  <a:pt x="3473193" y="812292"/>
                </a:lnTo>
                <a:lnTo>
                  <a:pt x="3473193" y="806196"/>
                </a:lnTo>
                <a:lnTo>
                  <a:pt x="3477765" y="800100"/>
                </a:lnTo>
                <a:close/>
              </a:path>
              <a:path w="3484245" h="812800">
                <a:moveTo>
                  <a:pt x="10668" y="812292"/>
                </a:moveTo>
                <a:lnTo>
                  <a:pt x="10668" y="806196"/>
                </a:lnTo>
                <a:lnTo>
                  <a:pt x="4572" y="800100"/>
                </a:lnTo>
                <a:lnTo>
                  <a:pt x="4572" y="812292"/>
                </a:lnTo>
                <a:lnTo>
                  <a:pt x="10668" y="812292"/>
                </a:lnTo>
                <a:close/>
              </a:path>
              <a:path w="3484245" h="812800">
                <a:moveTo>
                  <a:pt x="3477765" y="10668"/>
                </a:moveTo>
                <a:lnTo>
                  <a:pt x="3473193" y="4572"/>
                </a:lnTo>
                <a:lnTo>
                  <a:pt x="3473193" y="10668"/>
                </a:lnTo>
                <a:lnTo>
                  <a:pt x="3477765" y="10668"/>
                </a:lnTo>
                <a:close/>
              </a:path>
              <a:path w="3484245" h="812800">
                <a:moveTo>
                  <a:pt x="3477765" y="800100"/>
                </a:moveTo>
                <a:lnTo>
                  <a:pt x="3477765" y="10668"/>
                </a:lnTo>
                <a:lnTo>
                  <a:pt x="3473193" y="10668"/>
                </a:lnTo>
                <a:lnTo>
                  <a:pt x="3473193" y="800100"/>
                </a:lnTo>
                <a:lnTo>
                  <a:pt x="3477765" y="800100"/>
                </a:lnTo>
                <a:close/>
              </a:path>
              <a:path w="3484245" h="812800">
                <a:moveTo>
                  <a:pt x="3477765" y="812292"/>
                </a:moveTo>
                <a:lnTo>
                  <a:pt x="3477765" y="800100"/>
                </a:lnTo>
                <a:lnTo>
                  <a:pt x="3473193" y="806196"/>
                </a:lnTo>
                <a:lnTo>
                  <a:pt x="3473193" y="812292"/>
                </a:lnTo>
                <a:lnTo>
                  <a:pt x="3477765" y="812292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50932" y="3434586"/>
            <a:ext cx="3353435" cy="748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1899"/>
              </a:lnSpc>
              <a:spcBef>
                <a:spcPts val="95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Recurso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item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com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potencial de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serviços 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ou com a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capacidade de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gerar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benefícios  econômicos.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2084" y="976375"/>
            <a:ext cx="3661410" cy="18980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Ativo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Times New Roman"/>
              <a:cs typeface="Times New Roman"/>
            </a:endParaRPr>
          </a:p>
          <a:p>
            <a:pPr marL="550545" marR="5080" indent="80645" algn="just">
              <a:lnSpc>
                <a:spcPct val="102200"/>
              </a:lnSpc>
            </a:pPr>
            <a:r>
              <a:rPr sz="1800" b="1" spc="-5" dirty="0">
                <a:latin typeface="Calibri"/>
                <a:cs typeface="Calibri"/>
              </a:rPr>
              <a:t>Ativo </a:t>
            </a:r>
            <a:r>
              <a:rPr sz="1800" spc="10" dirty="0">
                <a:latin typeface="Calibri"/>
                <a:cs typeface="Calibri"/>
              </a:rPr>
              <a:t>é </a:t>
            </a:r>
            <a:r>
              <a:rPr sz="1800" spc="15" dirty="0">
                <a:latin typeface="Calibri"/>
                <a:cs typeface="Calibri"/>
              </a:rPr>
              <a:t>um </a:t>
            </a:r>
            <a:r>
              <a:rPr sz="1800" dirty="0">
                <a:latin typeface="Calibri"/>
                <a:cs typeface="Calibri"/>
              </a:rPr>
              <a:t>recurso </a:t>
            </a:r>
            <a:r>
              <a:rPr sz="1800" spc="0" dirty="0">
                <a:latin typeface="Calibri"/>
                <a:cs typeface="Calibri"/>
              </a:rPr>
              <a:t>controlado  </a:t>
            </a:r>
            <a:r>
              <a:rPr sz="1800" spc="10" dirty="0">
                <a:latin typeface="Calibri"/>
                <a:cs typeface="Calibri"/>
              </a:rPr>
              <a:t>no </a:t>
            </a:r>
            <a:r>
              <a:rPr sz="1800" spc="0" dirty="0">
                <a:latin typeface="Calibri"/>
                <a:cs typeface="Calibri"/>
              </a:rPr>
              <a:t>presente </a:t>
            </a:r>
            <a:r>
              <a:rPr sz="1800" spc="10" dirty="0">
                <a:latin typeface="Calibri"/>
                <a:cs typeface="Calibri"/>
              </a:rPr>
              <a:t>pela </a:t>
            </a:r>
            <a:r>
              <a:rPr sz="1800" spc="5" dirty="0">
                <a:latin typeface="Calibri"/>
                <a:cs typeface="Calibri"/>
              </a:rPr>
              <a:t>entidade </a:t>
            </a:r>
            <a:r>
              <a:rPr sz="1800" spc="10" dirty="0">
                <a:latin typeface="Calibri"/>
                <a:cs typeface="Calibri"/>
              </a:rPr>
              <a:t>como  </a:t>
            </a:r>
            <a:r>
              <a:rPr sz="1800" spc="0" dirty="0">
                <a:latin typeface="Calibri"/>
                <a:cs typeface="Calibri"/>
              </a:rPr>
              <a:t>resultado </a:t>
            </a:r>
            <a:r>
              <a:rPr sz="1800" spc="10" dirty="0">
                <a:latin typeface="Calibri"/>
                <a:cs typeface="Calibri"/>
              </a:rPr>
              <a:t>de </a:t>
            </a:r>
            <a:r>
              <a:rPr sz="1800" spc="0" dirty="0">
                <a:latin typeface="Calibri"/>
                <a:cs typeface="Calibri"/>
              </a:rPr>
              <a:t>evento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passado.</a:t>
            </a:r>
            <a:endParaRPr sz="1800">
              <a:latin typeface="Calibri"/>
              <a:cs typeface="Calibri"/>
            </a:endParaRPr>
          </a:p>
          <a:p>
            <a:pPr marL="631190">
              <a:lnSpc>
                <a:spcPct val="100000"/>
              </a:lnSpc>
              <a:spcBef>
                <a:spcPts val="70"/>
              </a:spcBef>
            </a:pPr>
            <a:r>
              <a:rPr sz="1200" spc="5" dirty="0">
                <a:latin typeface="Calibri"/>
                <a:cs typeface="Calibri"/>
              </a:rPr>
              <a:t>NBC </a:t>
            </a:r>
            <a:r>
              <a:rPr sz="1200" spc="0" dirty="0">
                <a:latin typeface="Calibri"/>
                <a:cs typeface="Calibri"/>
              </a:rPr>
              <a:t>TSP ESTRUTURA CONCEITUAL, item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5.6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15190" y="1808988"/>
            <a:ext cx="809625" cy="341630"/>
          </a:xfrm>
          <a:custGeom>
            <a:avLst/>
            <a:gdLst/>
            <a:ahLst/>
            <a:cxnLst/>
            <a:rect l="l" t="t" r="r" b="b"/>
            <a:pathLst>
              <a:path w="809625" h="341630">
                <a:moveTo>
                  <a:pt x="809244" y="341376"/>
                </a:moveTo>
                <a:lnTo>
                  <a:pt x="809244" y="0"/>
                </a:lnTo>
                <a:lnTo>
                  <a:pt x="0" y="0"/>
                </a:lnTo>
                <a:lnTo>
                  <a:pt x="0" y="341376"/>
                </a:lnTo>
                <a:lnTo>
                  <a:pt x="12192" y="341376"/>
                </a:lnTo>
                <a:lnTo>
                  <a:pt x="12192" y="24384"/>
                </a:lnTo>
                <a:lnTo>
                  <a:pt x="24384" y="12192"/>
                </a:lnTo>
                <a:lnTo>
                  <a:pt x="24384" y="24384"/>
                </a:lnTo>
                <a:lnTo>
                  <a:pt x="784860" y="24384"/>
                </a:lnTo>
                <a:lnTo>
                  <a:pt x="784860" y="12192"/>
                </a:lnTo>
                <a:lnTo>
                  <a:pt x="797052" y="24384"/>
                </a:lnTo>
                <a:lnTo>
                  <a:pt x="797052" y="341376"/>
                </a:lnTo>
                <a:lnTo>
                  <a:pt x="809244" y="341376"/>
                </a:lnTo>
                <a:close/>
              </a:path>
              <a:path w="809625" h="341630">
                <a:moveTo>
                  <a:pt x="24384" y="24384"/>
                </a:moveTo>
                <a:lnTo>
                  <a:pt x="24384" y="12192"/>
                </a:lnTo>
                <a:lnTo>
                  <a:pt x="12192" y="24384"/>
                </a:lnTo>
                <a:lnTo>
                  <a:pt x="24384" y="24384"/>
                </a:lnTo>
                <a:close/>
              </a:path>
              <a:path w="809625" h="341630">
                <a:moveTo>
                  <a:pt x="24384" y="315468"/>
                </a:moveTo>
                <a:lnTo>
                  <a:pt x="24384" y="24384"/>
                </a:lnTo>
                <a:lnTo>
                  <a:pt x="12192" y="24384"/>
                </a:lnTo>
                <a:lnTo>
                  <a:pt x="12192" y="315468"/>
                </a:lnTo>
                <a:lnTo>
                  <a:pt x="24384" y="315468"/>
                </a:lnTo>
                <a:close/>
              </a:path>
              <a:path w="809625" h="341630">
                <a:moveTo>
                  <a:pt x="797052" y="315468"/>
                </a:moveTo>
                <a:lnTo>
                  <a:pt x="12192" y="315468"/>
                </a:lnTo>
                <a:lnTo>
                  <a:pt x="24384" y="327660"/>
                </a:lnTo>
                <a:lnTo>
                  <a:pt x="24384" y="341376"/>
                </a:lnTo>
                <a:lnTo>
                  <a:pt x="784860" y="341376"/>
                </a:lnTo>
                <a:lnTo>
                  <a:pt x="784860" y="327660"/>
                </a:lnTo>
                <a:lnTo>
                  <a:pt x="797052" y="315468"/>
                </a:lnTo>
                <a:close/>
              </a:path>
              <a:path w="809625" h="341630">
                <a:moveTo>
                  <a:pt x="24384" y="341376"/>
                </a:moveTo>
                <a:lnTo>
                  <a:pt x="24384" y="327660"/>
                </a:lnTo>
                <a:lnTo>
                  <a:pt x="12192" y="315468"/>
                </a:lnTo>
                <a:lnTo>
                  <a:pt x="12192" y="341376"/>
                </a:lnTo>
                <a:lnTo>
                  <a:pt x="24384" y="341376"/>
                </a:lnTo>
                <a:close/>
              </a:path>
              <a:path w="809625" h="341630">
                <a:moveTo>
                  <a:pt x="797052" y="24384"/>
                </a:moveTo>
                <a:lnTo>
                  <a:pt x="784860" y="12192"/>
                </a:lnTo>
                <a:lnTo>
                  <a:pt x="784860" y="24384"/>
                </a:lnTo>
                <a:lnTo>
                  <a:pt x="797052" y="24384"/>
                </a:lnTo>
                <a:close/>
              </a:path>
              <a:path w="809625" h="341630">
                <a:moveTo>
                  <a:pt x="797052" y="315468"/>
                </a:moveTo>
                <a:lnTo>
                  <a:pt x="797052" y="24384"/>
                </a:lnTo>
                <a:lnTo>
                  <a:pt x="784860" y="24384"/>
                </a:lnTo>
                <a:lnTo>
                  <a:pt x="784860" y="315468"/>
                </a:lnTo>
                <a:lnTo>
                  <a:pt x="797052" y="315468"/>
                </a:lnTo>
                <a:close/>
              </a:path>
              <a:path w="809625" h="341630">
                <a:moveTo>
                  <a:pt x="797052" y="341376"/>
                </a:moveTo>
                <a:lnTo>
                  <a:pt x="797052" y="315468"/>
                </a:lnTo>
                <a:lnTo>
                  <a:pt x="784860" y="327660"/>
                </a:lnTo>
                <a:lnTo>
                  <a:pt x="784860" y="341376"/>
                </a:lnTo>
                <a:lnTo>
                  <a:pt x="797052" y="341376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7633" y="2961132"/>
            <a:ext cx="560705" cy="1187450"/>
          </a:xfrm>
          <a:custGeom>
            <a:avLst/>
            <a:gdLst/>
            <a:ahLst/>
            <a:cxnLst/>
            <a:rect l="l" t="t" r="r" b="b"/>
            <a:pathLst>
              <a:path w="560705" h="1187450">
                <a:moveTo>
                  <a:pt x="479591" y="1065276"/>
                </a:moveTo>
                <a:lnTo>
                  <a:pt x="479591" y="835152"/>
                </a:lnTo>
                <a:lnTo>
                  <a:pt x="444271" y="824339"/>
                </a:lnTo>
                <a:lnTo>
                  <a:pt x="409769" y="809836"/>
                </a:lnTo>
                <a:lnTo>
                  <a:pt x="376155" y="791769"/>
                </a:lnTo>
                <a:lnTo>
                  <a:pt x="343501" y="770262"/>
                </a:lnTo>
                <a:lnTo>
                  <a:pt x="311877" y="745443"/>
                </a:lnTo>
                <a:lnTo>
                  <a:pt x="281356" y="717435"/>
                </a:lnTo>
                <a:lnTo>
                  <a:pt x="252007" y="686364"/>
                </a:lnTo>
                <a:lnTo>
                  <a:pt x="223903" y="652356"/>
                </a:lnTo>
                <a:lnTo>
                  <a:pt x="197114" y="615536"/>
                </a:lnTo>
                <a:lnTo>
                  <a:pt x="171711" y="576029"/>
                </a:lnTo>
                <a:lnTo>
                  <a:pt x="147765" y="533961"/>
                </a:lnTo>
                <a:lnTo>
                  <a:pt x="125348" y="489457"/>
                </a:lnTo>
                <a:lnTo>
                  <a:pt x="104530" y="442642"/>
                </a:lnTo>
                <a:lnTo>
                  <a:pt x="85383" y="393643"/>
                </a:lnTo>
                <a:lnTo>
                  <a:pt x="67978" y="342584"/>
                </a:lnTo>
                <a:lnTo>
                  <a:pt x="52386" y="289591"/>
                </a:lnTo>
                <a:lnTo>
                  <a:pt x="38677" y="234789"/>
                </a:lnTo>
                <a:lnTo>
                  <a:pt x="26923" y="178303"/>
                </a:lnTo>
                <a:lnTo>
                  <a:pt x="17196" y="120259"/>
                </a:lnTo>
                <a:lnTo>
                  <a:pt x="9566" y="60783"/>
                </a:lnTo>
                <a:lnTo>
                  <a:pt x="4103" y="0"/>
                </a:lnTo>
                <a:lnTo>
                  <a:pt x="1054" y="57367"/>
                </a:lnTo>
                <a:lnTo>
                  <a:pt x="0" y="114250"/>
                </a:lnTo>
                <a:lnTo>
                  <a:pt x="892" y="170543"/>
                </a:lnTo>
                <a:lnTo>
                  <a:pt x="3683" y="226138"/>
                </a:lnTo>
                <a:lnTo>
                  <a:pt x="8324" y="280927"/>
                </a:lnTo>
                <a:lnTo>
                  <a:pt x="14765" y="334803"/>
                </a:lnTo>
                <a:lnTo>
                  <a:pt x="22958" y="387659"/>
                </a:lnTo>
                <a:lnTo>
                  <a:pt x="32854" y="439387"/>
                </a:lnTo>
                <a:lnTo>
                  <a:pt x="44405" y="489881"/>
                </a:lnTo>
                <a:lnTo>
                  <a:pt x="57561" y="539032"/>
                </a:lnTo>
                <a:lnTo>
                  <a:pt x="72273" y="586734"/>
                </a:lnTo>
                <a:lnTo>
                  <a:pt x="88494" y="632880"/>
                </a:lnTo>
                <a:lnTo>
                  <a:pt x="106174" y="677361"/>
                </a:lnTo>
                <a:lnTo>
                  <a:pt x="125264" y="720071"/>
                </a:lnTo>
                <a:lnTo>
                  <a:pt x="145716" y="760902"/>
                </a:lnTo>
                <a:lnTo>
                  <a:pt x="167481" y="799747"/>
                </a:lnTo>
                <a:lnTo>
                  <a:pt x="190510" y="836499"/>
                </a:lnTo>
                <a:lnTo>
                  <a:pt x="214754" y="871050"/>
                </a:lnTo>
                <a:lnTo>
                  <a:pt x="240165" y="903293"/>
                </a:lnTo>
                <a:lnTo>
                  <a:pt x="266693" y="933121"/>
                </a:lnTo>
                <a:lnTo>
                  <a:pt x="294291" y="960427"/>
                </a:lnTo>
                <a:lnTo>
                  <a:pt x="352497" y="1007041"/>
                </a:lnTo>
                <a:lnTo>
                  <a:pt x="414394" y="1042276"/>
                </a:lnTo>
                <a:lnTo>
                  <a:pt x="446605" y="1055359"/>
                </a:lnTo>
                <a:lnTo>
                  <a:pt x="479591" y="1065276"/>
                </a:lnTo>
                <a:close/>
              </a:path>
              <a:path w="560705" h="1187450">
                <a:moveTo>
                  <a:pt x="560363" y="960120"/>
                </a:moveTo>
                <a:lnTo>
                  <a:pt x="479591" y="713232"/>
                </a:lnTo>
                <a:lnTo>
                  <a:pt x="479591" y="1187196"/>
                </a:lnTo>
                <a:lnTo>
                  <a:pt x="560363" y="96012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8689" y="1885188"/>
            <a:ext cx="559435" cy="1191895"/>
          </a:xfrm>
          <a:custGeom>
            <a:avLst/>
            <a:gdLst/>
            <a:ahLst/>
            <a:cxnLst/>
            <a:rect l="l" t="t" r="r" b="b"/>
            <a:pathLst>
              <a:path w="559435" h="1191895">
                <a:moveTo>
                  <a:pt x="559308" y="230124"/>
                </a:moveTo>
                <a:lnTo>
                  <a:pt x="559308" y="0"/>
                </a:lnTo>
                <a:lnTo>
                  <a:pt x="523885" y="1888"/>
                </a:lnTo>
                <a:lnTo>
                  <a:pt x="454884" y="16659"/>
                </a:lnTo>
                <a:lnTo>
                  <a:pt x="388773" y="45340"/>
                </a:lnTo>
                <a:lnTo>
                  <a:pt x="326072" y="87031"/>
                </a:lnTo>
                <a:lnTo>
                  <a:pt x="296164" y="112474"/>
                </a:lnTo>
                <a:lnTo>
                  <a:pt x="267303" y="140834"/>
                </a:lnTo>
                <a:lnTo>
                  <a:pt x="239555" y="171996"/>
                </a:lnTo>
                <a:lnTo>
                  <a:pt x="212985" y="205849"/>
                </a:lnTo>
                <a:lnTo>
                  <a:pt x="187658" y="242280"/>
                </a:lnTo>
                <a:lnTo>
                  <a:pt x="163639" y="281178"/>
                </a:lnTo>
                <a:lnTo>
                  <a:pt x="140993" y="322429"/>
                </a:lnTo>
                <a:lnTo>
                  <a:pt x="119784" y="365921"/>
                </a:lnTo>
                <a:lnTo>
                  <a:pt x="100079" y="411542"/>
                </a:lnTo>
                <a:lnTo>
                  <a:pt x="81942" y="459180"/>
                </a:lnTo>
                <a:lnTo>
                  <a:pt x="65438" y="508721"/>
                </a:lnTo>
                <a:lnTo>
                  <a:pt x="50632" y="560055"/>
                </a:lnTo>
                <a:lnTo>
                  <a:pt x="37589" y="613068"/>
                </a:lnTo>
                <a:lnTo>
                  <a:pt x="26374" y="667648"/>
                </a:lnTo>
                <a:lnTo>
                  <a:pt x="17053" y="723682"/>
                </a:lnTo>
                <a:lnTo>
                  <a:pt x="9690" y="781059"/>
                </a:lnTo>
                <a:lnTo>
                  <a:pt x="4350" y="839666"/>
                </a:lnTo>
                <a:lnTo>
                  <a:pt x="1098" y="899390"/>
                </a:lnTo>
                <a:lnTo>
                  <a:pt x="0" y="960120"/>
                </a:lnTo>
                <a:lnTo>
                  <a:pt x="0" y="1191768"/>
                </a:lnTo>
                <a:lnTo>
                  <a:pt x="1098" y="1131032"/>
                </a:lnTo>
                <a:lnTo>
                  <a:pt x="4350" y="1071288"/>
                </a:lnTo>
                <a:lnTo>
                  <a:pt x="9690" y="1012651"/>
                </a:lnTo>
                <a:lnTo>
                  <a:pt x="17053" y="955233"/>
                </a:lnTo>
                <a:lnTo>
                  <a:pt x="26374" y="899148"/>
                </a:lnTo>
                <a:lnTo>
                  <a:pt x="37589" y="844510"/>
                </a:lnTo>
                <a:lnTo>
                  <a:pt x="50632" y="791431"/>
                </a:lnTo>
                <a:lnTo>
                  <a:pt x="65438" y="740025"/>
                </a:lnTo>
                <a:lnTo>
                  <a:pt x="81942" y="690406"/>
                </a:lnTo>
                <a:lnTo>
                  <a:pt x="100079" y="642687"/>
                </a:lnTo>
                <a:lnTo>
                  <a:pt x="119784" y="596981"/>
                </a:lnTo>
                <a:lnTo>
                  <a:pt x="140993" y="553402"/>
                </a:lnTo>
                <a:lnTo>
                  <a:pt x="163639" y="512064"/>
                </a:lnTo>
                <a:lnTo>
                  <a:pt x="187658" y="473078"/>
                </a:lnTo>
                <a:lnTo>
                  <a:pt x="212985" y="436560"/>
                </a:lnTo>
                <a:lnTo>
                  <a:pt x="239555" y="402623"/>
                </a:lnTo>
                <a:lnTo>
                  <a:pt x="267303" y="371379"/>
                </a:lnTo>
                <a:lnTo>
                  <a:pt x="296164" y="342943"/>
                </a:lnTo>
                <a:lnTo>
                  <a:pt x="326072" y="317427"/>
                </a:lnTo>
                <a:lnTo>
                  <a:pt x="356964" y="294945"/>
                </a:lnTo>
                <a:lnTo>
                  <a:pt x="421434" y="259538"/>
                </a:lnTo>
                <a:lnTo>
                  <a:pt x="489056" y="237628"/>
                </a:lnTo>
                <a:lnTo>
                  <a:pt x="523885" y="232019"/>
                </a:lnTo>
                <a:lnTo>
                  <a:pt x="559308" y="230124"/>
                </a:lnTo>
                <a:close/>
              </a:path>
            </a:pathLst>
          </a:custGeom>
          <a:solidFill>
            <a:srgbClr val="3A51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2593" y="1879092"/>
            <a:ext cx="570230" cy="2301240"/>
          </a:xfrm>
          <a:custGeom>
            <a:avLst/>
            <a:gdLst/>
            <a:ahLst/>
            <a:cxnLst/>
            <a:rect l="l" t="t" r="r" b="b"/>
            <a:pathLst>
              <a:path w="570230" h="2301240">
                <a:moveTo>
                  <a:pt x="568960" y="242316"/>
                </a:moveTo>
                <a:lnTo>
                  <a:pt x="568960" y="0"/>
                </a:lnTo>
                <a:lnTo>
                  <a:pt x="549910" y="0"/>
                </a:lnTo>
                <a:lnTo>
                  <a:pt x="535940" y="1524"/>
                </a:lnTo>
                <a:lnTo>
                  <a:pt x="520700" y="3048"/>
                </a:lnTo>
                <a:lnTo>
                  <a:pt x="477520" y="10668"/>
                </a:lnTo>
                <a:lnTo>
                  <a:pt x="422910" y="30480"/>
                </a:lnTo>
                <a:lnTo>
                  <a:pt x="369570" y="59436"/>
                </a:lnTo>
                <a:lnTo>
                  <a:pt x="317500" y="96012"/>
                </a:lnTo>
                <a:lnTo>
                  <a:pt x="270510" y="140208"/>
                </a:lnTo>
                <a:lnTo>
                  <a:pt x="224790" y="193548"/>
                </a:lnTo>
                <a:lnTo>
                  <a:pt x="163830" y="283464"/>
                </a:lnTo>
                <a:lnTo>
                  <a:pt x="146050" y="316992"/>
                </a:lnTo>
                <a:lnTo>
                  <a:pt x="127000" y="352044"/>
                </a:lnTo>
                <a:lnTo>
                  <a:pt x="110490" y="388620"/>
                </a:lnTo>
                <a:lnTo>
                  <a:pt x="95250" y="426720"/>
                </a:lnTo>
                <a:lnTo>
                  <a:pt x="80010" y="466344"/>
                </a:lnTo>
                <a:lnTo>
                  <a:pt x="67310" y="505968"/>
                </a:lnTo>
                <a:lnTo>
                  <a:pt x="54610" y="548640"/>
                </a:lnTo>
                <a:lnTo>
                  <a:pt x="33020" y="633984"/>
                </a:lnTo>
                <a:lnTo>
                  <a:pt x="17780" y="725424"/>
                </a:lnTo>
                <a:lnTo>
                  <a:pt x="5080" y="818388"/>
                </a:lnTo>
                <a:lnTo>
                  <a:pt x="2540" y="867156"/>
                </a:lnTo>
                <a:lnTo>
                  <a:pt x="0" y="966216"/>
                </a:lnTo>
                <a:lnTo>
                  <a:pt x="0" y="1147572"/>
                </a:lnTo>
                <a:lnTo>
                  <a:pt x="5080" y="1050036"/>
                </a:lnTo>
                <a:lnTo>
                  <a:pt x="10160" y="1002792"/>
                </a:lnTo>
                <a:lnTo>
                  <a:pt x="10160" y="966216"/>
                </a:lnTo>
                <a:lnTo>
                  <a:pt x="12700" y="867156"/>
                </a:lnTo>
                <a:lnTo>
                  <a:pt x="12700" y="868680"/>
                </a:lnTo>
                <a:lnTo>
                  <a:pt x="17780" y="819912"/>
                </a:lnTo>
                <a:lnTo>
                  <a:pt x="21590" y="772668"/>
                </a:lnTo>
                <a:lnTo>
                  <a:pt x="27940" y="726948"/>
                </a:lnTo>
                <a:lnTo>
                  <a:pt x="35560" y="681228"/>
                </a:lnTo>
                <a:lnTo>
                  <a:pt x="54610" y="592836"/>
                </a:lnTo>
                <a:lnTo>
                  <a:pt x="64770" y="550164"/>
                </a:lnTo>
                <a:lnTo>
                  <a:pt x="64770" y="551688"/>
                </a:lnTo>
                <a:lnTo>
                  <a:pt x="77470" y="509016"/>
                </a:lnTo>
                <a:lnTo>
                  <a:pt x="77470" y="510540"/>
                </a:lnTo>
                <a:lnTo>
                  <a:pt x="90170" y="469392"/>
                </a:lnTo>
                <a:lnTo>
                  <a:pt x="120650" y="393192"/>
                </a:lnTo>
                <a:lnTo>
                  <a:pt x="138430" y="356616"/>
                </a:lnTo>
                <a:lnTo>
                  <a:pt x="138430" y="358140"/>
                </a:lnTo>
                <a:lnTo>
                  <a:pt x="154940" y="323088"/>
                </a:lnTo>
                <a:lnTo>
                  <a:pt x="193040" y="257556"/>
                </a:lnTo>
                <a:lnTo>
                  <a:pt x="233680" y="199644"/>
                </a:lnTo>
                <a:lnTo>
                  <a:pt x="255270" y="172212"/>
                </a:lnTo>
                <a:lnTo>
                  <a:pt x="255270" y="173736"/>
                </a:lnTo>
                <a:lnTo>
                  <a:pt x="278130" y="147828"/>
                </a:lnTo>
                <a:lnTo>
                  <a:pt x="300990" y="124968"/>
                </a:lnTo>
                <a:lnTo>
                  <a:pt x="325120" y="103632"/>
                </a:lnTo>
                <a:lnTo>
                  <a:pt x="325120" y="105156"/>
                </a:lnTo>
                <a:lnTo>
                  <a:pt x="349250" y="85344"/>
                </a:lnTo>
                <a:lnTo>
                  <a:pt x="374650" y="69378"/>
                </a:lnTo>
                <a:lnTo>
                  <a:pt x="374650" y="68580"/>
                </a:lnTo>
                <a:lnTo>
                  <a:pt x="400050" y="53340"/>
                </a:lnTo>
                <a:lnTo>
                  <a:pt x="425450" y="42256"/>
                </a:lnTo>
                <a:lnTo>
                  <a:pt x="425450" y="41148"/>
                </a:lnTo>
                <a:lnTo>
                  <a:pt x="453390" y="30480"/>
                </a:lnTo>
                <a:lnTo>
                  <a:pt x="481330" y="21336"/>
                </a:lnTo>
                <a:lnTo>
                  <a:pt x="508000" y="15240"/>
                </a:lnTo>
                <a:lnTo>
                  <a:pt x="535940" y="12192"/>
                </a:lnTo>
                <a:lnTo>
                  <a:pt x="549910" y="10795"/>
                </a:lnTo>
                <a:lnTo>
                  <a:pt x="549910" y="10668"/>
                </a:lnTo>
                <a:lnTo>
                  <a:pt x="558800" y="10668"/>
                </a:lnTo>
                <a:lnTo>
                  <a:pt x="558800" y="6096"/>
                </a:lnTo>
                <a:lnTo>
                  <a:pt x="565150" y="10668"/>
                </a:lnTo>
                <a:lnTo>
                  <a:pt x="565150" y="242316"/>
                </a:lnTo>
                <a:lnTo>
                  <a:pt x="568960" y="242316"/>
                </a:lnTo>
                <a:close/>
              </a:path>
              <a:path w="570230" h="2301240">
                <a:moveTo>
                  <a:pt x="565150" y="231648"/>
                </a:moveTo>
                <a:lnTo>
                  <a:pt x="549910" y="231648"/>
                </a:lnTo>
                <a:lnTo>
                  <a:pt x="535940" y="233172"/>
                </a:lnTo>
                <a:lnTo>
                  <a:pt x="520700" y="234696"/>
                </a:lnTo>
                <a:lnTo>
                  <a:pt x="477520" y="242316"/>
                </a:lnTo>
                <a:lnTo>
                  <a:pt x="422910" y="262128"/>
                </a:lnTo>
                <a:lnTo>
                  <a:pt x="369570" y="291084"/>
                </a:lnTo>
                <a:lnTo>
                  <a:pt x="317500" y="327660"/>
                </a:lnTo>
                <a:lnTo>
                  <a:pt x="270510" y="371856"/>
                </a:lnTo>
                <a:lnTo>
                  <a:pt x="224790" y="423672"/>
                </a:lnTo>
                <a:lnTo>
                  <a:pt x="163830" y="515112"/>
                </a:lnTo>
                <a:lnTo>
                  <a:pt x="146050" y="548640"/>
                </a:lnTo>
                <a:lnTo>
                  <a:pt x="127000" y="583692"/>
                </a:lnTo>
                <a:lnTo>
                  <a:pt x="110490" y="620268"/>
                </a:lnTo>
                <a:lnTo>
                  <a:pt x="95250" y="658368"/>
                </a:lnTo>
                <a:lnTo>
                  <a:pt x="80010" y="697992"/>
                </a:lnTo>
                <a:lnTo>
                  <a:pt x="66040" y="737616"/>
                </a:lnTo>
                <a:lnTo>
                  <a:pt x="54610" y="780288"/>
                </a:lnTo>
                <a:lnTo>
                  <a:pt x="33020" y="865632"/>
                </a:lnTo>
                <a:lnTo>
                  <a:pt x="24130" y="911352"/>
                </a:lnTo>
                <a:lnTo>
                  <a:pt x="16510" y="957072"/>
                </a:lnTo>
                <a:lnTo>
                  <a:pt x="10160" y="1002792"/>
                </a:lnTo>
                <a:lnTo>
                  <a:pt x="5080" y="1050036"/>
                </a:lnTo>
                <a:lnTo>
                  <a:pt x="0" y="1147572"/>
                </a:lnTo>
                <a:lnTo>
                  <a:pt x="0" y="1197864"/>
                </a:lnTo>
                <a:lnTo>
                  <a:pt x="3810" y="1197864"/>
                </a:lnTo>
                <a:lnTo>
                  <a:pt x="3810" y="1082040"/>
                </a:lnTo>
                <a:lnTo>
                  <a:pt x="13970" y="1082040"/>
                </a:lnTo>
                <a:lnTo>
                  <a:pt x="14057" y="1082950"/>
                </a:lnTo>
                <a:lnTo>
                  <a:pt x="16510" y="1051560"/>
                </a:lnTo>
                <a:lnTo>
                  <a:pt x="21590" y="1004316"/>
                </a:lnTo>
                <a:lnTo>
                  <a:pt x="27940" y="958596"/>
                </a:lnTo>
                <a:lnTo>
                  <a:pt x="43180" y="868680"/>
                </a:lnTo>
                <a:lnTo>
                  <a:pt x="54610" y="824484"/>
                </a:lnTo>
                <a:lnTo>
                  <a:pt x="64770" y="781812"/>
                </a:lnTo>
                <a:lnTo>
                  <a:pt x="64770" y="783336"/>
                </a:lnTo>
                <a:lnTo>
                  <a:pt x="77470" y="740664"/>
                </a:lnTo>
                <a:lnTo>
                  <a:pt x="77470" y="742188"/>
                </a:lnTo>
                <a:lnTo>
                  <a:pt x="90170" y="701040"/>
                </a:lnTo>
                <a:lnTo>
                  <a:pt x="120650" y="624840"/>
                </a:lnTo>
                <a:lnTo>
                  <a:pt x="138430" y="588264"/>
                </a:lnTo>
                <a:lnTo>
                  <a:pt x="138430" y="589788"/>
                </a:lnTo>
                <a:lnTo>
                  <a:pt x="154940" y="554736"/>
                </a:lnTo>
                <a:lnTo>
                  <a:pt x="172720" y="521208"/>
                </a:lnTo>
                <a:lnTo>
                  <a:pt x="212090" y="458724"/>
                </a:lnTo>
                <a:lnTo>
                  <a:pt x="212090" y="460248"/>
                </a:lnTo>
                <a:lnTo>
                  <a:pt x="233680" y="431292"/>
                </a:lnTo>
                <a:lnTo>
                  <a:pt x="255270" y="403860"/>
                </a:lnTo>
                <a:lnTo>
                  <a:pt x="255270" y="405384"/>
                </a:lnTo>
                <a:lnTo>
                  <a:pt x="278130" y="379476"/>
                </a:lnTo>
                <a:lnTo>
                  <a:pt x="300990" y="356616"/>
                </a:lnTo>
                <a:lnTo>
                  <a:pt x="325120" y="335280"/>
                </a:lnTo>
                <a:lnTo>
                  <a:pt x="349250" y="316992"/>
                </a:lnTo>
                <a:lnTo>
                  <a:pt x="374650" y="301026"/>
                </a:lnTo>
                <a:lnTo>
                  <a:pt x="374650" y="300228"/>
                </a:lnTo>
                <a:lnTo>
                  <a:pt x="400050" y="284988"/>
                </a:lnTo>
                <a:lnTo>
                  <a:pt x="425450" y="273904"/>
                </a:lnTo>
                <a:lnTo>
                  <a:pt x="425450" y="272796"/>
                </a:lnTo>
                <a:lnTo>
                  <a:pt x="481330" y="252984"/>
                </a:lnTo>
                <a:lnTo>
                  <a:pt x="535940" y="243840"/>
                </a:lnTo>
                <a:lnTo>
                  <a:pt x="549910" y="242443"/>
                </a:lnTo>
                <a:lnTo>
                  <a:pt x="549910" y="242316"/>
                </a:lnTo>
                <a:lnTo>
                  <a:pt x="558800" y="242316"/>
                </a:lnTo>
                <a:lnTo>
                  <a:pt x="558800" y="236220"/>
                </a:lnTo>
                <a:lnTo>
                  <a:pt x="565150" y="231648"/>
                </a:lnTo>
                <a:close/>
              </a:path>
              <a:path w="570230" h="2301240">
                <a:moveTo>
                  <a:pt x="488950" y="2234469"/>
                </a:moveTo>
                <a:lnTo>
                  <a:pt x="488950" y="2144268"/>
                </a:lnTo>
                <a:lnTo>
                  <a:pt x="459740" y="2135124"/>
                </a:lnTo>
                <a:lnTo>
                  <a:pt x="435610" y="2125980"/>
                </a:lnTo>
                <a:lnTo>
                  <a:pt x="386080" y="2101596"/>
                </a:lnTo>
                <a:lnTo>
                  <a:pt x="340360" y="2071116"/>
                </a:lnTo>
                <a:lnTo>
                  <a:pt x="295910" y="2033016"/>
                </a:lnTo>
                <a:lnTo>
                  <a:pt x="255270" y="1988820"/>
                </a:lnTo>
                <a:lnTo>
                  <a:pt x="255270" y="1990344"/>
                </a:lnTo>
                <a:lnTo>
                  <a:pt x="234950" y="1964436"/>
                </a:lnTo>
                <a:lnTo>
                  <a:pt x="234950" y="1965960"/>
                </a:lnTo>
                <a:lnTo>
                  <a:pt x="215900" y="1940052"/>
                </a:lnTo>
                <a:lnTo>
                  <a:pt x="179070" y="1883664"/>
                </a:lnTo>
                <a:lnTo>
                  <a:pt x="146050" y="1822704"/>
                </a:lnTo>
                <a:lnTo>
                  <a:pt x="115570" y="1757172"/>
                </a:lnTo>
                <a:lnTo>
                  <a:pt x="88900" y="1687068"/>
                </a:lnTo>
                <a:lnTo>
                  <a:pt x="88900" y="1688592"/>
                </a:lnTo>
                <a:lnTo>
                  <a:pt x="77470" y="1652016"/>
                </a:lnTo>
                <a:lnTo>
                  <a:pt x="55880" y="1575816"/>
                </a:lnTo>
                <a:lnTo>
                  <a:pt x="36830" y="1496568"/>
                </a:lnTo>
                <a:lnTo>
                  <a:pt x="19050" y="1371600"/>
                </a:lnTo>
                <a:lnTo>
                  <a:pt x="12700" y="1286256"/>
                </a:lnTo>
                <a:lnTo>
                  <a:pt x="10160" y="1197864"/>
                </a:lnTo>
                <a:lnTo>
                  <a:pt x="0" y="1197864"/>
                </a:lnTo>
                <a:lnTo>
                  <a:pt x="0" y="1242060"/>
                </a:lnTo>
                <a:lnTo>
                  <a:pt x="1270" y="1286256"/>
                </a:lnTo>
                <a:lnTo>
                  <a:pt x="3810" y="1330452"/>
                </a:lnTo>
                <a:lnTo>
                  <a:pt x="12700" y="1415796"/>
                </a:lnTo>
                <a:lnTo>
                  <a:pt x="20320" y="1456944"/>
                </a:lnTo>
                <a:lnTo>
                  <a:pt x="26670" y="1498092"/>
                </a:lnTo>
                <a:lnTo>
                  <a:pt x="44450" y="1578864"/>
                </a:lnTo>
                <a:lnTo>
                  <a:pt x="66040" y="1655064"/>
                </a:lnTo>
                <a:lnTo>
                  <a:pt x="78740" y="1691640"/>
                </a:lnTo>
                <a:lnTo>
                  <a:pt x="105410" y="1761744"/>
                </a:lnTo>
                <a:lnTo>
                  <a:pt x="135890" y="1828800"/>
                </a:lnTo>
                <a:lnTo>
                  <a:pt x="170180" y="1889760"/>
                </a:lnTo>
                <a:lnTo>
                  <a:pt x="207010" y="1946148"/>
                </a:lnTo>
                <a:lnTo>
                  <a:pt x="246380" y="1996440"/>
                </a:lnTo>
                <a:lnTo>
                  <a:pt x="288290" y="2042160"/>
                </a:lnTo>
                <a:lnTo>
                  <a:pt x="334010" y="2080260"/>
                </a:lnTo>
                <a:lnTo>
                  <a:pt x="382270" y="2112264"/>
                </a:lnTo>
                <a:lnTo>
                  <a:pt x="430530" y="2136648"/>
                </a:lnTo>
                <a:lnTo>
                  <a:pt x="477520" y="2151960"/>
                </a:lnTo>
                <a:lnTo>
                  <a:pt x="477520" y="2147316"/>
                </a:lnTo>
                <a:lnTo>
                  <a:pt x="482600" y="2153412"/>
                </a:lnTo>
                <a:lnTo>
                  <a:pt x="482600" y="2252091"/>
                </a:lnTo>
                <a:lnTo>
                  <a:pt x="488950" y="2234469"/>
                </a:lnTo>
                <a:close/>
              </a:path>
              <a:path w="570230" h="2301240">
                <a:moveTo>
                  <a:pt x="14057" y="1082950"/>
                </a:moveTo>
                <a:lnTo>
                  <a:pt x="13970" y="1082040"/>
                </a:lnTo>
                <a:lnTo>
                  <a:pt x="3810" y="1082040"/>
                </a:lnTo>
                <a:lnTo>
                  <a:pt x="6350" y="1123188"/>
                </a:lnTo>
                <a:lnTo>
                  <a:pt x="11108" y="1160304"/>
                </a:lnTo>
                <a:lnTo>
                  <a:pt x="11430" y="1147572"/>
                </a:lnTo>
                <a:lnTo>
                  <a:pt x="11430" y="1149096"/>
                </a:lnTo>
                <a:lnTo>
                  <a:pt x="12700" y="1100328"/>
                </a:lnTo>
                <a:lnTo>
                  <a:pt x="14057" y="1082950"/>
                </a:lnTo>
                <a:close/>
              </a:path>
              <a:path w="570230" h="2301240">
                <a:moveTo>
                  <a:pt x="11108" y="1160304"/>
                </a:moveTo>
                <a:lnTo>
                  <a:pt x="6350" y="1123188"/>
                </a:lnTo>
                <a:lnTo>
                  <a:pt x="3810" y="1082040"/>
                </a:lnTo>
                <a:lnTo>
                  <a:pt x="3810" y="1197864"/>
                </a:lnTo>
                <a:lnTo>
                  <a:pt x="10160" y="1197864"/>
                </a:lnTo>
                <a:lnTo>
                  <a:pt x="11108" y="1160304"/>
                </a:lnTo>
                <a:close/>
              </a:path>
              <a:path w="570230" h="2301240">
                <a:moveTo>
                  <a:pt x="201930" y="1687068"/>
                </a:moveTo>
                <a:lnTo>
                  <a:pt x="185420" y="1661160"/>
                </a:lnTo>
                <a:lnTo>
                  <a:pt x="168910" y="1633728"/>
                </a:lnTo>
                <a:lnTo>
                  <a:pt x="153670" y="1606296"/>
                </a:lnTo>
                <a:lnTo>
                  <a:pt x="139700" y="1577340"/>
                </a:lnTo>
                <a:lnTo>
                  <a:pt x="124460" y="1546860"/>
                </a:lnTo>
                <a:lnTo>
                  <a:pt x="111760" y="1516380"/>
                </a:lnTo>
                <a:lnTo>
                  <a:pt x="87630" y="1452372"/>
                </a:lnTo>
                <a:lnTo>
                  <a:pt x="77470" y="1417320"/>
                </a:lnTo>
                <a:lnTo>
                  <a:pt x="77470" y="1418844"/>
                </a:lnTo>
                <a:lnTo>
                  <a:pt x="57150" y="1348740"/>
                </a:lnTo>
                <a:lnTo>
                  <a:pt x="33020" y="1237488"/>
                </a:lnTo>
                <a:lnTo>
                  <a:pt x="26670" y="1199388"/>
                </a:lnTo>
                <a:lnTo>
                  <a:pt x="21590" y="1161288"/>
                </a:lnTo>
                <a:lnTo>
                  <a:pt x="14057" y="1082950"/>
                </a:lnTo>
                <a:lnTo>
                  <a:pt x="12700" y="1100328"/>
                </a:lnTo>
                <a:lnTo>
                  <a:pt x="11430" y="1149096"/>
                </a:lnTo>
                <a:lnTo>
                  <a:pt x="11430" y="1147572"/>
                </a:lnTo>
                <a:lnTo>
                  <a:pt x="11108" y="1160304"/>
                </a:lnTo>
                <a:lnTo>
                  <a:pt x="21590" y="1239012"/>
                </a:lnTo>
                <a:lnTo>
                  <a:pt x="36830" y="1315212"/>
                </a:lnTo>
                <a:lnTo>
                  <a:pt x="46990" y="1350264"/>
                </a:lnTo>
                <a:lnTo>
                  <a:pt x="55880" y="1386840"/>
                </a:lnTo>
                <a:lnTo>
                  <a:pt x="88900" y="1488948"/>
                </a:lnTo>
                <a:lnTo>
                  <a:pt x="128270" y="1581912"/>
                </a:lnTo>
                <a:lnTo>
                  <a:pt x="158750" y="1639824"/>
                </a:lnTo>
                <a:lnTo>
                  <a:pt x="191770" y="1693164"/>
                </a:lnTo>
                <a:lnTo>
                  <a:pt x="200660" y="1705356"/>
                </a:lnTo>
                <a:lnTo>
                  <a:pt x="200660" y="1687068"/>
                </a:lnTo>
                <a:lnTo>
                  <a:pt x="201930" y="1687068"/>
                </a:lnTo>
                <a:close/>
              </a:path>
              <a:path w="570230" h="2301240">
                <a:moveTo>
                  <a:pt x="332740" y="1833372"/>
                </a:moveTo>
                <a:lnTo>
                  <a:pt x="292100" y="1798320"/>
                </a:lnTo>
                <a:lnTo>
                  <a:pt x="254000" y="1757172"/>
                </a:lnTo>
                <a:lnTo>
                  <a:pt x="200660" y="1687068"/>
                </a:lnTo>
                <a:lnTo>
                  <a:pt x="200660" y="1705356"/>
                </a:lnTo>
                <a:lnTo>
                  <a:pt x="227330" y="1741932"/>
                </a:lnTo>
                <a:lnTo>
                  <a:pt x="264160" y="1786128"/>
                </a:lnTo>
                <a:lnTo>
                  <a:pt x="303530" y="1824228"/>
                </a:lnTo>
                <a:lnTo>
                  <a:pt x="331470" y="1846998"/>
                </a:lnTo>
                <a:lnTo>
                  <a:pt x="331470" y="1833372"/>
                </a:lnTo>
                <a:lnTo>
                  <a:pt x="332740" y="1833372"/>
                </a:lnTo>
                <a:close/>
              </a:path>
              <a:path w="570230" h="2301240">
                <a:moveTo>
                  <a:pt x="462280" y="1905000"/>
                </a:moveTo>
                <a:lnTo>
                  <a:pt x="416560" y="1886712"/>
                </a:lnTo>
                <a:lnTo>
                  <a:pt x="394970" y="1876044"/>
                </a:lnTo>
                <a:lnTo>
                  <a:pt x="353060" y="1848612"/>
                </a:lnTo>
                <a:lnTo>
                  <a:pt x="331470" y="1833372"/>
                </a:lnTo>
                <a:lnTo>
                  <a:pt x="331470" y="1846998"/>
                </a:lnTo>
                <a:lnTo>
                  <a:pt x="368300" y="1872996"/>
                </a:lnTo>
                <a:lnTo>
                  <a:pt x="412750" y="1897380"/>
                </a:lnTo>
                <a:lnTo>
                  <a:pt x="458470" y="1915668"/>
                </a:lnTo>
                <a:lnTo>
                  <a:pt x="461010" y="1916303"/>
                </a:lnTo>
                <a:lnTo>
                  <a:pt x="461010" y="1905000"/>
                </a:lnTo>
                <a:lnTo>
                  <a:pt x="462280" y="1905000"/>
                </a:lnTo>
                <a:close/>
              </a:path>
              <a:path w="570230" h="2301240">
                <a:moveTo>
                  <a:pt x="375920" y="68580"/>
                </a:moveTo>
                <a:lnTo>
                  <a:pt x="374650" y="68580"/>
                </a:lnTo>
                <a:lnTo>
                  <a:pt x="374650" y="69378"/>
                </a:lnTo>
                <a:lnTo>
                  <a:pt x="375920" y="68580"/>
                </a:lnTo>
                <a:close/>
              </a:path>
              <a:path w="570230" h="2301240">
                <a:moveTo>
                  <a:pt x="375920" y="300228"/>
                </a:moveTo>
                <a:lnTo>
                  <a:pt x="374650" y="300228"/>
                </a:lnTo>
                <a:lnTo>
                  <a:pt x="374650" y="301026"/>
                </a:lnTo>
                <a:lnTo>
                  <a:pt x="375920" y="300228"/>
                </a:lnTo>
                <a:close/>
              </a:path>
              <a:path w="570230" h="2301240">
                <a:moveTo>
                  <a:pt x="427990" y="41148"/>
                </a:moveTo>
                <a:lnTo>
                  <a:pt x="425450" y="41148"/>
                </a:lnTo>
                <a:lnTo>
                  <a:pt x="425450" y="42256"/>
                </a:lnTo>
                <a:lnTo>
                  <a:pt x="427990" y="41148"/>
                </a:lnTo>
                <a:close/>
              </a:path>
              <a:path w="570230" h="2301240">
                <a:moveTo>
                  <a:pt x="427990" y="272796"/>
                </a:moveTo>
                <a:lnTo>
                  <a:pt x="425450" y="272796"/>
                </a:lnTo>
                <a:lnTo>
                  <a:pt x="425450" y="273904"/>
                </a:lnTo>
                <a:lnTo>
                  <a:pt x="427990" y="272796"/>
                </a:lnTo>
                <a:close/>
              </a:path>
              <a:path w="570230" h="2301240">
                <a:moveTo>
                  <a:pt x="485140" y="1911096"/>
                </a:moveTo>
                <a:lnTo>
                  <a:pt x="461010" y="1905000"/>
                </a:lnTo>
                <a:lnTo>
                  <a:pt x="461010" y="1916303"/>
                </a:lnTo>
                <a:lnTo>
                  <a:pt x="477520" y="1920430"/>
                </a:lnTo>
                <a:lnTo>
                  <a:pt x="477520" y="1917192"/>
                </a:lnTo>
                <a:lnTo>
                  <a:pt x="485140" y="1911096"/>
                </a:lnTo>
                <a:close/>
              </a:path>
              <a:path w="570230" h="2301240">
                <a:moveTo>
                  <a:pt x="488632" y="1795356"/>
                </a:moveTo>
                <a:lnTo>
                  <a:pt x="477520" y="1761744"/>
                </a:lnTo>
                <a:lnTo>
                  <a:pt x="477520" y="1798320"/>
                </a:lnTo>
                <a:lnTo>
                  <a:pt x="488632" y="1795356"/>
                </a:lnTo>
                <a:close/>
              </a:path>
              <a:path w="570230" h="2301240">
                <a:moveTo>
                  <a:pt x="570230" y="2042160"/>
                </a:moveTo>
                <a:lnTo>
                  <a:pt x="488632" y="1795356"/>
                </a:lnTo>
                <a:lnTo>
                  <a:pt x="477520" y="1798320"/>
                </a:lnTo>
                <a:lnTo>
                  <a:pt x="558273" y="2042095"/>
                </a:lnTo>
                <a:lnTo>
                  <a:pt x="558800" y="2040636"/>
                </a:lnTo>
                <a:lnTo>
                  <a:pt x="558800" y="2074101"/>
                </a:lnTo>
                <a:lnTo>
                  <a:pt x="570230" y="2042160"/>
                </a:lnTo>
                <a:close/>
              </a:path>
              <a:path w="570230" h="2301240">
                <a:moveTo>
                  <a:pt x="488950" y="1923288"/>
                </a:moveTo>
                <a:lnTo>
                  <a:pt x="488950" y="1832824"/>
                </a:lnTo>
                <a:lnTo>
                  <a:pt x="477520" y="1798320"/>
                </a:lnTo>
                <a:lnTo>
                  <a:pt x="477520" y="1909171"/>
                </a:lnTo>
                <a:lnTo>
                  <a:pt x="485140" y="1911096"/>
                </a:lnTo>
                <a:lnTo>
                  <a:pt x="485140" y="1922335"/>
                </a:lnTo>
                <a:lnTo>
                  <a:pt x="488950" y="1923288"/>
                </a:lnTo>
                <a:close/>
              </a:path>
              <a:path w="570230" h="2301240">
                <a:moveTo>
                  <a:pt x="485140" y="1922335"/>
                </a:moveTo>
                <a:lnTo>
                  <a:pt x="485140" y="1911096"/>
                </a:lnTo>
                <a:lnTo>
                  <a:pt x="477520" y="1917192"/>
                </a:lnTo>
                <a:lnTo>
                  <a:pt x="477520" y="1920430"/>
                </a:lnTo>
                <a:lnTo>
                  <a:pt x="485140" y="1922335"/>
                </a:lnTo>
                <a:close/>
              </a:path>
              <a:path w="570230" h="2301240">
                <a:moveTo>
                  <a:pt x="482600" y="2153412"/>
                </a:moveTo>
                <a:lnTo>
                  <a:pt x="477520" y="2147316"/>
                </a:lnTo>
                <a:lnTo>
                  <a:pt x="477520" y="2151960"/>
                </a:lnTo>
                <a:lnTo>
                  <a:pt x="482600" y="2153412"/>
                </a:lnTo>
                <a:close/>
              </a:path>
              <a:path w="570230" h="2301240">
                <a:moveTo>
                  <a:pt x="482600" y="2252091"/>
                </a:moveTo>
                <a:lnTo>
                  <a:pt x="482600" y="2153412"/>
                </a:lnTo>
                <a:lnTo>
                  <a:pt x="477520" y="2151960"/>
                </a:lnTo>
                <a:lnTo>
                  <a:pt x="477520" y="2266188"/>
                </a:lnTo>
                <a:lnTo>
                  <a:pt x="482600" y="2252091"/>
                </a:lnTo>
                <a:close/>
              </a:path>
              <a:path w="570230" h="2301240">
                <a:moveTo>
                  <a:pt x="558800" y="2074101"/>
                </a:moveTo>
                <a:lnTo>
                  <a:pt x="558800" y="2043684"/>
                </a:lnTo>
                <a:lnTo>
                  <a:pt x="558273" y="2042095"/>
                </a:lnTo>
                <a:lnTo>
                  <a:pt x="477520" y="2266188"/>
                </a:lnTo>
                <a:lnTo>
                  <a:pt x="488950" y="2269236"/>
                </a:lnTo>
                <a:lnTo>
                  <a:pt x="558800" y="2074101"/>
                </a:lnTo>
                <a:close/>
              </a:path>
              <a:path w="570230" h="2301240">
                <a:moveTo>
                  <a:pt x="488950" y="2269298"/>
                </a:moveTo>
                <a:lnTo>
                  <a:pt x="477520" y="2266188"/>
                </a:lnTo>
                <a:lnTo>
                  <a:pt x="477520" y="2301240"/>
                </a:lnTo>
                <a:lnTo>
                  <a:pt x="488950" y="2269298"/>
                </a:lnTo>
                <a:close/>
              </a:path>
              <a:path w="570230" h="2301240">
                <a:moveTo>
                  <a:pt x="488950" y="1796315"/>
                </a:moveTo>
                <a:lnTo>
                  <a:pt x="488950" y="1795272"/>
                </a:lnTo>
                <a:lnTo>
                  <a:pt x="488632" y="1795356"/>
                </a:lnTo>
                <a:lnTo>
                  <a:pt x="488950" y="1796315"/>
                </a:lnTo>
                <a:close/>
              </a:path>
              <a:path w="570230" h="2301240">
                <a:moveTo>
                  <a:pt x="551180" y="10668"/>
                </a:moveTo>
                <a:lnTo>
                  <a:pt x="549910" y="10668"/>
                </a:lnTo>
                <a:lnTo>
                  <a:pt x="549910" y="10795"/>
                </a:lnTo>
                <a:lnTo>
                  <a:pt x="551180" y="10668"/>
                </a:lnTo>
                <a:close/>
              </a:path>
              <a:path w="570230" h="2301240">
                <a:moveTo>
                  <a:pt x="551180" y="242316"/>
                </a:moveTo>
                <a:lnTo>
                  <a:pt x="549910" y="242316"/>
                </a:lnTo>
                <a:lnTo>
                  <a:pt x="549910" y="242443"/>
                </a:lnTo>
                <a:lnTo>
                  <a:pt x="551180" y="242316"/>
                </a:lnTo>
                <a:close/>
              </a:path>
              <a:path w="570230" h="2301240">
                <a:moveTo>
                  <a:pt x="558800" y="2043684"/>
                </a:moveTo>
                <a:lnTo>
                  <a:pt x="558800" y="2040636"/>
                </a:lnTo>
                <a:lnTo>
                  <a:pt x="558273" y="2042095"/>
                </a:lnTo>
                <a:lnTo>
                  <a:pt x="558800" y="2043684"/>
                </a:lnTo>
                <a:close/>
              </a:path>
              <a:path w="570230" h="2301240">
                <a:moveTo>
                  <a:pt x="565150" y="10668"/>
                </a:moveTo>
                <a:lnTo>
                  <a:pt x="558800" y="6096"/>
                </a:lnTo>
                <a:lnTo>
                  <a:pt x="558800" y="10668"/>
                </a:lnTo>
                <a:lnTo>
                  <a:pt x="565150" y="10668"/>
                </a:lnTo>
                <a:close/>
              </a:path>
              <a:path w="570230" h="2301240">
                <a:moveTo>
                  <a:pt x="565150" y="231648"/>
                </a:moveTo>
                <a:lnTo>
                  <a:pt x="565150" y="10668"/>
                </a:lnTo>
                <a:lnTo>
                  <a:pt x="558800" y="10668"/>
                </a:lnTo>
                <a:lnTo>
                  <a:pt x="558800" y="231648"/>
                </a:lnTo>
                <a:lnTo>
                  <a:pt x="565150" y="231648"/>
                </a:lnTo>
                <a:close/>
              </a:path>
              <a:path w="570230" h="2301240">
                <a:moveTo>
                  <a:pt x="565150" y="242316"/>
                </a:moveTo>
                <a:lnTo>
                  <a:pt x="565150" y="231648"/>
                </a:lnTo>
                <a:lnTo>
                  <a:pt x="558800" y="236220"/>
                </a:lnTo>
                <a:lnTo>
                  <a:pt x="558800" y="242316"/>
                </a:lnTo>
                <a:lnTo>
                  <a:pt x="565150" y="242316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38150" y="1808988"/>
            <a:ext cx="1096010" cy="341630"/>
          </a:xfrm>
          <a:custGeom>
            <a:avLst/>
            <a:gdLst/>
            <a:ahLst/>
            <a:cxnLst/>
            <a:rect l="l" t="t" r="r" b="b"/>
            <a:pathLst>
              <a:path w="1096010" h="341630">
                <a:moveTo>
                  <a:pt x="1095756" y="341376"/>
                </a:moveTo>
                <a:lnTo>
                  <a:pt x="1095756" y="0"/>
                </a:lnTo>
                <a:lnTo>
                  <a:pt x="0" y="0"/>
                </a:lnTo>
                <a:lnTo>
                  <a:pt x="0" y="341376"/>
                </a:lnTo>
                <a:lnTo>
                  <a:pt x="12192" y="341376"/>
                </a:lnTo>
                <a:lnTo>
                  <a:pt x="12192" y="24384"/>
                </a:lnTo>
                <a:lnTo>
                  <a:pt x="24384" y="12192"/>
                </a:lnTo>
                <a:lnTo>
                  <a:pt x="24384" y="24384"/>
                </a:lnTo>
                <a:lnTo>
                  <a:pt x="1071372" y="24384"/>
                </a:lnTo>
                <a:lnTo>
                  <a:pt x="1071372" y="12192"/>
                </a:lnTo>
                <a:lnTo>
                  <a:pt x="1083564" y="24384"/>
                </a:lnTo>
                <a:lnTo>
                  <a:pt x="1083564" y="341376"/>
                </a:lnTo>
                <a:lnTo>
                  <a:pt x="1095756" y="341376"/>
                </a:lnTo>
                <a:close/>
              </a:path>
              <a:path w="1096010" h="341630">
                <a:moveTo>
                  <a:pt x="24384" y="24384"/>
                </a:moveTo>
                <a:lnTo>
                  <a:pt x="24384" y="12192"/>
                </a:lnTo>
                <a:lnTo>
                  <a:pt x="12192" y="24384"/>
                </a:lnTo>
                <a:lnTo>
                  <a:pt x="24384" y="24384"/>
                </a:lnTo>
                <a:close/>
              </a:path>
              <a:path w="1096010" h="341630">
                <a:moveTo>
                  <a:pt x="24384" y="315468"/>
                </a:moveTo>
                <a:lnTo>
                  <a:pt x="24384" y="24384"/>
                </a:lnTo>
                <a:lnTo>
                  <a:pt x="12192" y="24384"/>
                </a:lnTo>
                <a:lnTo>
                  <a:pt x="12192" y="315468"/>
                </a:lnTo>
                <a:lnTo>
                  <a:pt x="24384" y="315468"/>
                </a:lnTo>
                <a:close/>
              </a:path>
              <a:path w="1096010" h="341630">
                <a:moveTo>
                  <a:pt x="1083564" y="315468"/>
                </a:moveTo>
                <a:lnTo>
                  <a:pt x="12192" y="315468"/>
                </a:lnTo>
                <a:lnTo>
                  <a:pt x="24384" y="327660"/>
                </a:lnTo>
                <a:lnTo>
                  <a:pt x="24384" y="341376"/>
                </a:lnTo>
                <a:lnTo>
                  <a:pt x="1071372" y="341376"/>
                </a:lnTo>
                <a:lnTo>
                  <a:pt x="1071372" y="327660"/>
                </a:lnTo>
                <a:lnTo>
                  <a:pt x="1083564" y="315468"/>
                </a:lnTo>
                <a:close/>
              </a:path>
              <a:path w="1096010" h="341630">
                <a:moveTo>
                  <a:pt x="24384" y="341376"/>
                </a:moveTo>
                <a:lnTo>
                  <a:pt x="24384" y="327660"/>
                </a:lnTo>
                <a:lnTo>
                  <a:pt x="12192" y="315468"/>
                </a:lnTo>
                <a:lnTo>
                  <a:pt x="12192" y="341376"/>
                </a:lnTo>
                <a:lnTo>
                  <a:pt x="24384" y="341376"/>
                </a:lnTo>
                <a:close/>
              </a:path>
              <a:path w="1096010" h="341630">
                <a:moveTo>
                  <a:pt x="1083564" y="24384"/>
                </a:moveTo>
                <a:lnTo>
                  <a:pt x="1071372" y="12192"/>
                </a:lnTo>
                <a:lnTo>
                  <a:pt x="1071372" y="24384"/>
                </a:lnTo>
                <a:lnTo>
                  <a:pt x="1083564" y="24384"/>
                </a:lnTo>
                <a:close/>
              </a:path>
              <a:path w="1096010" h="341630">
                <a:moveTo>
                  <a:pt x="1083564" y="315468"/>
                </a:moveTo>
                <a:lnTo>
                  <a:pt x="1083564" y="24384"/>
                </a:lnTo>
                <a:lnTo>
                  <a:pt x="1071372" y="24384"/>
                </a:lnTo>
                <a:lnTo>
                  <a:pt x="1071372" y="315468"/>
                </a:lnTo>
                <a:lnTo>
                  <a:pt x="1083564" y="315468"/>
                </a:lnTo>
                <a:close/>
              </a:path>
              <a:path w="1096010" h="341630">
                <a:moveTo>
                  <a:pt x="1083564" y="341376"/>
                </a:moveTo>
                <a:lnTo>
                  <a:pt x="1083564" y="315468"/>
                </a:lnTo>
                <a:lnTo>
                  <a:pt x="1071372" y="327660"/>
                </a:lnTo>
                <a:lnTo>
                  <a:pt x="1071372" y="341376"/>
                </a:lnTo>
                <a:lnTo>
                  <a:pt x="1083564" y="341376"/>
                </a:lnTo>
                <a:close/>
              </a:path>
            </a:pathLst>
          </a:custGeom>
          <a:solidFill>
            <a:srgbClr val="7F8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88770" y="3765804"/>
            <a:ext cx="753110" cy="2078989"/>
          </a:xfrm>
          <a:custGeom>
            <a:avLst/>
            <a:gdLst/>
            <a:ahLst/>
            <a:cxnLst/>
            <a:rect l="l" t="t" r="r" b="b"/>
            <a:pathLst>
              <a:path w="753110" h="2078989">
                <a:moveTo>
                  <a:pt x="108204" y="2078736"/>
                </a:moveTo>
                <a:lnTo>
                  <a:pt x="108204" y="1441704"/>
                </a:lnTo>
                <a:lnTo>
                  <a:pt x="0" y="1778508"/>
                </a:lnTo>
                <a:lnTo>
                  <a:pt x="108204" y="2078736"/>
                </a:lnTo>
                <a:close/>
              </a:path>
              <a:path w="753110" h="2078989">
                <a:moveTo>
                  <a:pt x="752642" y="127354"/>
                </a:moveTo>
                <a:lnTo>
                  <a:pt x="751709" y="63849"/>
                </a:lnTo>
                <a:lnTo>
                  <a:pt x="749808" y="0"/>
                </a:lnTo>
                <a:lnTo>
                  <a:pt x="746825" y="66251"/>
                </a:lnTo>
                <a:lnTo>
                  <a:pt x="742832" y="131768"/>
                </a:lnTo>
                <a:lnTo>
                  <a:pt x="737847" y="196505"/>
                </a:lnTo>
                <a:lnTo>
                  <a:pt x="731888" y="260416"/>
                </a:lnTo>
                <a:lnTo>
                  <a:pt x="724973" y="323455"/>
                </a:lnTo>
                <a:lnTo>
                  <a:pt x="717121" y="385576"/>
                </a:lnTo>
                <a:lnTo>
                  <a:pt x="708349" y="446733"/>
                </a:lnTo>
                <a:lnTo>
                  <a:pt x="698677" y="506880"/>
                </a:lnTo>
                <a:lnTo>
                  <a:pt x="688122" y="565970"/>
                </a:lnTo>
                <a:lnTo>
                  <a:pt x="676702" y="623958"/>
                </a:lnTo>
                <a:lnTo>
                  <a:pt x="664436" y="680798"/>
                </a:lnTo>
                <a:lnTo>
                  <a:pt x="651342" y="736443"/>
                </a:lnTo>
                <a:lnTo>
                  <a:pt x="637438" y="790848"/>
                </a:lnTo>
                <a:lnTo>
                  <a:pt x="622743" y="843967"/>
                </a:lnTo>
                <a:lnTo>
                  <a:pt x="607274" y="895753"/>
                </a:lnTo>
                <a:lnTo>
                  <a:pt x="591050" y="946161"/>
                </a:lnTo>
                <a:lnTo>
                  <a:pt x="574089" y="995144"/>
                </a:lnTo>
                <a:lnTo>
                  <a:pt x="556410" y="1042657"/>
                </a:lnTo>
                <a:lnTo>
                  <a:pt x="538030" y="1088653"/>
                </a:lnTo>
                <a:lnTo>
                  <a:pt x="518968" y="1133086"/>
                </a:lnTo>
                <a:lnTo>
                  <a:pt x="499241" y="1175911"/>
                </a:lnTo>
                <a:lnTo>
                  <a:pt x="478870" y="1217081"/>
                </a:lnTo>
                <a:lnTo>
                  <a:pt x="457870" y="1256551"/>
                </a:lnTo>
                <a:lnTo>
                  <a:pt x="436262" y="1294274"/>
                </a:lnTo>
                <a:lnTo>
                  <a:pt x="414062" y="1330204"/>
                </a:lnTo>
                <a:lnTo>
                  <a:pt x="391290" y="1364295"/>
                </a:lnTo>
                <a:lnTo>
                  <a:pt x="367963" y="1396501"/>
                </a:lnTo>
                <a:lnTo>
                  <a:pt x="344100" y="1426777"/>
                </a:lnTo>
                <a:lnTo>
                  <a:pt x="294837" y="1481351"/>
                </a:lnTo>
                <a:lnTo>
                  <a:pt x="243648" y="1527649"/>
                </a:lnTo>
                <a:lnTo>
                  <a:pt x="190678" y="1565303"/>
                </a:lnTo>
                <a:lnTo>
                  <a:pt x="136073" y="1593945"/>
                </a:lnTo>
                <a:lnTo>
                  <a:pt x="108204" y="1604772"/>
                </a:lnTo>
                <a:lnTo>
                  <a:pt x="108204" y="1915668"/>
                </a:lnTo>
                <a:lnTo>
                  <a:pt x="161310" y="1892855"/>
                </a:lnTo>
                <a:lnTo>
                  <a:pt x="212904" y="1861638"/>
                </a:lnTo>
                <a:lnTo>
                  <a:pt x="262869" y="1822359"/>
                </a:lnTo>
                <a:lnTo>
                  <a:pt x="311091" y="1775361"/>
                </a:lnTo>
                <a:lnTo>
                  <a:pt x="357455" y="1720986"/>
                </a:lnTo>
                <a:lnTo>
                  <a:pt x="401845" y="1659577"/>
                </a:lnTo>
                <a:lnTo>
                  <a:pt x="423265" y="1626342"/>
                </a:lnTo>
                <a:lnTo>
                  <a:pt x="444147" y="1591477"/>
                </a:lnTo>
                <a:lnTo>
                  <a:pt x="464479" y="1555024"/>
                </a:lnTo>
                <a:lnTo>
                  <a:pt x="484246" y="1517028"/>
                </a:lnTo>
                <a:lnTo>
                  <a:pt x="503433" y="1477529"/>
                </a:lnTo>
                <a:lnTo>
                  <a:pt x="522025" y="1436572"/>
                </a:lnTo>
                <a:lnTo>
                  <a:pt x="540010" y="1394200"/>
                </a:lnTo>
                <a:lnTo>
                  <a:pt x="557371" y="1350454"/>
                </a:lnTo>
                <a:lnTo>
                  <a:pt x="574096" y="1305378"/>
                </a:lnTo>
                <a:lnTo>
                  <a:pt x="590169" y="1259014"/>
                </a:lnTo>
                <a:lnTo>
                  <a:pt x="605575" y="1211406"/>
                </a:lnTo>
                <a:lnTo>
                  <a:pt x="620302" y="1162596"/>
                </a:lnTo>
                <a:lnTo>
                  <a:pt x="634334" y="1112628"/>
                </a:lnTo>
                <a:lnTo>
                  <a:pt x="647656" y="1061543"/>
                </a:lnTo>
                <a:lnTo>
                  <a:pt x="660255" y="1009385"/>
                </a:lnTo>
                <a:lnTo>
                  <a:pt x="672117" y="956197"/>
                </a:lnTo>
                <a:lnTo>
                  <a:pt x="683226" y="902021"/>
                </a:lnTo>
                <a:lnTo>
                  <a:pt x="693568" y="846900"/>
                </a:lnTo>
                <a:lnTo>
                  <a:pt x="703129" y="790878"/>
                </a:lnTo>
                <a:lnTo>
                  <a:pt x="711895" y="733996"/>
                </a:lnTo>
                <a:lnTo>
                  <a:pt x="719851" y="676298"/>
                </a:lnTo>
                <a:lnTo>
                  <a:pt x="726983" y="617827"/>
                </a:lnTo>
                <a:lnTo>
                  <a:pt x="733277" y="558625"/>
                </a:lnTo>
                <a:lnTo>
                  <a:pt x="738717" y="498736"/>
                </a:lnTo>
                <a:lnTo>
                  <a:pt x="743290" y="438201"/>
                </a:lnTo>
                <a:lnTo>
                  <a:pt x="746981" y="377065"/>
                </a:lnTo>
                <a:lnTo>
                  <a:pt x="749777" y="315369"/>
                </a:lnTo>
                <a:lnTo>
                  <a:pt x="751661" y="253156"/>
                </a:lnTo>
                <a:lnTo>
                  <a:pt x="752621" y="190471"/>
                </a:lnTo>
                <a:lnTo>
                  <a:pt x="752642" y="127354"/>
                </a:lnTo>
                <a:close/>
              </a:path>
            </a:pathLst>
          </a:custGeom>
          <a:solidFill>
            <a:srgbClr val="7F8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88770" y="1830324"/>
            <a:ext cx="753110" cy="2091055"/>
          </a:xfrm>
          <a:custGeom>
            <a:avLst/>
            <a:gdLst/>
            <a:ahLst/>
            <a:cxnLst/>
            <a:rect l="l" t="t" r="r" b="b"/>
            <a:pathLst>
              <a:path w="753110" h="2091054">
                <a:moveTo>
                  <a:pt x="752856" y="2090928"/>
                </a:moveTo>
                <a:lnTo>
                  <a:pt x="752856" y="1778508"/>
                </a:lnTo>
                <a:lnTo>
                  <a:pt x="752359" y="1713260"/>
                </a:lnTo>
                <a:lnTo>
                  <a:pt x="750882" y="1648608"/>
                </a:lnTo>
                <a:lnTo>
                  <a:pt x="748441" y="1584591"/>
                </a:lnTo>
                <a:lnTo>
                  <a:pt x="745053" y="1521250"/>
                </a:lnTo>
                <a:lnTo>
                  <a:pt x="740735" y="1458624"/>
                </a:lnTo>
                <a:lnTo>
                  <a:pt x="735503" y="1396754"/>
                </a:lnTo>
                <a:lnTo>
                  <a:pt x="729376" y="1335680"/>
                </a:lnTo>
                <a:lnTo>
                  <a:pt x="722369" y="1275441"/>
                </a:lnTo>
                <a:lnTo>
                  <a:pt x="714499" y="1216078"/>
                </a:lnTo>
                <a:lnTo>
                  <a:pt x="705785" y="1157631"/>
                </a:lnTo>
                <a:lnTo>
                  <a:pt x="696242" y="1100140"/>
                </a:lnTo>
                <a:lnTo>
                  <a:pt x="685888" y="1043644"/>
                </a:lnTo>
                <a:lnTo>
                  <a:pt x="674739" y="988185"/>
                </a:lnTo>
                <a:lnTo>
                  <a:pt x="662813" y="933801"/>
                </a:lnTo>
                <a:lnTo>
                  <a:pt x="650127" y="880533"/>
                </a:lnTo>
                <a:lnTo>
                  <a:pt x="636696" y="828421"/>
                </a:lnTo>
                <a:lnTo>
                  <a:pt x="622540" y="777505"/>
                </a:lnTo>
                <a:lnTo>
                  <a:pt x="607673" y="727825"/>
                </a:lnTo>
                <a:lnTo>
                  <a:pt x="592114" y="679422"/>
                </a:lnTo>
                <a:lnTo>
                  <a:pt x="575879" y="632334"/>
                </a:lnTo>
                <a:lnTo>
                  <a:pt x="558986" y="586603"/>
                </a:lnTo>
                <a:lnTo>
                  <a:pt x="541450" y="542268"/>
                </a:lnTo>
                <a:lnTo>
                  <a:pt x="523290" y="499369"/>
                </a:lnTo>
                <a:lnTo>
                  <a:pt x="504522" y="457946"/>
                </a:lnTo>
                <a:lnTo>
                  <a:pt x="485163" y="418040"/>
                </a:lnTo>
                <a:lnTo>
                  <a:pt x="465229" y="379690"/>
                </a:lnTo>
                <a:lnTo>
                  <a:pt x="444739" y="342936"/>
                </a:lnTo>
                <a:lnTo>
                  <a:pt x="423709" y="307819"/>
                </a:lnTo>
                <a:lnTo>
                  <a:pt x="402156" y="274378"/>
                </a:lnTo>
                <a:lnTo>
                  <a:pt x="380096" y="242654"/>
                </a:lnTo>
                <a:lnTo>
                  <a:pt x="334527" y="184516"/>
                </a:lnTo>
                <a:lnTo>
                  <a:pt x="287136" y="133724"/>
                </a:lnTo>
                <a:lnTo>
                  <a:pt x="238060" y="90598"/>
                </a:lnTo>
                <a:lnTo>
                  <a:pt x="187435" y="55460"/>
                </a:lnTo>
                <a:lnTo>
                  <a:pt x="135395" y="28629"/>
                </a:lnTo>
                <a:lnTo>
                  <a:pt x="82077" y="10426"/>
                </a:lnTo>
                <a:lnTo>
                  <a:pt x="27616" y="1171"/>
                </a:lnTo>
                <a:lnTo>
                  <a:pt x="0" y="0"/>
                </a:lnTo>
                <a:lnTo>
                  <a:pt x="0" y="310896"/>
                </a:lnTo>
                <a:lnTo>
                  <a:pt x="27616" y="312070"/>
                </a:lnTo>
                <a:lnTo>
                  <a:pt x="54981" y="315565"/>
                </a:lnTo>
                <a:lnTo>
                  <a:pt x="108887" y="329359"/>
                </a:lnTo>
                <a:lnTo>
                  <a:pt x="161583" y="351956"/>
                </a:lnTo>
                <a:lnTo>
                  <a:pt x="212933" y="383034"/>
                </a:lnTo>
                <a:lnTo>
                  <a:pt x="262801" y="422271"/>
                </a:lnTo>
                <a:lnTo>
                  <a:pt x="311051" y="469345"/>
                </a:lnTo>
                <a:lnTo>
                  <a:pt x="357548" y="523933"/>
                </a:lnTo>
                <a:lnTo>
                  <a:pt x="402156" y="585715"/>
                </a:lnTo>
                <a:lnTo>
                  <a:pt x="423709" y="619203"/>
                </a:lnTo>
                <a:lnTo>
                  <a:pt x="444739" y="654369"/>
                </a:lnTo>
                <a:lnTo>
                  <a:pt x="465229" y="691171"/>
                </a:lnTo>
                <a:lnTo>
                  <a:pt x="485163" y="729571"/>
                </a:lnTo>
                <a:lnTo>
                  <a:pt x="504522" y="769528"/>
                </a:lnTo>
                <a:lnTo>
                  <a:pt x="523290" y="811001"/>
                </a:lnTo>
                <a:lnTo>
                  <a:pt x="541450" y="853951"/>
                </a:lnTo>
                <a:lnTo>
                  <a:pt x="558986" y="898337"/>
                </a:lnTo>
                <a:lnTo>
                  <a:pt x="575879" y="944119"/>
                </a:lnTo>
                <a:lnTo>
                  <a:pt x="592114" y="991256"/>
                </a:lnTo>
                <a:lnTo>
                  <a:pt x="607673" y="1039709"/>
                </a:lnTo>
                <a:lnTo>
                  <a:pt x="622540" y="1089437"/>
                </a:lnTo>
                <a:lnTo>
                  <a:pt x="636696" y="1140400"/>
                </a:lnTo>
                <a:lnTo>
                  <a:pt x="650127" y="1192558"/>
                </a:lnTo>
                <a:lnTo>
                  <a:pt x="662813" y="1245870"/>
                </a:lnTo>
                <a:lnTo>
                  <a:pt x="674739" y="1300296"/>
                </a:lnTo>
                <a:lnTo>
                  <a:pt x="685888" y="1355797"/>
                </a:lnTo>
                <a:lnTo>
                  <a:pt x="696242" y="1412331"/>
                </a:lnTo>
                <a:lnTo>
                  <a:pt x="705785" y="1469859"/>
                </a:lnTo>
                <a:lnTo>
                  <a:pt x="714499" y="1528340"/>
                </a:lnTo>
                <a:lnTo>
                  <a:pt x="722369" y="1587734"/>
                </a:lnTo>
                <a:lnTo>
                  <a:pt x="729376" y="1648001"/>
                </a:lnTo>
                <a:lnTo>
                  <a:pt x="735503" y="1709100"/>
                </a:lnTo>
                <a:lnTo>
                  <a:pt x="740735" y="1770992"/>
                </a:lnTo>
                <a:lnTo>
                  <a:pt x="745053" y="1833636"/>
                </a:lnTo>
                <a:lnTo>
                  <a:pt x="748441" y="1896992"/>
                </a:lnTo>
                <a:lnTo>
                  <a:pt x="750882" y="1961019"/>
                </a:lnTo>
                <a:lnTo>
                  <a:pt x="752359" y="2025678"/>
                </a:lnTo>
                <a:lnTo>
                  <a:pt x="752856" y="2090928"/>
                </a:lnTo>
                <a:close/>
              </a:path>
            </a:pathLst>
          </a:custGeom>
          <a:solidFill>
            <a:srgbClr val="657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82674" y="1824227"/>
            <a:ext cx="764540" cy="4052570"/>
          </a:xfrm>
          <a:custGeom>
            <a:avLst/>
            <a:gdLst/>
            <a:ahLst/>
            <a:cxnLst/>
            <a:rect l="l" t="t" r="r" b="b"/>
            <a:pathLst>
              <a:path w="764539" h="4052570">
                <a:moveTo>
                  <a:pt x="764540" y="2097024"/>
                </a:moveTo>
                <a:lnTo>
                  <a:pt x="764540" y="1784604"/>
                </a:lnTo>
                <a:lnTo>
                  <a:pt x="763270" y="1693164"/>
                </a:lnTo>
                <a:lnTo>
                  <a:pt x="755650" y="1513332"/>
                </a:lnTo>
                <a:lnTo>
                  <a:pt x="749300" y="1426464"/>
                </a:lnTo>
                <a:lnTo>
                  <a:pt x="740410" y="1339596"/>
                </a:lnTo>
                <a:lnTo>
                  <a:pt x="730250" y="1255776"/>
                </a:lnTo>
                <a:lnTo>
                  <a:pt x="718820" y="1171956"/>
                </a:lnTo>
                <a:lnTo>
                  <a:pt x="704850" y="1091184"/>
                </a:lnTo>
                <a:lnTo>
                  <a:pt x="689610" y="1011936"/>
                </a:lnTo>
                <a:lnTo>
                  <a:pt x="673100" y="935736"/>
                </a:lnTo>
                <a:lnTo>
                  <a:pt x="654050" y="861060"/>
                </a:lnTo>
                <a:lnTo>
                  <a:pt x="635000" y="789432"/>
                </a:lnTo>
                <a:lnTo>
                  <a:pt x="591820" y="650748"/>
                </a:lnTo>
                <a:lnTo>
                  <a:pt x="543560" y="524256"/>
                </a:lnTo>
                <a:lnTo>
                  <a:pt x="516890" y="466344"/>
                </a:lnTo>
                <a:lnTo>
                  <a:pt x="490220" y="409956"/>
                </a:lnTo>
                <a:lnTo>
                  <a:pt x="461010" y="356616"/>
                </a:lnTo>
                <a:lnTo>
                  <a:pt x="430530" y="306324"/>
                </a:lnTo>
                <a:lnTo>
                  <a:pt x="400050" y="260604"/>
                </a:lnTo>
                <a:lnTo>
                  <a:pt x="368300" y="216408"/>
                </a:lnTo>
                <a:lnTo>
                  <a:pt x="336550" y="176784"/>
                </a:lnTo>
                <a:lnTo>
                  <a:pt x="302260" y="141732"/>
                </a:lnTo>
                <a:lnTo>
                  <a:pt x="267970" y="109728"/>
                </a:lnTo>
                <a:lnTo>
                  <a:pt x="232410" y="80772"/>
                </a:lnTo>
                <a:lnTo>
                  <a:pt x="195580" y="56388"/>
                </a:lnTo>
                <a:lnTo>
                  <a:pt x="158750" y="36576"/>
                </a:lnTo>
                <a:lnTo>
                  <a:pt x="120650" y="21336"/>
                </a:lnTo>
                <a:lnTo>
                  <a:pt x="82550" y="9144"/>
                </a:lnTo>
                <a:lnTo>
                  <a:pt x="44450" y="3048"/>
                </a:lnTo>
                <a:lnTo>
                  <a:pt x="0" y="0"/>
                </a:lnTo>
                <a:lnTo>
                  <a:pt x="0" y="323088"/>
                </a:lnTo>
                <a:lnTo>
                  <a:pt x="5080" y="323267"/>
                </a:lnTo>
                <a:lnTo>
                  <a:pt x="5080" y="10668"/>
                </a:lnTo>
                <a:lnTo>
                  <a:pt x="10160" y="6096"/>
                </a:lnTo>
                <a:lnTo>
                  <a:pt x="10160" y="11074"/>
                </a:lnTo>
                <a:lnTo>
                  <a:pt x="43180" y="13716"/>
                </a:lnTo>
                <a:lnTo>
                  <a:pt x="81280" y="19812"/>
                </a:lnTo>
                <a:lnTo>
                  <a:pt x="81280" y="20218"/>
                </a:lnTo>
                <a:lnTo>
                  <a:pt x="118110" y="32004"/>
                </a:lnTo>
                <a:lnTo>
                  <a:pt x="154940" y="47244"/>
                </a:lnTo>
                <a:lnTo>
                  <a:pt x="191770" y="67056"/>
                </a:lnTo>
                <a:lnTo>
                  <a:pt x="191770" y="68632"/>
                </a:lnTo>
                <a:lnTo>
                  <a:pt x="226060" y="89916"/>
                </a:lnTo>
                <a:lnTo>
                  <a:pt x="226060" y="90895"/>
                </a:lnTo>
                <a:lnTo>
                  <a:pt x="260350" y="117348"/>
                </a:lnTo>
                <a:lnTo>
                  <a:pt x="294640" y="149352"/>
                </a:lnTo>
                <a:lnTo>
                  <a:pt x="326390" y="184404"/>
                </a:lnTo>
                <a:lnTo>
                  <a:pt x="360680" y="224028"/>
                </a:lnTo>
                <a:lnTo>
                  <a:pt x="391160" y="266700"/>
                </a:lnTo>
                <a:lnTo>
                  <a:pt x="421640" y="312420"/>
                </a:lnTo>
                <a:lnTo>
                  <a:pt x="450850" y="362712"/>
                </a:lnTo>
                <a:lnTo>
                  <a:pt x="450850" y="361188"/>
                </a:lnTo>
                <a:lnTo>
                  <a:pt x="478790" y="414528"/>
                </a:lnTo>
                <a:lnTo>
                  <a:pt x="506730" y="470916"/>
                </a:lnTo>
                <a:lnTo>
                  <a:pt x="532130" y="528828"/>
                </a:lnTo>
                <a:lnTo>
                  <a:pt x="557530" y="591312"/>
                </a:lnTo>
                <a:lnTo>
                  <a:pt x="581660" y="655320"/>
                </a:lnTo>
                <a:lnTo>
                  <a:pt x="603250" y="722376"/>
                </a:lnTo>
                <a:lnTo>
                  <a:pt x="643890" y="864108"/>
                </a:lnTo>
                <a:lnTo>
                  <a:pt x="679450" y="1014984"/>
                </a:lnTo>
                <a:lnTo>
                  <a:pt x="694690" y="1094232"/>
                </a:lnTo>
                <a:lnTo>
                  <a:pt x="694690" y="1092708"/>
                </a:lnTo>
                <a:lnTo>
                  <a:pt x="707390" y="1173480"/>
                </a:lnTo>
                <a:lnTo>
                  <a:pt x="728980" y="1341120"/>
                </a:lnTo>
                <a:lnTo>
                  <a:pt x="744220" y="1514856"/>
                </a:lnTo>
                <a:lnTo>
                  <a:pt x="749300" y="1603248"/>
                </a:lnTo>
                <a:lnTo>
                  <a:pt x="751840" y="1693164"/>
                </a:lnTo>
                <a:lnTo>
                  <a:pt x="751840" y="1772716"/>
                </a:lnTo>
                <a:lnTo>
                  <a:pt x="755650" y="1825752"/>
                </a:lnTo>
                <a:lnTo>
                  <a:pt x="760602" y="1941556"/>
                </a:lnTo>
                <a:lnTo>
                  <a:pt x="760730" y="1941576"/>
                </a:lnTo>
                <a:lnTo>
                  <a:pt x="760730" y="1944624"/>
                </a:lnTo>
                <a:lnTo>
                  <a:pt x="763270" y="2005584"/>
                </a:lnTo>
                <a:lnTo>
                  <a:pt x="764540" y="2097024"/>
                </a:lnTo>
                <a:close/>
              </a:path>
              <a:path w="764539" h="4052570">
                <a:moveTo>
                  <a:pt x="119380" y="3384804"/>
                </a:moveTo>
                <a:lnTo>
                  <a:pt x="108119" y="3383302"/>
                </a:lnTo>
                <a:lnTo>
                  <a:pt x="0" y="3720084"/>
                </a:lnTo>
                <a:lnTo>
                  <a:pt x="10160" y="3748359"/>
                </a:lnTo>
                <a:lnTo>
                  <a:pt x="10160" y="3718560"/>
                </a:lnTo>
                <a:lnTo>
                  <a:pt x="10682" y="3719996"/>
                </a:lnTo>
                <a:lnTo>
                  <a:pt x="119380" y="3384804"/>
                </a:lnTo>
                <a:close/>
              </a:path>
              <a:path w="764539" h="4052570">
                <a:moveTo>
                  <a:pt x="10160" y="11074"/>
                </a:moveTo>
                <a:lnTo>
                  <a:pt x="10160" y="6096"/>
                </a:lnTo>
                <a:lnTo>
                  <a:pt x="5080" y="10668"/>
                </a:lnTo>
                <a:lnTo>
                  <a:pt x="10160" y="11074"/>
                </a:lnTo>
                <a:close/>
              </a:path>
              <a:path w="764539" h="4052570">
                <a:moveTo>
                  <a:pt x="10160" y="312616"/>
                </a:moveTo>
                <a:lnTo>
                  <a:pt x="10160" y="11074"/>
                </a:lnTo>
                <a:lnTo>
                  <a:pt x="5080" y="10668"/>
                </a:lnTo>
                <a:lnTo>
                  <a:pt x="5080" y="312420"/>
                </a:lnTo>
                <a:lnTo>
                  <a:pt x="10160" y="312616"/>
                </a:lnTo>
                <a:close/>
              </a:path>
              <a:path w="764539" h="4052570">
                <a:moveTo>
                  <a:pt x="760602" y="1941556"/>
                </a:moveTo>
                <a:lnTo>
                  <a:pt x="755650" y="1825752"/>
                </a:lnTo>
                <a:lnTo>
                  <a:pt x="749300" y="1737360"/>
                </a:lnTo>
                <a:lnTo>
                  <a:pt x="730250" y="1566672"/>
                </a:lnTo>
                <a:lnTo>
                  <a:pt x="718820" y="1484376"/>
                </a:lnTo>
                <a:lnTo>
                  <a:pt x="704850" y="1403604"/>
                </a:lnTo>
                <a:lnTo>
                  <a:pt x="689610" y="1324356"/>
                </a:lnTo>
                <a:lnTo>
                  <a:pt x="673100" y="1248156"/>
                </a:lnTo>
                <a:lnTo>
                  <a:pt x="635000" y="1100328"/>
                </a:lnTo>
                <a:lnTo>
                  <a:pt x="613410" y="1030224"/>
                </a:lnTo>
                <a:lnTo>
                  <a:pt x="591820" y="963168"/>
                </a:lnTo>
                <a:lnTo>
                  <a:pt x="567690" y="897636"/>
                </a:lnTo>
                <a:lnTo>
                  <a:pt x="543560" y="836676"/>
                </a:lnTo>
                <a:lnTo>
                  <a:pt x="516890" y="777240"/>
                </a:lnTo>
                <a:lnTo>
                  <a:pt x="490220" y="720852"/>
                </a:lnTo>
                <a:lnTo>
                  <a:pt x="461010" y="667512"/>
                </a:lnTo>
                <a:lnTo>
                  <a:pt x="430530" y="618744"/>
                </a:lnTo>
                <a:lnTo>
                  <a:pt x="400050" y="571500"/>
                </a:lnTo>
                <a:lnTo>
                  <a:pt x="368300" y="528828"/>
                </a:lnTo>
                <a:lnTo>
                  <a:pt x="336550" y="489204"/>
                </a:lnTo>
                <a:lnTo>
                  <a:pt x="302260" y="452628"/>
                </a:lnTo>
                <a:lnTo>
                  <a:pt x="267970" y="420624"/>
                </a:lnTo>
                <a:lnTo>
                  <a:pt x="232410" y="393192"/>
                </a:lnTo>
                <a:lnTo>
                  <a:pt x="195580" y="368808"/>
                </a:lnTo>
                <a:lnTo>
                  <a:pt x="158750" y="348996"/>
                </a:lnTo>
                <a:lnTo>
                  <a:pt x="120650" y="332232"/>
                </a:lnTo>
                <a:lnTo>
                  <a:pt x="82550" y="321564"/>
                </a:lnTo>
                <a:lnTo>
                  <a:pt x="44450" y="313944"/>
                </a:lnTo>
                <a:lnTo>
                  <a:pt x="5080" y="312420"/>
                </a:lnTo>
                <a:lnTo>
                  <a:pt x="10160" y="316992"/>
                </a:lnTo>
                <a:lnTo>
                  <a:pt x="10160" y="323446"/>
                </a:lnTo>
                <a:lnTo>
                  <a:pt x="43180" y="324612"/>
                </a:lnTo>
                <a:lnTo>
                  <a:pt x="81280" y="332232"/>
                </a:lnTo>
                <a:lnTo>
                  <a:pt x="81280" y="332587"/>
                </a:lnTo>
                <a:lnTo>
                  <a:pt x="118110" y="342900"/>
                </a:lnTo>
                <a:lnTo>
                  <a:pt x="154940" y="358140"/>
                </a:lnTo>
                <a:lnTo>
                  <a:pt x="191770" y="377952"/>
                </a:lnTo>
                <a:lnTo>
                  <a:pt x="191770" y="379633"/>
                </a:lnTo>
                <a:lnTo>
                  <a:pt x="226060" y="402336"/>
                </a:lnTo>
                <a:lnTo>
                  <a:pt x="226060" y="403315"/>
                </a:lnTo>
                <a:lnTo>
                  <a:pt x="260350" y="429768"/>
                </a:lnTo>
                <a:lnTo>
                  <a:pt x="294640" y="461772"/>
                </a:lnTo>
                <a:lnTo>
                  <a:pt x="326390" y="496824"/>
                </a:lnTo>
                <a:lnTo>
                  <a:pt x="360680" y="536448"/>
                </a:lnTo>
                <a:lnTo>
                  <a:pt x="360680" y="534924"/>
                </a:lnTo>
                <a:lnTo>
                  <a:pt x="391160" y="579120"/>
                </a:lnTo>
                <a:lnTo>
                  <a:pt x="391160" y="577596"/>
                </a:lnTo>
                <a:lnTo>
                  <a:pt x="421640" y="624840"/>
                </a:lnTo>
                <a:lnTo>
                  <a:pt x="450850" y="673608"/>
                </a:lnTo>
                <a:lnTo>
                  <a:pt x="478790" y="726948"/>
                </a:lnTo>
                <a:lnTo>
                  <a:pt x="506730" y="781812"/>
                </a:lnTo>
                <a:lnTo>
                  <a:pt x="532130" y="841248"/>
                </a:lnTo>
                <a:lnTo>
                  <a:pt x="557530" y="902208"/>
                </a:lnTo>
                <a:lnTo>
                  <a:pt x="581660" y="966216"/>
                </a:lnTo>
                <a:lnTo>
                  <a:pt x="603250" y="1033272"/>
                </a:lnTo>
                <a:lnTo>
                  <a:pt x="643890" y="1175004"/>
                </a:lnTo>
                <a:lnTo>
                  <a:pt x="679450" y="1325880"/>
                </a:lnTo>
                <a:lnTo>
                  <a:pt x="694690" y="1405128"/>
                </a:lnTo>
                <a:lnTo>
                  <a:pt x="707390" y="1485900"/>
                </a:lnTo>
                <a:lnTo>
                  <a:pt x="718820" y="1568196"/>
                </a:lnTo>
                <a:lnTo>
                  <a:pt x="728980" y="1652016"/>
                </a:lnTo>
                <a:lnTo>
                  <a:pt x="744220" y="1825752"/>
                </a:lnTo>
                <a:lnTo>
                  <a:pt x="749300" y="1915668"/>
                </a:lnTo>
                <a:lnTo>
                  <a:pt x="750178" y="1946764"/>
                </a:lnTo>
                <a:lnTo>
                  <a:pt x="750570" y="1940052"/>
                </a:lnTo>
                <a:lnTo>
                  <a:pt x="760602" y="1941556"/>
                </a:lnTo>
                <a:close/>
              </a:path>
              <a:path w="764539" h="4052570">
                <a:moveTo>
                  <a:pt x="10160" y="323446"/>
                </a:moveTo>
                <a:lnTo>
                  <a:pt x="10160" y="316992"/>
                </a:lnTo>
                <a:lnTo>
                  <a:pt x="5080" y="312420"/>
                </a:lnTo>
                <a:lnTo>
                  <a:pt x="5080" y="323267"/>
                </a:lnTo>
                <a:lnTo>
                  <a:pt x="10160" y="323446"/>
                </a:lnTo>
                <a:close/>
              </a:path>
              <a:path w="764539" h="4052570">
                <a:moveTo>
                  <a:pt x="10682" y="3719996"/>
                </a:moveTo>
                <a:lnTo>
                  <a:pt x="10160" y="3718560"/>
                </a:lnTo>
                <a:lnTo>
                  <a:pt x="10160" y="3721608"/>
                </a:lnTo>
                <a:lnTo>
                  <a:pt x="10682" y="3719996"/>
                </a:lnTo>
                <a:close/>
              </a:path>
              <a:path w="764539" h="4052570">
                <a:moveTo>
                  <a:pt x="119380" y="4018788"/>
                </a:moveTo>
                <a:lnTo>
                  <a:pt x="10682" y="3719996"/>
                </a:lnTo>
                <a:lnTo>
                  <a:pt x="10160" y="3721608"/>
                </a:lnTo>
                <a:lnTo>
                  <a:pt x="10160" y="3748359"/>
                </a:lnTo>
                <a:lnTo>
                  <a:pt x="107950" y="4020506"/>
                </a:lnTo>
                <a:lnTo>
                  <a:pt x="107950" y="4020312"/>
                </a:lnTo>
                <a:lnTo>
                  <a:pt x="119380" y="4018788"/>
                </a:lnTo>
                <a:close/>
              </a:path>
              <a:path w="764539" h="4052570">
                <a:moveTo>
                  <a:pt x="81280" y="20218"/>
                </a:moveTo>
                <a:lnTo>
                  <a:pt x="81280" y="19812"/>
                </a:lnTo>
                <a:lnTo>
                  <a:pt x="80010" y="19812"/>
                </a:lnTo>
                <a:lnTo>
                  <a:pt x="81280" y="20218"/>
                </a:lnTo>
                <a:close/>
              </a:path>
              <a:path w="764539" h="4052570">
                <a:moveTo>
                  <a:pt x="81280" y="332587"/>
                </a:moveTo>
                <a:lnTo>
                  <a:pt x="81280" y="332232"/>
                </a:lnTo>
                <a:lnTo>
                  <a:pt x="80010" y="332232"/>
                </a:lnTo>
                <a:lnTo>
                  <a:pt x="81280" y="332587"/>
                </a:lnTo>
                <a:close/>
              </a:path>
              <a:path w="764539" h="4052570">
                <a:moveTo>
                  <a:pt x="108119" y="3383302"/>
                </a:moveTo>
                <a:lnTo>
                  <a:pt x="107950" y="3383280"/>
                </a:lnTo>
                <a:lnTo>
                  <a:pt x="107950" y="3383831"/>
                </a:lnTo>
                <a:lnTo>
                  <a:pt x="108119" y="3383302"/>
                </a:lnTo>
                <a:close/>
              </a:path>
              <a:path w="764539" h="4052570">
                <a:moveTo>
                  <a:pt x="119380" y="3537326"/>
                </a:moveTo>
                <a:lnTo>
                  <a:pt x="119380" y="3384804"/>
                </a:lnTo>
                <a:lnTo>
                  <a:pt x="107950" y="3420051"/>
                </a:lnTo>
                <a:lnTo>
                  <a:pt x="107950" y="3553968"/>
                </a:lnTo>
                <a:lnTo>
                  <a:pt x="111760" y="3552539"/>
                </a:lnTo>
                <a:lnTo>
                  <a:pt x="111760" y="3540252"/>
                </a:lnTo>
                <a:lnTo>
                  <a:pt x="119380" y="3537326"/>
                </a:lnTo>
                <a:close/>
              </a:path>
              <a:path w="764539" h="4052570">
                <a:moveTo>
                  <a:pt x="276860" y="3763459"/>
                </a:moveTo>
                <a:lnTo>
                  <a:pt x="276860" y="3750564"/>
                </a:lnTo>
                <a:lnTo>
                  <a:pt x="245110" y="3777996"/>
                </a:lnTo>
                <a:lnTo>
                  <a:pt x="245110" y="3776472"/>
                </a:lnTo>
                <a:lnTo>
                  <a:pt x="212090" y="3800856"/>
                </a:lnTo>
                <a:lnTo>
                  <a:pt x="179070" y="3822192"/>
                </a:lnTo>
                <a:lnTo>
                  <a:pt x="146050" y="3838956"/>
                </a:lnTo>
                <a:lnTo>
                  <a:pt x="107950" y="3854196"/>
                </a:lnTo>
                <a:lnTo>
                  <a:pt x="107950" y="3987368"/>
                </a:lnTo>
                <a:lnTo>
                  <a:pt x="116840" y="4011806"/>
                </a:lnTo>
                <a:lnTo>
                  <a:pt x="116840" y="3863340"/>
                </a:lnTo>
                <a:lnTo>
                  <a:pt x="119380" y="3857244"/>
                </a:lnTo>
                <a:lnTo>
                  <a:pt x="119380" y="3862285"/>
                </a:lnTo>
                <a:lnTo>
                  <a:pt x="149860" y="3849624"/>
                </a:lnTo>
                <a:lnTo>
                  <a:pt x="185420" y="3831336"/>
                </a:lnTo>
                <a:lnTo>
                  <a:pt x="218440" y="3810000"/>
                </a:lnTo>
                <a:lnTo>
                  <a:pt x="250190" y="3785616"/>
                </a:lnTo>
                <a:lnTo>
                  <a:pt x="276860" y="3763459"/>
                </a:lnTo>
                <a:close/>
              </a:path>
              <a:path w="764539" h="4052570">
                <a:moveTo>
                  <a:pt x="119380" y="4052316"/>
                </a:moveTo>
                <a:lnTo>
                  <a:pt x="119380" y="4018788"/>
                </a:lnTo>
                <a:lnTo>
                  <a:pt x="107950" y="4020312"/>
                </a:lnTo>
                <a:lnTo>
                  <a:pt x="107950" y="4020506"/>
                </a:lnTo>
                <a:lnTo>
                  <a:pt x="119380" y="4052316"/>
                </a:lnTo>
                <a:close/>
              </a:path>
              <a:path w="764539" h="4052570">
                <a:moveTo>
                  <a:pt x="119380" y="3384804"/>
                </a:moveTo>
                <a:lnTo>
                  <a:pt x="119380" y="3348228"/>
                </a:lnTo>
                <a:lnTo>
                  <a:pt x="108119" y="3383302"/>
                </a:lnTo>
                <a:lnTo>
                  <a:pt x="119380" y="3384804"/>
                </a:lnTo>
                <a:close/>
              </a:path>
              <a:path w="764539" h="4052570">
                <a:moveTo>
                  <a:pt x="207010" y="3505962"/>
                </a:moveTo>
                <a:lnTo>
                  <a:pt x="207010" y="3493008"/>
                </a:lnTo>
                <a:lnTo>
                  <a:pt x="173990" y="3512820"/>
                </a:lnTo>
                <a:lnTo>
                  <a:pt x="143510" y="3528060"/>
                </a:lnTo>
                <a:lnTo>
                  <a:pt x="111760" y="3540252"/>
                </a:lnTo>
                <a:lnTo>
                  <a:pt x="119380" y="3546348"/>
                </a:lnTo>
                <a:lnTo>
                  <a:pt x="119380" y="3549681"/>
                </a:lnTo>
                <a:lnTo>
                  <a:pt x="148590" y="3538728"/>
                </a:lnTo>
                <a:lnTo>
                  <a:pt x="180340" y="3521964"/>
                </a:lnTo>
                <a:lnTo>
                  <a:pt x="207010" y="3505962"/>
                </a:lnTo>
                <a:close/>
              </a:path>
              <a:path w="764539" h="4052570">
                <a:moveTo>
                  <a:pt x="119380" y="3549681"/>
                </a:moveTo>
                <a:lnTo>
                  <a:pt x="119380" y="3546348"/>
                </a:lnTo>
                <a:lnTo>
                  <a:pt x="111760" y="3540252"/>
                </a:lnTo>
                <a:lnTo>
                  <a:pt x="111760" y="3552539"/>
                </a:lnTo>
                <a:lnTo>
                  <a:pt x="119380" y="3549681"/>
                </a:lnTo>
                <a:close/>
              </a:path>
              <a:path w="764539" h="4052570">
                <a:moveTo>
                  <a:pt x="119380" y="3862285"/>
                </a:moveTo>
                <a:lnTo>
                  <a:pt x="119380" y="3857244"/>
                </a:lnTo>
                <a:lnTo>
                  <a:pt x="116840" y="3863340"/>
                </a:lnTo>
                <a:lnTo>
                  <a:pt x="119380" y="3862285"/>
                </a:lnTo>
                <a:close/>
              </a:path>
              <a:path w="764539" h="4052570">
                <a:moveTo>
                  <a:pt x="119380" y="4018788"/>
                </a:moveTo>
                <a:lnTo>
                  <a:pt x="119380" y="3862285"/>
                </a:lnTo>
                <a:lnTo>
                  <a:pt x="116840" y="3863340"/>
                </a:lnTo>
                <a:lnTo>
                  <a:pt x="116840" y="4011806"/>
                </a:lnTo>
                <a:lnTo>
                  <a:pt x="119380" y="4018788"/>
                </a:lnTo>
                <a:close/>
              </a:path>
              <a:path w="764539" h="4052570">
                <a:moveTo>
                  <a:pt x="191770" y="68632"/>
                </a:moveTo>
                <a:lnTo>
                  <a:pt x="191770" y="67056"/>
                </a:lnTo>
                <a:lnTo>
                  <a:pt x="189230" y="67056"/>
                </a:lnTo>
                <a:lnTo>
                  <a:pt x="191770" y="68632"/>
                </a:lnTo>
                <a:close/>
              </a:path>
              <a:path w="764539" h="4052570">
                <a:moveTo>
                  <a:pt x="191770" y="379633"/>
                </a:moveTo>
                <a:lnTo>
                  <a:pt x="191770" y="377952"/>
                </a:lnTo>
                <a:lnTo>
                  <a:pt x="189230" y="377952"/>
                </a:lnTo>
                <a:lnTo>
                  <a:pt x="191770" y="379633"/>
                </a:lnTo>
                <a:close/>
              </a:path>
              <a:path w="764539" h="4052570">
                <a:moveTo>
                  <a:pt x="455930" y="3221808"/>
                </a:moveTo>
                <a:lnTo>
                  <a:pt x="455930" y="3200400"/>
                </a:lnTo>
                <a:lnTo>
                  <a:pt x="430530" y="3243072"/>
                </a:lnTo>
                <a:lnTo>
                  <a:pt x="378460" y="3322320"/>
                </a:lnTo>
                <a:lnTo>
                  <a:pt x="378460" y="3320796"/>
                </a:lnTo>
                <a:lnTo>
                  <a:pt x="351790" y="3357372"/>
                </a:lnTo>
                <a:lnTo>
                  <a:pt x="323850" y="3389376"/>
                </a:lnTo>
                <a:lnTo>
                  <a:pt x="294640" y="3419856"/>
                </a:lnTo>
                <a:lnTo>
                  <a:pt x="265430" y="3447288"/>
                </a:lnTo>
                <a:lnTo>
                  <a:pt x="234950" y="3471672"/>
                </a:lnTo>
                <a:lnTo>
                  <a:pt x="204470" y="3494532"/>
                </a:lnTo>
                <a:lnTo>
                  <a:pt x="207010" y="3493008"/>
                </a:lnTo>
                <a:lnTo>
                  <a:pt x="207010" y="3505962"/>
                </a:lnTo>
                <a:lnTo>
                  <a:pt x="210820" y="3503676"/>
                </a:lnTo>
                <a:lnTo>
                  <a:pt x="242570" y="3480816"/>
                </a:lnTo>
                <a:lnTo>
                  <a:pt x="273050" y="3456432"/>
                </a:lnTo>
                <a:lnTo>
                  <a:pt x="302260" y="3427476"/>
                </a:lnTo>
                <a:lnTo>
                  <a:pt x="331470" y="3396996"/>
                </a:lnTo>
                <a:lnTo>
                  <a:pt x="360680" y="3363468"/>
                </a:lnTo>
                <a:lnTo>
                  <a:pt x="387350" y="3328416"/>
                </a:lnTo>
                <a:lnTo>
                  <a:pt x="439420" y="3249168"/>
                </a:lnTo>
                <a:lnTo>
                  <a:pt x="455930" y="3221808"/>
                </a:lnTo>
                <a:close/>
              </a:path>
              <a:path w="764539" h="4052570">
                <a:moveTo>
                  <a:pt x="226060" y="90895"/>
                </a:moveTo>
                <a:lnTo>
                  <a:pt x="226060" y="89916"/>
                </a:lnTo>
                <a:lnTo>
                  <a:pt x="224790" y="89916"/>
                </a:lnTo>
                <a:lnTo>
                  <a:pt x="226060" y="90895"/>
                </a:lnTo>
                <a:close/>
              </a:path>
              <a:path w="764539" h="4052570">
                <a:moveTo>
                  <a:pt x="226060" y="403315"/>
                </a:moveTo>
                <a:lnTo>
                  <a:pt x="226060" y="402336"/>
                </a:lnTo>
                <a:lnTo>
                  <a:pt x="224790" y="402336"/>
                </a:lnTo>
                <a:lnTo>
                  <a:pt x="226060" y="403315"/>
                </a:lnTo>
                <a:close/>
              </a:path>
              <a:path w="764539" h="4052570">
                <a:moveTo>
                  <a:pt x="337820" y="3701415"/>
                </a:moveTo>
                <a:lnTo>
                  <a:pt x="337820" y="3686556"/>
                </a:lnTo>
                <a:lnTo>
                  <a:pt x="307340" y="3720084"/>
                </a:lnTo>
                <a:lnTo>
                  <a:pt x="275590" y="3750564"/>
                </a:lnTo>
                <a:lnTo>
                  <a:pt x="276860" y="3750564"/>
                </a:lnTo>
                <a:lnTo>
                  <a:pt x="276860" y="3763459"/>
                </a:lnTo>
                <a:lnTo>
                  <a:pt x="283210" y="3758184"/>
                </a:lnTo>
                <a:lnTo>
                  <a:pt x="314960" y="3727704"/>
                </a:lnTo>
                <a:lnTo>
                  <a:pt x="337820" y="3701415"/>
                </a:lnTo>
                <a:close/>
              </a:path>
              <a:path w="764539" h="4052570">
                <a:moveTo>
                  <a:pt x="764540" y="2097024"/>
                </a:moveTo>
                <a:lnTo>
                  <a:pt x="751840" y="2097024"/>
                </a:lnTo>
                <a:lnTo>
                  <a:pt x="751840" y="2179320"/>
                </a:lnTo>
                <a:lnTo>
                  <a:pt x="745490" y="2340864"/>
                </a:lnTo>
                <a:lnTo>
                  <a:pt x="740410" y="2420112"/>
                </a:lnTo>
                <a:lnTo>
                  <a:pt x="725170" y="2575560"/>
                </a:lnTo>
                <a:lnTo>
                  <a:pt x="704850" y="2726436"/>
                </a:lnTo>
                <a:lnTo>
                  <a:pt x="676910" y="2869692"/>
                </a:lnTo>
                <a:lnTo>
                  <a:pt x="664210" y="2939796"/>
                </a:lnTo>
                <a:lnTo>
                  <a:pt x="628650" y="3073908"/>
                </a:lnTo>
                <a:lnTo>
                  <a:pt x="628650" y="3072384"/>
                </a:lnTo>
                <a:lnTo>
                  <a:pt x="610870" y="3137916"/>
                </a:lnTo>
                <a:lnTo>
                  <a:pt x="610870" y="3136392"/>
                </a:lnTo>
                <a:lnTo>
                  <a:pt x="590550" y="3198876"/>
                </a:lnTo>
                <a:lnTo>
                  <a:pt x="547370" y="3316224"/>
                </a:lnTo>
                <a:lnTo>
                  <a:pt x="524510" y="3371088"/>
                </a:lnTo>
                <a:lnTo>
                  <a:pt x="500380" y="3424428"/>
                </a:lnTo>
                <a:lnTo>
                  <a:pt x="474980" y="3474720"/>
                </a:lnTo>
                <a:lnTo>
                  <a:pt x="422910" y="3567684"/>
                </a:lnTo>
                <a:lnTo>
                  <a:pt x="394970" y="3610356"/>
                </a:lnTo>
                <a:lnTo>
                  <a:pt x="367030" y="3649980"/>
                </a:lnTo>
                <a:lnTo>
                  <a:pt x="336550" y="3686556"/>
                </a:lnTo>
                <a:lnTo>
                  <a:pt x="337820" y="3686556"/>
                </a:lnTo>
                <a:lnTo>
                  <a:pt x="337820" y="3701415"/>
                </a:lnTo>
                <a:lnTo>
                  <a:pt x="345440" y="3692652"/>
                </a:lnTo>
                <a:lnTo>
                  <a:pt x="375920" y="3656076"/>
                </a:lnTo>
                <a:lnTo>
                  <a:pt x="405130" y="3616452"/>
                </a:lnTo>
                <a:lnTo>
                  <a:pt x="431800" y="3573780"/>
                </a:lnTo>
                <a:lnTo>
                  <a:pt x="459740" y="3528060"/>
                </a:lnTo>
                <a:lnTo>
                  <a:pt x="511810" y="3429000"/>
                </a:lnTo>
                <a:lnTo>
                  <a:pt x="534670" y="3375660"/>
                </a:lnTo>
                <a:lnTo>
                  <a:pt x="558800" y="3320796"/>
                </a:lnTo>
                <a:lnTo>
                  <a:pt x="580390" y="3262884"/>
                </a:lnTo>
                <a:lnTo>
                  <a:pt x="621030" y="3140964"/>
                </a:lnTo>
                <a:lnTo>
                  <a:pt x="657860" y="3009900"/>
                </a:lnTo>
                <a:lnTo>
                  <a:pt x="674370" y="2941320"/>
                </a:lnTo>
                <a:lnTo>
                  <a:pt x="689610" y="2872740"/>
                </a:lnTo>
                <a:lnTo>
                  <a:pt x="703580" y="2801112"/>
                </a:lnTo>
                <a:lnTo>
                  <a:pt x="715010" y="2727960"/>
                </a:lnTo>
                <a:lnTo>
                  <a:pt x="736600" y="2577084"/>
                </a:lnTo>
                <a:lnTo>
                  <a:pt x="751840" y="2421636"/>
                </a:lnTo>
                <a:lnTo>
                  <a:pt x="756920" y="2342388"/>
                </a:lnTo>
                <a:lnTo>
                  <a:pt x="760730" y="2261616"/>
                </a:lnTo>
                <a:lnTo>
                  <a:pt x="764540" y="2097024"/>
                </a:lnTo>
                <a:close/>
              </a:path>
              <a:path w="764539" h="4052570">
                <a:moveTo>
                  <a:pt x="751840" y="2093976"/>
                </a:moveTo>
                <a:lnTo>
                  <a:pt x="751840" y="2005584"/>
                </a:lnTo>
                <a:lnTo>
                  <a:pt x="750178" y="1946764"/>
                </a:lnTo>
                <a:lnTo>
                  <a:pt x="741680" y="2092452"/>
                </a:lnTo>
                <a:lnTo>
                  <a:pt x="727710" y="2240280"/>
                </a:lnTo>
                <a:lnTo>
                  <a:pt x="709930" y="2383536"/>
                </a:lnTo>
                <a:lnTo>
                  <a:pt x="671830" y="2587752"/>
                </a:lnTo>
                <a:lnTo>
                  <a:pt x="657860" y="2651760"/>
                </a:lnTo>
                <a:lnTo>
                  <a:pt x="641350" y="2715768"/>
                </a:lnTo>
                <a:lnTo>
                  <a:pt x="623570" y="2776728"/>
                </a:lnTo>
                <a:lnTo>
                  <a:pt x="607060" y="2836164"/>
                </a:lnTo>
                <a:lnTo>
                  <a:pt x="588010" y="2894076"/>
                </a:lnTo>
                <a:lnTo>
                  <a:pt x="567690" y="2950464"/>
                </a:lnTo>
                <a:lnTo>
                  <a:pt x="547370" y="3005328"/>
                </a:lnTo>
                <a:lnTo>
                  <a:pt x="527050" y="3057144"/>
                </a:lnTo>
                <a:lnTo>
                  <a:pt x="504190" y="3107436"/>
                </a:lnTo>
                <a:lnTo>
                  <a:pt x="454660" y="3200400"/>
                </a:lnTo>
                <a:lnTo>
                  <a:pt x="455930" y="3200400"/>
                </a:lnTo>
                <a:lnTo>
                  <a:pt x="455930" y="3221808"/>
                </a:lnTo>
                <a:lnTo>
                  <a:pt x="466090" y="3204972"/>
                </a:lnTo>
                <a:lnTo>
                  <a:pt x="490220" y="3159252"/>
                </a:lnTo>
                <a:lnTo>
                  <a:pt x="513080" y="3112008"/>
                </a:lnTo>
                <a:lnTo>
                  <a:pt x="535940" y="3061716"/>
                </a:lnTo>
                <a:lnTo>
                  <a:pt x="558800" y="3008376"/>
                </a:lnTo>
                <a:lnTo>
                  <a:pt x="618490" y="2840736"/>
                </a:lnTo>
                <a:lnTo>
                  <a:pt x="635000" y="2779776"/>
                </a:lnTo>
                <a:lnTo>
                  <a:pt x="652780" y="2718816"/>
                </a:lnTo>
                <a:lnTo>
                  <a:pt x="683260" y="2589276"/>
                </a:lnTo>
                <a:lnTo>
                  <a:pt x="695960" y="2522220"/>
                </a:lnTo>
                <a:lnTo>
                  <a:pt x="720090" y="2385060"/>
                </a:lnTo>
                <a:lnTo>
                  <a:pt x="737870" y="2241804"/>
                </a:lnTo>
                <a:lnTo>
                  <a:pt x="751840" y="2093976"/>
                </a:lnTo>
                <a:close/>
              </a:path>
              <a:path w="764539" h="4052570">
                <a:moveTo>
                  <a:pt x="760655" y="1942846"/>
                </a:moveTo>
                <a:lnTo>
                  <a:pt x="760602" y="1941556"/>
                </a:lnTo>
                <a:lnTo>
                  <a:pt x="750570" y="1940052"/>
                </a:lnTo>
                <a:lnTo>
                  <a:pt x="750178" y="1946764"/>
                </a:lnTo>
                <a:lnTo>
                  <a:pt x="751840" y="2005584"/>
                </a:lnTo>
                <a:lnTo>
                  <a:pt x="751840" y="2093976"/>
                </a:lnTo>
                <a:lnTo>
                  <a:pt x="760655" y="1942846"/>
                </a:lnTo>
                <a:close/>
              </a:path>
              <a:path w="764539" h="4052570">
                <a:moveTo>
                  <a:pt x="764540" y="2097024"/>
                </a:moveTo>
                <a:lnTo>
                  <a:pt x="763270" y="2005584"/>
                </a:lnTo>
                <a:lnTo>
                  <a:pt x="760655" y="1942846"/>
                </a:lnTo>
                <a:lnTo>
                  <a:pt x="751840" y="2093976"/>
                </a:lnTo>
                <a:lnTo>
                  <a:pt x="751840" y="2097024"/>
                </a:lnTo>
                <a:lnTo>
                  <a:pt x="764540" y="2097024"/>
                </a:lnTo>
                <a:close/>
              </a:path>
              <a:path w="764539" h="4052570">
                <a:moveTo>
                  <a:pt x="760730" y="1941576"/>
                </a:moveTo>
                <a:lnTo>
                  <a:pt x="760602" y="1941556"/>
                </a:lnTo>
                <a:lnTo>
                  <a:pt x="760655" y="1942846"/>
                </a:lnTo>
                <a:lnTo>
                  <a:pt x="760730" y="1941576"/>
                </a:lnTo>
                <a:close/>
              </a:path>
              <a:path w="764539" h="4052570">
                <a:moveTo>
                  <a:pt x="760730" y="1944624"/>
                </a:moveTo>
                <a:lnTo>
                  <a:pt x="760730" y="1941576"/>
                </a:lnTo>
                <a:lnTo>
                  <a:pt x="760655" y="1942846"/>
                </a:lnTo>
                <a:lnTo>
                  <a:pt x="760730" y="1944624"/>
                </a:lnTo>
                <a:close/>
              </a:path>
            </a:pathLst>
          </a:custGeom>
          <a:solidFill>
            <a:srgbClr val="5B67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98913" y="4663440"/>
            <a:ext cx="2651760" cy="2014855"/>
          </a:xfrm>
          <a:custGeom>
            <a:avLst/>
            <a:gdLst/>
            <a:ahLst/>
            <a:cxnLst/>
            <a:rect l="l" t="t" r="r" b="b"/>
            <a:pathLst>
              <a:path w="2651760" h="2014854">
                <a:moveTo>
                  <a:pt x="0" y="0"/>
                </a:moveTo>
                <a:lnTo>
                  <a:pt x="0" y="2014728"/>
                </a:lnTo>
                <a:lnTo>
                  <a:pt x="2651760" y="2014728"/>
                </a:lnTo>
                <a:lnTo>
                  <a:pt x="2651760" y="0"/>
                </a:lnTo>
                <a:lnTo>
                  <a:pt x="0" y="0"/>
                </a:lnTo>
                <a:close/>
              </a:path>
            </a:pathLst>
          </a:custGeom>
          <a:solidFill>
            <a:srgbClr val="7F8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92817" y="4657344"/>
            <a:ext cx="2664460" cy="2026920"/>
          </a:xfrm>
          <a:custGeom>
            <a:avLst/>
            <a:gdLst/>
            <a:ahLst/>
            <a:cxnLst/>
            <a:rect l="l" t="t" r="r" b="b"/>
            <a:pathLst>
              <a:path w="2664460" h="2026920">
                <a:moveTo>
                  <a:pt x="2663949" y="2026920"/>
                </a:moveTo>
                <a:lnTo>
                  <a:pt x="2663949" y="0"/>
                </a:lnTo>
                <a:lnTo>
                  <a:pt x="0" y="0"/>
                </a:lnTo>
                <a:lnTo>
                  <a:pt x="0" y="2026920"/>
                </a:lnTo>
                <a:lnTo>
                  <a:pt x="6096" y="2026920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2651757" y="10668"/>
                </a:lnTo>
                <a:lnTo>
                  <a:pt x="2651757" y="6096"/>
                </a:lnTo>
                <a:lnTo>
                  <a:pt x="2657853" y="10668"/>
                </a:lnTo>
                <a:lnTo>
                  <a:pt x="2657853" y="2026920"/>
                </a:lnTo>
                <a:lnTo>
                  <a:pt x="2663949" y="2026920"/>
                </a:lnTo>
                <a:close/>
              </a:path>
              <a:path w="2664460" h="2026920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2664460" h="2026920">
                <a:moveTo>
                  <a:pt x="10668" y="2016252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2016252"/>
                </a:lnTo>
                <a:lnTo>
                  <a:pt x="10668" y="2016252"/>
                </a:lnTo>
                <a:close/>
              </a:path>
              <a:path w="2664460" h="2026920">
                <a:moveTo>
                  <a:pt x="2657853" y="2016252"/>
                </a:moveTo>
                <a:lnTo>
                  <a:pt x="6096" y="2016252"/>
                </a:lnTo>
                <a:lnTo>
                  <a:pt x="10668" y="2020824"/>
                </a:lnTo>
                <a:lnTo>
                  <a:pt x="10668" y="2026920"/>
                </a:lnTo>
                <a:lnTo>
                  <a:pt x="2651757" y="2026920"/>
                </a:lnTo>
                <a:lnTo>
                  <a:pt x="2651757" y="2020824"/>
                </a:lnTo>
                <a:lnTo>
                  <a:pt x="2657853" y="2016252"/>
                </a:lnTo>
                <a:close/>
              </a:path>
              <a:path w="2664460" h="2026920">
                <a:moveTo>
                  <a:pt x="10668" y="2026920"/>
                </a:moveTo>
                <a:lnTo>
                  <a:pt x="10668" y="2020824"/>
                </a:lnTo>
                <a:lnTo>
                  <a:pt x="6096" y="2016252"/>
                </a:lnTo>
                <a:lnTo>
                  <a:pt x="6096" y="2026920"/>
                </a:lnTo>
                <a:lnTo>
                  <a:pt x="10668" y="2026920"/>
                </a:lnTo>
                <a:close/>
              </a:path>
              <a:path w="2664460" h="2026920">
                <a:moveTo>
                  <a:pt x="2657853" y="10668"/>
                </a:moveTo>
                <a:lnTo>
                  <a:pt x="2651757" y="6096"/>
                </a:lnTo>
                <a:lnTo>
                  <a:pt x="2651757" y="10668"/>
                </a:lnTo>
                <a:lnTo>
                  <a:pt x="2657853" y="10668"/>
                </a:lnTo>
                <a:close/>
              </a:path>
              <a:path w="2664460" h="2026920">
                <a:moveTo>
                  <a:pt x="2657853" y="2016252"/>
                </a:moveTo>
                <a:lnTo>
                  <a:pt x="2657853" y="10668"/>
                </a:lnTo>
                <a:lnTo>
                  <a:pt x="2651757" y="10668"/>
                </a:lnTo>
                <a:lnTo>
                  <a:pt x="2651757" y="2016252"/>
                </a:lnTo>
                <a:lnTo>
                  <a:pt x="2657853" y="2016252"/>
                </a:lnTo>
                <a:close/>
              </a:path>
              <a:path w="2664460" h="2026920">
                <a:moveTo>
                  <a:pt x="2657853" y="2026920"/>
                </a:moveTo>
                <a:lnTo>
                  <a:pt x="2657853" y="2016252"/>
                </a:lnTo>
                <a:lnTo>
                  <a:pt x="2651757" y="2020824"/>
                </a:lnTo>
                <a:lnTo>
                  <a:pt x="2651757" y="2026920"/>
                </a:lnTo>
                <a:lnTo>
                  <a:pt x="2657853" y="2026920"/>
                </a:lnTo>
                <a:close/>
              </a:path>
            </a:pathLst>
          </a:custGeom>
          <a:solidFill>
            <a:srgbClr val="5B67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470545" y="4673598"/>
            <a:ext cx="2523490" cy="1951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1800"/>
              </a:lnSpc>
              <a:spcBef>
                <a:spcPts val="100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Controle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envolve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capacidade da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entidade</a:t>
            </a:r>
            <a:r>
              <a:rPr sz="1550" spc="3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em 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utilizar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recurso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ou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controlar  terceiros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na sua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utilização.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propriedade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legal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não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é uma 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característica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essencial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um 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ativo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(é 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um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indicador de 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controle).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15329" y="6455153"/>
            <a:ext cx="205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243255"/>
                </a:solidFill>
                <a:latin typeface="Calibri"/>
                <a:cs typeface="Calibri"/>
              </a:rPr>
              <a:t>1</a:t>
            </a:r>
            <a:r>
              <a:rPr sz="1400" b="1" dirty="0">
                <a:solidFill>
                  <a:srgbClr val="243255"/>
                </a:solidFill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03101" y="3006852"/>
            <a:ext cx="253365" cy="0"/>
          </a:xfrm>
          <a:custGeom>
            <a:avLst/>
            <a:gdLst/>
            <a:ahLst/>
            <a:cxnLst/>
            <a:rect l="l" t="t" r="r" b="b"/>
            <a:pathLst>
              <a:path w="253364">
                <a:moveTo>
                  <a:pt x="0" y="0"/>
                </a:moveTo>
                <a:lnTo>
                  <a:pt x="252980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56082" y="2136648"/>
            <a:ext cx="0" cy="1767839"/>
          </a:xfrm>
          <a:custGeom>
            <a:avLst/>
            <a:gdLst/>
            <a:ahLst/>
            <a:cxnLst/>
            <a:rect l="l" t="t" r="r" b="b"/>
            <a:pathLst>
              <a:path h="1767839">
                <a:moveTo>
                  <a:pt x="0" y="0"/>
                </a:moveTo>
                <a:lnTo>
                  <a:pt x="0" y="176784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86721" y="2705100"/>
            <a:ext cx="1516380" cy="632460"/>
          </a:xfrm>
          <a:prstGeom prst="rect">
            <a:avLst/>
          </a:prstGeom>
          <a:solidFill>
            <a:srgbClr val="364D80"/>
          </a:solidFill>
        </p:spPr>
        <p:txBody>
          <a:bodyPr vert="horz" wrap="square" lIns="0" tIns="168910" rIns="0" bIns="0" rtlCol="0">
            <a:spAutoFit/>
          </a:bodyPr>
          <a:lstStyle/>
          <a:p>
            <a:pPr marL="476884">
              <a:lnSpc>
                <a:spcPct val="100000"/>
              </a:lnSpc>
              <a:spcBef>
                <a:spcPts val="1330"/>
              </a:spcBef>
            </a:pPr>
            <a:r>
              <a:rPr sz="1750" b="1" spc="-4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56082" y="2136648"/>
            <a:ext cx="170815" cy="0"/>
          </a:xfrm>
          <a:custGeom>
            <a:avLst/>
            <a:gdLst/>
            <a:ahLst/>
            <a:cxnLst/>
            <a:rect l="l" t="t" r="r" b="b"/>
            <a:pathLst>
              <a:path w="170814">
                <a:moveTo>
                  <a:pt x="0" y="0"/>
                </a:moveTo>
                <a:lnTo>
                  <a:pt x="170688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26770" y="1758696"/>
            <a:ext cx="1976755" cy="631190"/>
          </a:xfrm>
          <a:custGeom>
            <a:avLst/>
            <a:gdLst/>
            <a:ahLst/>
            <a:cxnLst/>
            <a:rect l="l" t="t" r="r" b="b"/>
            <a:pathLst>
              <a:path w="1976754" h="631189">
                <a:moveTo>
                  <a:pt x="0" y="0"/>
                </a:moveTo>
                <a:lnTo>
                  <a:pt x="0" y="630936"/>
                </a:lnTo>
                <a:lnTo>
                  <a:pt x="1976628" y="630936"/>
                </a:lnTo>
                <a:lnTo>
                  <a:pt x="1976628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56082" y="390525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976" y="0"/>
                </a:lnTo>
              </a:path>
            </a:pathLst>
          </a:custGeom>
          <a:ln w="32004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45058" y="3589020"/>
            <a:ext cx="1958339" cy="632460"/>
          </a:xfrm>
          <a:custGeom>
            <a:avLst/>
            <a:gdLst/>
            <a:ahLst/>
            <a:cxnLst/>
            <a:rect l="l" t="t" r="r" b="b"/>
            <a:pathLst>
              <a:path w="1958339" h="632460">
                <a:moveTo>
                  <a:pt x="0" y="0"/>
                </a:moveTo>
                <a:lnTo>
                  <a:pt x="0" y="632460"/>
                </a:lnTo>
                <a:lnTo>
                  <a:pt x="1958340" y="632460"/>
                </a:lnTo>
                <a:lnTo>
                  <a:pt x="1958340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65454" y="2258568"/>
            <a:ext cx="5396865" cy="896619"/>
          </a:xfrm>
          <a:custGeom>
            <a:avLst/>
            <a:gdLst/>
            <a:ahLst/>
            <a:cxnLst/>
            <a:rect l="l" t="t" r="r" b="b"/>
            <a:pathLst>
              <a:path w="5396865" h="896619">
                <a:moveTo>
                  <a:pt x="5396484" y="896112"/>
                </a:moveTo>
                <a:lnTo>
                  <a:pt x="5396484" y="0"/>
                </a:lnTo>
                <a:lnTo>
                  <a:pt x="0" y="0"/>
                </a:lnTo>
                <a:lnTo>
                  <a:pt x="0" y="896112"/>
                </a:lnTo>
                <a:lnTo>
                  <a:pt x="6096" y="896112"/>
                </a:lnTo>
                <a:lnTo>
                  <a:pt x="6096" y="10668"/>
                </a:lnTo>
                <a:lnTo>
                  <a:pt x="12192" y="4572"/>
                </a:lnTo>
                <a:lnTo>
                  <a:pt x="12192" y="10668"/>
                </a:lnTo>
                <a:lnTo>
                  <a:pt x="5385816" y="10668"/>
                </a:lnTo>
                <a:lnTo>
                  <a:pt x="5385816" y="4572"/>
                </a:lnTo>
                <a:lnTo>
                  <a:pt x="5391912" y="10668"/>
                </a:lnTo>
                <a:lnTo>
                  <a:pt x="5391912" y="896112"/>
                </a:lnTo>
                <a:lnTo>
                  <a:pt x="5396484" y="896112"/>
                </a:lnTo>
                <a:close/>
              </a:path>
              <a:path w="5396865" h="896619">
                <a:moveTo>
                  <a:pt x="12192" y="10668"/>
                </a:moveTo>
                <a:lnTo>
                  <a:pt x="12192" y="4572"/>
                </a:lnTo>
                <a:lnTo>
                  <a:pt x="6096" y="10668"/>
                </a:lnTo>
                <a:lnTo>
                  <a:pt x="12192" y="10668"/>
                </a:lnTo>
                <a:close/>
              </a:path>
              <a:path w="5396865" h="896619">
                <a:moveTo>
                  <a:pt x="12192" y="883920"/>
                </a:moveTo>
                <a:lnTo>
                  <a:pt x="12192" y="10668"/>
                </a:lnTo>
                <a:lnTo>
                  <a:pt x="6096" y="10668"/>
                </a:lnTo>
                <a:lnTo>
                  <a:pt x="6096" y="883920"/>
                </a:lnTo>
                <a:lnTo>
                  <a:pt x="12192" y="883920"/>
                </a:lnTo>
                <a:close/>
              </a:path>
              <a:path w="5396865" h="896619">
                <a:moveTo>
                  <a:pt x="5391912" y="883920"/>
                </a:moveTo>
                <a:lnTo>
                  <a:pt x="6096" y="883920"/>
                </a:lnTo>
                <a:lnTo>
                  <a:pt x="12192" y="890016"/>
                </a:lnTo>
                <a:lnTo>
                  <a:pt x="12192" y="896112"/>
                </a:lnTo>
                <a:lnTo>
                  <a:pt x="5385816" y="896112"/>
                </a:lnTo>
                <a:lnTo>
                  <a:pt x="5385816" y="890016"/>
                </a:lnTo>
                <a:lnTo>
                  <a:pt x="5391912" y="883920"/>
                </a:lnTo>
                <a:close/>
              </a:path>
              <a:path w="5396865" h="896619">
                <a:moveTo>
                  <a:pt x="12192" y="896112"/>
                </a:moveTo>
                <a:lnTo>
                  <a:pt x="12192" y="890016"/>
                </a:lnTo>
                <a:lnTo>
                  <a:pt x="6096" y="883920"/>
                </a:lnTo>
                <a:lnTo>
                  <a:pt x="6096" y="896112"/>
                </a:lnTo>
                <a:lnTo>
                  <a:pt x="12192" y="896112"/>
                </a:lnTo>
                <a:close/>
              </a:path>
              <a:path w="5396865" h="896619">
                <a:moveTo>
                  <a:pt x="5391912" y="10668"/>
                </a:moveTo>
                <a:lnTo>
                  <a:pt x="5385816" y="4572"/>
                </a:lnTo>
                <a:lnTo>
                  <a:pt x="5385816" y="10668"/>
                </a:lnTo>
                <a:lnTo>
                  <a:pt x="5391912" y="10668"/>
                </a:lnTo>
                <a:close/>
              </a:path>
              <a:path w="5396865" h="896619">
                <a:moveTo>
                  <a:pt x="5391912" y="883920"/>
                </a:moveTo>
                <a:lnTo>
                  <a:pt x="5391912" y="10668"/>
                </a:lnTo>
                <a:lnTo>
                  <a:pt x="5385816" y="10668"/>
                </a:lnTo>
                <a:lnTo>
                  <a:pt x="5385816" y="883920"/>
                </a:lnTo>
                <a:lnTo>
                  <a:pt x="5391912" y="883920"/>
                </a:lnTo>
                <a:close/>
              </a:path>
              <a:path w="5396865" h="896619">
                <a:moveTo>
                  <a:pt x="5391912" y="896112"/>
                </a:moveTo>
                <a:lnTo>
                  <a:pt x="5391912" y="883920"/>
                </a:lnTo>
                <a:lnTo>
                  <a:pt x="5385816" y="890016"/>
                </a:lnTo>
                <a:lnTo>
                  <a:pt x="5385816" y="896112"/>
                </a:lnTo>
                <a:lnTo>
                  <a:pt x="5391912" y="896112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35914" y="1817928"/>
            <a:ext cx="3862704" cy="7543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01955">
              <a:lnSpc>
                <a:spcPct val="100000"/>
              </a:lnSpc>
              <a:spcBef>
                <a:spcPts val="865"/>
              </a:spcBef>
            </a:pP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CIRCULANTE</a:t>
            </a:r>
            <a:endParaRPr sz="1750">
              <a:latin typeface="Calibri"/>
              <a:cs typeface="Calibri"/>
            </a:endParaRPr>
          </a:p>
          <a:p>
            <a:pPr marL="466090" indent="-25019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6090" algn="l"/>
                <a:tab pos="466725" algn="l"/>
              </a:tabLst>
            </a:pPr>
            <a:r>
              <a:rPr sz="1750" spc="-5" dirty="0">
                <a:latin typeface="Calibri"/>
                <a:cs typeface="Calibri"/>
              </a:rPr>
              <a:t>Disponíveis </a:t>
            </a:r>
            <a:r>
              <a:rPr sz="1750" spc="-10" dirty="0">
                <a:latin typeface="Calibri"/>
                <a:cs typeface="Calibri"/>
              </a:rPr>
              <a:t>para </a:t>
            </a:r>
            <a:r>
              <a:rPr sz="1750" b="1" spc="-10" dirty="0">
                <a:latin typeface="Calibri"/>
                <a:cs typeface="Calibri"/>
              </a:rPr>
              <a:t>realização</a:t>
            </a:r>
            <a:r>
              <a:rPr sz="1750" b="1" spc="15" dirty="0">
                <a:latin typeface="Calibri"/>
                <a:cs typeface="Calibri"/>
              </a:rPr>
              <a:t> </a:t>
            </a:r>
            <a:r>
              <a:rPr sz="1750" b="1" spc="-5" dirty="0">
                <a:latin typeface="Calibri"/>
                <a:cs typeface="Calibri"/>
              </a:rPr>
              <a:t>imediata</a:t>
            </a:r>
            <a:r>
              <a:rPr sz="1750" spc="-5" dirty="0">
                <a:latin typeface="Calibri"/>
                <a:cs typeface="Calibri"/>
              </a:rPr>
              <a:t>;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39628" y="2546094"/>
            <a:ext cx="524573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255" marR="5080" indent="-249554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750" spc="-10" dirty="0">
                <a:latin typeface="Calibri"/>
                <a:cs typeface="Calibri"/>
              </a:rPr>
              <a:t>Expectativa </a:t>
            </a:r>
            <a:r>
              <a:rPr sz="1750" dirty="0">
                <a:latin typeface="Calibri"/>
                <a:cs typeface="Calibri"/>
              </a:rPr>
              <a:t>de </a:t>
            </a:r>
            <a:r>
              <a:rPr sz="1750" b="1" spc="-10" dirty="0">
                <a:latin typeface="Calibri"/>
                <a:cs typeface="Calibri"/>
              </a:rPr>
              <a:t>realização </a:t>
            </a:r>
            <a:r>
              <a:rPr sz="1750" b="1" spc="-15" dirty="0">
                <a:latin typeface="Calibri"/>
                <a:cs typeface="Calibri"/>
              </a:rPr>
              <a:t>até </a:t>
            </a:r>
            <a:r>
              <a:rPr sz="1750" b="1" dirty="0">
                <a:latin typeface="Calibri"/>
                <a:cs typeface="Calibri"/>
              </a:rPr>
              <a:t>12 meses </a:t>
            </a:r>
            <a:r>
              <a:rPr sz="1750" b="1" spc="-5" dirty="0">
                <a:latin typeface="Calibri"/>
                <a:cs typeface="Calibri"/>
              </a:rPr>
              <a:t>da </a:t>
            </a:r>
            <a:r>
              <a:rPr sz="1750" b="1" spc="-10" dirty="0">
                <a:latin typeface="Calibri"/>
                <a:cs typeface="Calibri"/>
              </a:rPr>
              <a:t>data </a:t>
            </a:r>
            <a:r>
              <a:rPr sz="1750" b="1" spc="-5" dirty="0">
                <a:latin typeface="Calibri"/>
                <a:cs typeface="Calibri"/>
              </a:rPr>
              <a:t>das  </a:t>
            </a:r>
            <a:r>
              <a:rPr sz="1750" b="1" spc="-10" dirty="0">
                <a:latin typeface="Calibri"/>
                <a:cs typeface="Calibri"/>
              </a:rPr>
              <a:t>demonstrações</a:t>
            </a:r>
            <a:r>
              <a:rPr sz="1750" b="1" spc="25" dirty="0">
                <a:latin typeface="Calibri"/>
                <a:cs typeface="Calibri"/>
              </a:rPr>
              <a:t> </a:t>
            </a:r>
            <a:r>
              <a:rPr sz="1750" b="1" spc="-10" dirty="0">
                <a:latin typeface="Calibri"/>
                <a:cs typeface="Calibri"/>
              </a:rPr>
              <a:t>contábeis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71550" y="4094988"/>
            <a:ext cx="5386070" cy="378460"/>
          </a:xfrm>
          <a:custGeom>
            <a:avLst/>
            <a:gdLst/>
            <a:ahLst/>
            <a:cxnLst/>
            <a:rect l="l" t="t" r="r" b="b"/>
            <a:pathLst>
              <a:path w="5386070" h="378460">
                <a:moveTo>
                  <a:pt x="0" y="0"/>
                </a:moveTo>
                <a:lnTo>
                  <a:pt x="0" y="377952"/>
                </a:lnTo>
                <a:lnTo>
                  <a:pt x="5385816" y="377952"/>
                </a:lnTo>
                <a:lnTo>
                  <a:pt x="538581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65454" y="4088892"/>
            <a:ext cx="5396865" cy="390525"/>
          </a:xfrm>
          <a:custGeom>
            <a:avLst/>
            <a:gdLst/>
            <a:ahLst/>
            <a:cxnLst/>
            <a:rect l="l" t="t" r="r" b="b"/>
            <a:pathLst>
              <a:path w="5396865" h="390525">
                <a:moveTo>
                  <a:pt x="5396484" y="390144"/>
                </a:moveTo>
                <a:lnTo>
                  <a:pt x="5396484" y="0"/>
                </a:lnTo>
                <a:lnTo>
                  <a:pt x="0" y="0"/>
                </a:lnTo>
                <a:lnTo>
                  <a:pt x="0" y="390144"/>
                </a:lnTo>
                <a:lnTo>
                  <a:pt x="6096" y="390144"/>
                </a:lnTo>
                <a:lnTo>
                  <a:pt x="6096" y="10668"/>
                </a:lnTo>
                <a:lnTo>
                  <a:pt x="12192" y="6096"/>
                </a:lnTo>
                <a:lnTo>
                  <a:pt x="12192" y="10668"/>
                </a:lnTo>
                <a:lnTo>
                  <a:pt x="5385816" y="10668"/>
                </a:lnTo>
                <a:lnTo>
                  <a:pt x="5385816" y="6096"/>
                </a:lnTo>
                <a:lnTo>
                  <a:pt x="5391912" y="10668"/>
                </a:lnTo>
                <a:lnTo>
                  <a:pt x="5391912" y="390144"/>
                </a:lnTo>
                <a:lnTo>
                  <a:pt x="5396484" y="390144"/>
                </a:lnTo>
                <a:close/>
              </a:path>
              <a:path w="5396865" h="390525">
                <a:moveTo>
                  <a:pt x="12192" y="10668"/>
                </a:moveTo>
                <a:lnTo>
                  <a:pt x="12192" y="6096"/>
                </a:lnTo>
                <a:lnTo>
                  <a:pt x="6096" y="10668"/>
                </a:lnTo>
                <a:lnTo>
                  <a:pt x="12192" y="10668"/>
                </a:lnTo>
                <a:close/>
              </a:path>
              <a:path w="5396865" h="390525">
                <a:moveTo>
                  <a:pt x="12192" y="379476"/>
                </a:moveTo>
                <a:lnTo>
                  <a:pt x="12192" y="10668"/>
                </a:lnTo>
                <a:lnTo>
                  <a:pt x="6096" y="10668"/>
                </a:lnTo>
                <a:lnTo>
                  <a:pt x="6096" y="379476"/>
                </a:lnTo>
                <a:lnTo>
                  <a:pt x="12192" y="379476"/>
                </a:lnTo>
                <a:close/>
              </a:path>
              <a:path w="5396865" h="390525">
                <a:moveTo>
                  <a:pt x="5391912" y="379476"/>
                </a:moveTo>
                <a:lnTo>
                  <a:pt x="6096" y="379476"/>
                </a:lnTo>
                <a:lnTo>
                  <a:pt x="12192" y="384048"/>
                </a:lnTo>
                <a:lnTo>
                  <a:pt x="12192" y="390144"/>
                </a:lnTo>
                <a:lnTo>
                  <a:pt x="5385816" y="390144"/>
                </a:lnTo>
                <a:lnTo>
                  <a:pt x="5385816" y="384048"/>
                </a:lnTo>
                <a:lnTo>
                  <a:pt x="5391912" y="379476"/>
                </a:lnTo>
                <a:close/>
              </a:path>
              <a:path w="5396865" h="390525">
                <a:moveTo>
                  <a:pt x="12192" y="390144"/>
                </a:moveTo>
                <a:lnTo>
                  <a:pt x="12192" y="384048"/>
                </a:lnTo>
                <a:lnTo>
                  <a:pt x="6096" y="379476"/>
                </a:lnTo>
                <a:lnTo>
                  <a:pt x="6096" y="390144"/>
                </a:lnTo>
                <a:lnTo>
                  <a:pt x="12192" y="390144"/>
                </a:lnTo>
                <a:close/>
              </a:path>
              <a:path w="5396865" h="390525">
                <a:moveTo>
                  <a:pt x="5391912" y="10668"/>
                </a:moveTo>
                <a:lnTo>
                  <a:pt x="5385816" y="6096"/>
                </a:lnTo>
                <a:lnTo>
                  <a:pt x="5385816" y="10668"/>
                </a:lnTo>
                <a:lnTo>
                  <a:pt x="5391912" y="10668"/>
                </a:lnTo>
                <a:close/>
              </a:path>
              <a:path w="5396865" h="390525">
                <a:moveTo>
                  <a:pt x="5391912" y="379476"/>
                </a:moveTo>
                <a:lnTo>
                  <a:pt x="5391912" y="10668"/>
                </a:lnTo>
                <a:lnTo>
                  <a:pt x="5385816" y="10668"/>
                </a:lnTo>
                <a:lnTo>
                  <a:pt x="5385816" y="379476"/>
                </a:lnTo>
                <a:lnTo>
                  <a:pt x="5391912" y="379476"/>
                </a:lnTo>
                <a:close/>
              </a:path>
              <a:path w="5396865" h="390525">
                <a:moveTo>
                  <a:pt x="5391912" y="390144"/>
                </a:moveTo>
                <a:lnTo>
                  <a:pt x="5391912" y="379476"/>
                </a:lnTo>
                <a:lnTo>
                  <a:pt x="5385816" y="384048"/>
                </a:lnTo>
                <a:lnTo>
                  <a:pt x="5385816" y="390144"/>
                </a:lnTo>
                <a:lnTo>
                  <a:pt x="5391912" y="390144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62084" y="976375"/>
            <a:ext cx="472059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Classificação do </a:t>
            </a: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Ativo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–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Circulante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Não</a:t>
            </a:r>
            <a:r>
              <a:rPr sz="1750" b="1" spc="2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Circulante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4909" y="4850892"/>
            <a:ext cx="3221990" cy="381000"/>
          </a:xfrm>
          <a:custGeom>
            <a:avLst/>
            <a:gdLst/>
            <a:ahLst/>
            <a:cxnLst/>
            <a:rect l="l" t="t" r="r" b="b"/>
            <a:pathLst>
              <a:path w="3221990" h="381000">
                <a:moveTo>
                  <a:pt x="3221733" y="190500"/>
                </a:moveTo>
                <a:lnTo>
                  <a:pt x="3125721" y="0"/>
                </a:lnTo>
                <a:lnTo>
                  <a:pt x="96012" y="0"/>
                </a:lnTo>
                <a:lnTo>
                  <a:pt x="0" y="190500"/>
                </a:lnTo>
                <a:lnTo>
                  <a:pt x="96012" y="381000"/>
                </a:lnTo>
                <a:lnTo>
                  <a:pt x="3125721" y="381000"/>
                </a:lnTo>
                <a:lnTo>
                  <a:pt x="3221733" y="19050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239908" y="3633011"/>
            <a:ext cx="4064000" cy="156019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2268220">
              <a:lnSpc>
                <a:spcPct val="100000"/>
              </a:lnSpc>
              <a:spcBef>
                <a:spcPts val="985"/>
              </a:spcBef>
            </a:pPr>
            <a:r>
              <a:rPr sz="1750" b="1" spc="-15" dirty="0">
                <a:solidFill>
                  <a:srgbClr val="FFFFFF"/>
                </a:solidFill>
                <a:latin typeface="Calibri"/>
                <a:cs typeface="Calibri"/>
              </a:rPr>
              <a:t>NÃO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CIRCULANTE</a:t>
            </a:r>
            <a:endParaRPr sz="1750">
              <a:latin typeface="Calibri"/>
              <a:cs typeface="Calibri"/>
            </a:endParaRPr>
          </a:p>
          <a:p>
            <a:pPr marL="2562225" indent="-25019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2562225" algn="l"/>
                <a:tab pos="2562860" algn="l"/>
              </a:tabLst>
            </a:pPr>
            <a:r>
              <a:rPr sz="1750" dirty="0">
                <a:latin typeface="Calibri"/>
                <a:cs typeface="Calibri"/>
              </a:rPr>
              <a:t>Demais</a:t>
            </a:r>
            <a:r>
              <a:rPr sz="1750" spc="-20" dirty="0">
                <a:latin typeface="Calibri"/>
                <a:cs typeface="Calibri"/>
              </a:rPr>
              <a:t> </a:t>
            </a:r>
            <a:r>
              <a:rPr sz="1750" spc="-5" dirty="0">
                <a:latin typeface="Calibri"/>
                <a:cs typeface="Calibri"/>
              </a:rPr>
              <a:t>ativos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Situações</a:t>
            </a:r>
            <a:r>
              <a:rPr sz="1750" b="1" spc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específicas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63989" y="5166360"/>
            <a:ext cx="5052060" cy="695325"/>
          </a:xfrm>
          <a:custGeom>
            <a:avLst/>
            <a:gdLst/>
            <a:ahLst/>
            <a:cxnLst/>
            <a:rect l="l" t="t" r="r" b="b"/>
            <a:pathLst>
              <a:path w="5052060" h="695325">
                <a:moveTo>
                  <a:pt x="5052057" y="579120"/>
                </a:moveTo>
                <a:lnTo>
                  <a:pt x="5052057" y="115824"/>
                </a:lnTo>
                <a:lnTo>
                  <a:pt x="5042960" y="70723"/>
                </a:lnTo>
                <a:lnTo>
                  <a:pt x="5018148" y="33909"/>
                </a:lnTo>
                <a:lnTo>
                  <a:pt x="4981333" y="9096"/>
                </a:lnTo>
                <a:lnTo>
                  <a:pt x="4936233" y="0"/>
                </a:lnTo>
                <a:lnTo>
                  <a:pt x="115824" y="0"/>
                </a:lnTo>
                <a:lnTo>
                  <a:pt x="70723" y="9096"/>
                </a:lnTo>
                <a:lnTo>
                  <a:pt x="33909" y="33909"/>
                </a:lnTo>
                <a:lnTo>
                  <a:pt x="9096" y="70723"/>
                </a:lnTo>
                <a:lnTo>
                  <a:pt x="0" y="115824"/>
                </a:lnTo>
                <a:lnTo>
                  <a:pt x="0" y="579120"/>
                </a:lnTo>
                <a:lnTo>
                  <a:pt x="9096" y="624220"/>
                </a:lnTo>
                <a:lnTo>
                  <a:pt x="33909" y="661035"/>
                </a:lnTo>
                <a:lnTo>
                  <a:pt x="70723" y="685847"/>
                </a:lnTo>
                <a:lnTo>
                  <a:pt x="115824" y="694944"/>
                </a:lnTo>
                <a:lnTo>
                  <a:pt x="4936233" y="694944"/>
                </a:lnTo>
                <a:lnTo>
                  <a:pt x="4981333" y="685847"/>
                </a:lnTo>
                <a:lnTo>
                  <a:pt x="5018148" y="661035"/>
                </a:lnTo>
                <a:lnTo>
                  <a:pt x="5042960" y="624220"/>
                </a:lnTo>
                <a:lnTo>
                  <a:pt x="5052057" y="579120"/>
                </a:lnTo>
                <a:close/>
              </a:path>
            </a:pathLst>
          </a:custGeom>
          <a:solidFill>
            <a:srgbClr val="C9C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67112" y="5367017"/>
            <a:ext cx="444309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62255" indent="-249554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spc="0" dirty="0">
                <a:latin typeface="Calibri"/>
                <a:cs typeface="Calibri"/>
              </a:rPr>
              <a:t>Créditos inscritos </a:t>
            </a:r>
            <a:r>
              <a:rPr sz="1550" spc="15" dirty="0">
                <a:latin typeface="Calibri"/>
                <a:cs typeface="Calibri"/>
              </a:rPr>
              <a:t>em </a:t>
            </a:r>
            <a:r>
              <a:rPr sz="1550" spc="5" dirty="0">
                <a:latin typeface="Calibri"/>
                <a:cs typeface="Calibri"/>
              </a:rPr>
              <a:t>dívida </a:t>
            </a:r>
            <a:r>
              <a:rPr sz="1550" dirty="0">
                <a:latin typeface="Calibri"/>
                <a:cs typeface="Calibri"/>
              </a:rPr>
              <a:t>ativa </a:t>
            </a:r>
            <a:r>
              <a:rPr sz="1550" spc="5" dirty="0">
                <a:latin typeface="Calibri"/>
                <a:cs typeface="Calibri"/>
              </a:rPr>
              <a:t>não</a:t>
            </a:r>
            <a:r>
              <a:rPr sz="1550" spc="-40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renegociados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63989" y="5917692"/>
            <a:ext cx="5052060" cy="696595"/>
          </a:xfrm>
          <a:custGeom>
            <a:avLst/>
            <a:gdLst/>
            <a:ahLst/>
            <a:cxnLst/>
            <a:rect l="l" t="t" r="r" b="b"/>
            <a:pathLst>
              <a:path w="5052060" h="696595">
                <a:moveTo>
                  <a:pt x="5052057" y="580644"/>
                </a:moveTo>
                <a:lnTo>
                  <a:pt x="5052057" y="115824"/>
                </a:lnTo>
                <a:lnTo>
                  <a:pt x="5042960" y="70723"/>
                </a:lnTo>
                <a:lnTo>
                  <a:pt x="5018148" y="33909"/>
                </a:lnTo>
                <a:lnTo>
                  <a:pt x="4981333" y="9096"/>
                </a:lnTo>
                <a:lnTo>
                  <a:pt x="4936233" y="0"/>
                </a:lnTo>
                <a:lnTo>
                  <a:pt x="115824" y="0"/>
                </a:lnTo>
                <a:lnTo>
                  <a:pt x="70723" y="9096"/>
                </a:lnTo>
                <a:lnTo>
                  <a:pt x="33909" y="33909"/>
                </a:lnTo>
                <a:lnTo>
                  <a:pt x="9096" y="70723"/>
                </a:lnTo>
                <a:lnTo>
                  <a:pt x="0" y="115824"/>
                </a:lnTo>
                <a:lnTo>
                  <a:pt x="0" y="580644"/>
                </a:lnTo>
                <a:lnTo>
                  <a:pt x="9096" y="625744"/>
                </a:lnTo>
                <a:lnTo>
                  <a:pt x="33909" y="662559"/>
                </a:lnTo>
                <a:lnTo>
                  <a:pt x="70723" y="687371"/>
                </a:lnTo>
                <a:lnTo>
                  <a:pt x="115824" y="696468"/>
                </a:lnTo>
                <a:lnTo>
                  <a:pt x="4936233" y="696468"/>
                </a:lnTo>
                <a:lnTo>
                  <a:pt x="4981333" y="687371"/>
                </a:lnTo>
                <a:lnTo>
                  <a:pt x="5018148" y="662559"/>
                </a:lnTo>
                <a:lnTo>
                  <a:pt x="5042960" y="625744"/>
                </a:lnTo>
                <a:lnTo>
                  <a:pt x="5052057" y="580644"/>
                </a:lnTo>
                <a:close/>
              </a:path>
            </a:pathLst>
          </a:custGeom>
          <a:solidFill>
            <a:srgbClr val="C9C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67112" y="5999477"/>
            <a:ext cx="36995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62255" indent="-249554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spc="5" dirty="0">
                <a:latin typeface="Calibri"/>
                <a:cs typeface="Calibri"/>
              </a:rPr>
              <a:t>Depósitos </a:t>
            </a:r>
            <a:r>
              <a:rPr sz="1550" spc="0" dirty="0">
                <a:latin typeface="Calibri"/>
                <a:cs typeface="Calibri"/>
              </a:rPr>
              <a:t>restituíveis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valores</a:t>
            </a:r>
            <a:r>
              <a:rPr sz="1550" spc="-110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vinculados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169030" y="5166360"/>
            <a:ext cx="2688590" cy="695325"/>
          </a:xfrm>
          <a:custGeom>
            <a:avLst/>
            <a:gdLst/>
            <a:ahLst/>
            <a:cxnLst/>
            <a:rect l="l" t="t" r="r" b="b"/>
            <a:pathLst>
              <a:path w="2688590" h="695325">
                <a:moveTo>
                  <a:pt x="2688336" y="579120"/>
                </a:moveTo>
                <a:lnTo>
                  <a:pt x="2688336" y="115824"/>
                </a:lnTo>
                <a:lnTo>
                  <a:pt x="2679001" y="70723"/>
                </a:lnTo>
                <a:lnTo>
                  <a:pt x="2653665" y="33909"/>
                </a:lnTo>
                <a:lnTo>
                  <a:pt x="2616327" y="9096"/>
                </a:lnTo>
                <a:lnTo>
                  <a:pt x="2570988" y="0"/>
                </a:lnTo>
                <a:lnTo>
                  <a:pt x="115824" y="0"/>
                </a:lnTo>
                <a:lnTo>
                  <a:pt x="70723" y="9096"/>
                </a:lnTo>
                <a:lnTo>
                  <a:pt x="33909" y="33909"/>
                </a:lnTo>
                <a:lnTo>
                  <a:pt x="9096" y="70723"/>
                </a:lnTo>
                <a:lnTo>
                  <a:pt x="0" y="115824"/>
                </a:lnTo>
                <a:lnTo>
                  <a:pt x="0" y="579120"/>
                </a:lnTo>
                <a:lnTo>
                  <a:pt x="9096" y="624220"/>
                </a:lnTo>
                <a:lnTo>
                  <a:pt x="33909" y="661035"/>
                </a:lnTo>
                <a:lnTo>
                  <a:pt x="70723" y="685847"/>
                </a:lnTo>
                <a:lnTo>
                  <a:pt x="115824" y="694944"/>
                </a:lnTo>
                <a:lnTo>
                  <a:pt x="2570988" y="694944"/>
                </a:lnTo>
                <a:lnTo>
                  <a:pt x="2616327" y="685847"/>
                </a:lnTo>
                <a:lnTo>
                  <a:pt x="2653665" y="661035"/>
                </a:lnTo>
                <a:lnTo>
                  <a:pt x="2679001" y="624220"/>
                </a:lnTo>
                <a:lnTo>
                  <a:pt x="2688336" y="579120"/>
                </a:lnTo>
                <a:close/>
              </a:path>
            </a:pathLst>
          </a:custGeom>
          <a:solidFill>
            <a:srgbClr val="C9C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912238" y="5367017"/>
            <a:ext cx="120205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10" dirty="0">
                <a:latin typeface="Calibri"/>
                <a:cs typeface="Calibri"/>
              </a:rPr>
              <a:t>Não</a:t>
            </a:r>
            <a:r>
              <a:rPr sz="1550" spc="-7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circulante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169030" y="5917692"/>
            <a:ext cx="2685415" cy="696595"/>
          </a:xfrm>
          <a:custGeom>
            <a:avLst/>
            <a:gdLst/>
            <a:ahLst/>
            <a:cxnLst/>
            <a:rect l="l" t="t" r="r" b="b"/>
            <a:pathLst>
              <a:path w="2685415" h="696595">
                <a:moveTo>
                  <a:pt x="2685288" y="580644"/>
                </a:moveTo>
                <a:lnTo>
                  <a:pt x="2685288" y="115824"/>
                </a:lnTo>
                <a:lnTo>
                  <a:pt x="2675953" y="70723"/>
                </a:lnTo>
                <a:lnTo>
                  <a:pt x="2650617" y="33909"/>
                </a:lnTo>
                <a:lnTo>
                  <a:pt x="2613279" y="9096"/>
                </a:lnTo>
                <a:lnTo>
                  <a:pt x="2567940" y="0"/>
                </a:lnTo>
                <a:lnTo>
                  <a:pt x="115824" y="0"/>
                </a:lnTo>
                <a:lnTo>
                  <a:pt x="70723" y="9096"/>
                </a:lnTo>
                <a:lnTo>
                  <a:pt x="33909" y="33909"/>
                </a:lnTo>
                <a:lnTo>
                  <a:pt x="9096" y="70723"/>
                </a:lnTo>
                <a:lnTo>
                  <a:pt x="0" y="115824"/>
                </a:lnTo>
                <a:lnTo>
                  <a:pt x="0" y="580644"/>
                </a:lnTo>
                <a:lnTo>
                  <a:pt x="9096" y="625744"/>
                </a:lnTo>
                <a:lnTo>
                  <a:pt x="33909" y="662559"/>
                </a:lnTo>
                <a:lnTo>
                  <a:pt x="70723" y="687371"/>
                </a:lnTo>
                <a:lnTo>
                  <a:pt x="115824" y="696468"/>
                </a:lnTo>
                <a:lnTo>
                  <a:pt x="2567940" y="696468"/>
                </a:lnTo>
                <a:lnTo>
                  <a:pt x="2613279" y="687371"/>
                </a:lnTo>
                <a:lnTo>
                  <a:pt x="2650617" y="662559"/>
                </a:lnTo>
                <a:lnTo>
                  <a:pt x="2675953" y="625744"/>
                </a:lnTo>
                <a:lnTo>
                  <a:pt x="2685288" y="580644"/>
                </a:lnTo>
                <a:close/>
              </a:path>
            </a:pathLst>
          </a:custGeom>
          <a:solidFill>
            <a:srgbClr val="C9C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688211" y="6119873"/>
            <a:ext cx="164846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10" dirty="0">
                <a:latin typeface="Calibri"/>
                <a:cs typeface="Calibri"/>
              </a:rPr>
              <a:t>Em </a:t>
            </a:r>
            <a:r>
              <a:rPr sz="1550" dirty="0">
                <a:latin typeface="Calibri"/>
                <a:cs typeface="Calibri"/>
              </a:rPr>
              <a:t>regra,</a:t>
            </a:r>
            <a:r>
              <a:rPr sz="1550" spc="-7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circulante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916046" y="5292852"/>
            <a:ext cx="253365" cy="504825"/>
          </a:xfrm>
          <a:custGeom>
            <a:avLst/>
            <a:gdLst/>
            <a:ahLst/>
            <a:cxnLst/>
            <a:rect l="l" t="t" r="r" b="b"/>
            <a:pathLst>
              <a:path w="253364" h="504825">
                <a:moveTo>
                  <a:pt x="126492" y="377952"/>
                </a:moveTo>
                <a:lnTo>
                  <a:pt x="126492" y="126492"/>
                </a:lnTo>
                <a:lnTo>
                  <a:pt x="0" y="126492"/>
                </a:lnTo>
                <a:lnTo>
                  <a:pt x="0" y="377952"/>
                </a:lnTo>
                <a:lnTo>
                  <a:pt x="126492" y="377952"/>
                </a:lnTo>
                <a:close/>
              </a:path>
              <a:path w="253364" h="504825">
                <a:moveTo>
                  <a:pt x="252984" y="252984"/>
                </a:moveTo>
                <a:lnTo>
                  <a:pt x="126492" y="0"/>
                </a:lnTo>
                <a:lnTo>
                  <a:pt x="126492" y="504444"/>
                </a:lnTo>
                <a:lnTo>
                  <a:pt x="252984" y="252984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11474" y="5269992"/>
            <a:ext cx="264160" cy="550545"/>
          </a:xfrm>
          <a:custGeom>
            <a:avLst/>
            <a:gdLst/>
            <a:ahLst/>
            <a:cxnLst/>
            <a:rect l="l" t="t" r="r" b="b"/>
            <a:pathLst>
              <a:path w="264160" h="550545">
                <a:moveTo>
                  <a:pt x="131064" y="143256"/>
                </a:moveTo>
                <a:lnTo>
                  <a:pt x="0" y="143256"/>
                </a:lnTo>
                <a:lnTo>
                  <a:pt x="0" y="406908"/>
                </a:lnTo>
                <a:lnTo>
                  <a:pt x="4572" y="406908"/>
                </a:lnTo>
                <a:lnTo>
                  <a:pt x="4572" y="153924"/>
                </a:lnTo>
                <a:lnTo>
                  <a:pt x="10668" y="149352"/>
                </a:lnTo>
                <a:lnTo>
                  <a:pt x="10668" y="153924"/>
                </a:lnTo>
                <a:lnTo>
                  <a:pt x="124968" y="153924"/>
                </a:lnTo>
                <a:lnTo>
                  <a:pt x="124968" y="149352"/>
                </a:lnTo>
                <a:lnTo>
                  <a:pt x="131064" y="143256"/>
                </a:lnTo>
                <a:close/>
              </a:path>
              <a:path w="264160" h="550545">
                <a:moveTo>
                  <a:pt x="10668" y="153924"/>
                </a:moveTo>
                <a:lnTo>
                  <a:pt x="10668" y="149352"/>
                </a:lnTo>
                <a:lnTo>
                  <a:pt x="4572" y="153924"/>
                </a:lnTo>
                <a:lnTo>
                  <a:pt x="10668" y="153924"/>
                </a:lnTo>
                <a:close/>
              </a:path>
              <a:path w="264160" h="550545">
                <a:moveTo>
                  <a:pt x="10668" y="396240"/>
                </a:moveTo>
                <a:lnTo>
                  <a:pt x="10668" y="153924"/>
                </a:lnTo>
                <a:lnTo>
                  <a:pt x="4572" y="153924"/>
                </a:lnTo>
                <a:lnTo>
                  <a:pt x="4572" y="396240"/>
                </a:lnTo>
                <a:lnTo>
                  <a:pt x="10668" y="396240"/>
                </a:lnTo>
                <a:close/>
              </a:path>
              <a:path w="264160" h="550545">
                <a:moveTo>
                  <a:pt x="137160" y="503048"/>
                </a:moveTo>
                <a:lnTo>
                  <a:pt x="137160" y="396240"/>
                </a:lnTo>
                <a:lnTo>
                  <a:pt x="4572" y="396240"/>
                </a:lnTo>
                <a:lnTo>
                  <a:pt x="10668" y="400812"/>
                </a:lnTo>
                <a:lnTo>
                  <a:pt x="10668" y="406908"/>
                </a:lnTo>
                <a:lnTo>
                  <a:pt x="124968" y="406908"/>
                </a:lnTo>
                <a:lnTo>
                  <a:pt x="124968" y="400812"/>
                </a:lnTo>
                <a:lnTo>
                  <a:pt x="131064" y="406908"/>
                </a:lnTo>
                <a:lnTo>
                  <a:pt x="131064" y="515167"/>
                </a:lnTo>
                <a:lnTo>
                  <a:pt x="137160" y="503048"/>
                </a:lnTo>
                <a:close/>
              </a:path>
              <a:path w="264160" h="550545">
                <a:moveTo>
                  <a:pt x="10668" y="406908"/>
                </a:moveTo>
                <a:lnTo>
                  <a:pt x="10668" y="400812"/>
                </a:lnTo>
                <a:lnTo>
                  <a:pt x="4572" y="396240"/>
                </a:lnTo>
                <a:lnTo>
                  <a:pt x="4572" y="406908"/>
                </a:lnTo>
                <a:lnTo>
                  <a:pt x="10668" y="406908"/>
                </a:lnTo>
                <a:close/>
              </a:path>
              <a:path w="264160" h="550545">
                <a:moveTo>
                  <a:pt x="136548" y="23034"/>
                </a:moveTo>
                <a:lnTo>
                  <a:pt x="124968" y="0"/>
                </a:lnTo>
                <a:lnTo>
                  <a:pt x="124968" y="143256"/>
                </a:lnTo>
                <a:lnTo>
                  <a:pt x="126492" y="143256"/>
                </a:lnTo>
                <a:lnTo>
                  <a:pt x="126492" y="25908"/>
                </a:lnTo>
                <a:lnTo>
                  <a:pt x="136548" y="23034"/>
                </a:lnTo>
                <a:close/>
              </a:path>
              <a:path w="264160" h="550545">
                <a:moveTo>
                  <a:pt x="131064" y="153924"/>
                </a:moveTo>
                <a:lnTo>
                  <a:pt x="131064" y="143256"/>
                </a:lnTo>
                <a:lnTo>
                  <a:pt x="124968" y="149352"/>
                </a:lnTo>
                <a:lnTo>
                  <a:pt x="124968" y="153924"/>
                </a:lnTo>
                <a:lnTo>
                  <a:pt x="131064" y="153924"/>
                </a:lnTo>
                <a:close/>
              </a:path>
              <a:path w="264160" h="550545">
                <a:moveTo>
                  <a:pt x="131064" y="406908"/>
                </a:moveTo>
                <a:lnTo>
                  <a:pt x="124968" y="400812"/>
                </a:lnTo>
                <a:lnTo>
                  <a:pt x="124968" y="406908"/>
                </a:lnTo>
                <a:lnTo>
                  <a:pt x="131064" y="406908"/>
                </a:lnTo>
                <a:close/>
              </a:path>
              <a:path w="264160" h="550545">
                <a:moveTo>
                  <a:pt x="131064" y="515167"/>
                </a:moveTo>
                <a:lnTo>
                  <a:pt x="131064" y="406908"/>
                </a:lnTo>
                <a:lnTo>
                  <a:pt x="124968" y="406908"/>
                </a:lnTo>
                <a:lnTo>
                  <a:pt x="124968" y="550164"/>
                </a:lnTo>
                <a:lnTo>
                  <a:pt x="126492" y="547149"/>
                </a:lnTo>
                <a:lnTo>
                  <a:pt x="126492" y="524256"/>
                </a:lnTo>
                <a:lnTo>
                  <a:pt x="131064" y="515167"/>
                </a:lnTo>
                <a:close/>
              </a:path>
              <a:path w="264160" h="550545">
                <a:moveTo>
                  <a:pt x="263652" y="275844"/>
                </a:moveTo>
                <a:lnTo>
                  <a:pt x="136548" y="23034"/>
                </a:lnTo>
                <a:lnTo>
                  <a:pt x="126492" y="25908"/>
                </a:lnTo>
                <a:lnTo>
                  <a:pt x="251834" y="275082"/>
                </a:lnTo>
                <a:lnTo>
                  <a:pt x="252984" y="272796"/>
                </a:lnTo>
                <a:lnTo>
                  <a:pt x="252984" y="296945"/>
                </a:lnTo>
                <a:lnTo>
                  <a:pt x="263652" y="275844"/>
                </a:lnTo>
                <a:close/>
              </a:path>
              <a:path w="264160" h="550545">
                <a:moveTo>
                  <a:pt x="137160" y="153924"/>
                </a:moveTo>
                <a:lnTo>
                  <a:pt x="137160" y="47115"/>
                </a:lnTo>
                <a:lnTo>
                  <a:pt x="126492" y="25908"/>
                </a:lnTo>
                <a:lnTo>
                  <a:pt x="126492" y="143256"/>
                </a:lnTo>
                <a:lnTo>
                  <a:pt x="131064" y="143256"/>
                </a:lnTo>
                <a:lnTo>
                  <a:pt x="131064" y="153924"/>
                </a:lnTo>
                <a:lnTo>
                  <a:pt x="137160" y="153924"/>
                </a:lnTo>
                <a:close/>
              </a:path>
              <a:path w="264160" h="550545">
                <a:moveTo>
                  <a:pt x="252984" y="296945"/>
                </a:moveTo>
                <a:lnTo>
                  <a:pt x="252984" y="277368"/>
                </a:lnTo>
                <a:lnTo>
                  <a:pt x="251834" y="275082"/>
                </a:lnTo>
                <a:lnTo>
                  <a:pt x="126492" y="524256"/>
                </a:lnTo>
                <a:lnTo>
                  <a:pt x="136605" y="527145"/>
                </a:lnTo>
                <a:lnTo>
                  <a:pt x="252984" y="296945"/>
                </a:lnTo>
                <a:close/>
              </a:path>
              <a:path w="264160" h="550545">
                <a:moveTo>
                  <a:pt x="136605" y="527145"/>
                </a:moveTo>
                <a:lnTo>
                  <a:pt x="126492" y="524256"/>
                </a:lnTo>
                <a:lnTo>
                  <a:pt x="126492" y="547149"/>
                </a:lnTo>
                <a:lnTo>
                  <a:pt x="136605" y="527145"/>
                </a:lnTo>
                <a:close/>
              </a:path>
              <a:path w="264160" h="550545">
                <a:moveTo>
                  <a:pt x="137160" y="24250"/>
                </a:moveTo>
                <a:lnTo>
                  <a:pt x="137160" y="22860"/>
                </a:lnTo>
                <a:lnTo>
                  <a:pt x="136548" y="23034"/>
                </a:lnTo>
                <a:lnTo>
                  <a:pt x="137160" y="24250"/>
                </a:lnTo>
                <a:close/>
              </a:path>
              <a:path w="264160" h="550545">
                <a:moveTo>
                  <a:pt x="137160" y="527304"/>
                </a:moveTo>
                <a:lnTo>
                  <a:pt x="137160" y="526047"/>
                </a:lnTo>
                <a:lnTo>
                  <a:pt x="136605" y="527145"/>
                </a:lnTo>
                <a:lnTo>
                  <a:pt x="137160" y="527304"/>
                </a:lnTo>
                <a:close/>
              </a:path>
              <a:path w="264160" h="550545">
                <a:moveTo>
                  <a:pt x="252984" y="277368"/>
                </a:moveTo>
                <a:lnTo>
                  <a:pt x="252984" y="272796"/>
                </a:lnTo>
                <a:lnTo>
                  <a:pt x="251834" y="275082"/>
                </a:lnTo>
                <a:lnTo>
                  <a:pt x="252984" y="277368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16046" y="5989320"/>
            <a:ext cx="253365" cy="504825"/>
          </a:xfrm>
          <a:custGeom>
            <a:avLst/>
            <a:gdLst/>
            <a:ahLst/>
            <a:cxnLst/>
            <a:rect l="l" t="t" r="r" b="b"/>
            <a:pathLst>
              <a:path w="253364" h="504825">
                <a:moveTo>
                  <a:pt x="126492" y="377952"/>
                </a:moveTo>
                <a:lnTo>
                  <a:pt x="126492" y="126492"/>
                </a:lnTo>
                <a:lnTo>
                  <a:pt x="0" y="126492"/>
                </a:lnTo>
                <a:lnTo>
                  <a:pt x="0" y="377952"/>
                </a:lnTo>
                <a:lnTo>
                  <a:pt x="126492" y="377952"/>
                </a:lnTo>
                <a:close/>
              </a:path>
              <a:path w="253364" h="504825">
                <a:moveTo>
                  <a:pt x="252984" y="251460"/>
                </a:moveTo>
                <a:lnTo>
                  <a:pt x="126492" y="0"/>
                </a:lnTo>
                <a:lnTo>
                  <a:pt x="126492" y="504444"/>
                </a:lnTo>
                <a:lnTo>
                  <a:pt x="252984" y="25146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11474" y="5964936"/>
            <a:ext cx="264160" cy="551815"/>
          </a:xfrm>
          <a:custGeom>
            <a:avLst/>
            <a:gdLst/>
            <a:ahLst/>
            <a:cxnLst/>
            <a:rect l="l" t="t" r="r" b="b"/>
            <a:pathLst>
              <a:path w="264160" h="551815">
                <a:moveTo>
                  <a:pt x="131064" y="144780"/>
                </a:moveTo>
                <a:lnTo>
                  <a:pt x="0" y="144780"/>
                </a:lnTo>
                <a:lnTo>
                  <a:pt x="0" y="408432"/>
                </a:lnTo>
                <a:lnTo>
                  <a:pt x="4572" y="408432"/>
                </a:lnTo>
                <a:lnTo>
                  <a:pt x="4572" y="155448"/>
                </a:lnTo>
                <a:lnTo>
                  <a:pt x="10668" y="150876"/>
                </a:lnTo>
                <a:lnTo>
                  <a:pt x="10668" y="155448"/>
                </a:lnTo>
                <a:lnTo>
                  <a:pt x="124968" y="155448"/>
                </a:lnTo>
                <a:lnTo>
                  <a:pt x="124968" y="150876"/>
                </a:lnTo>
                <a:lnTo>
                  <a:pt x="131064" y="144780"/>
                </a:lnTo>
                <a:close/>
              </a:path>
              <a:path w="264160" h="551815">
                <a:moveTo>
                  <a:pt x="10668" y="155448"/>
                </a:moveTo>
                <a:lnTo>
                  <a:pt x="10668" y="150876"/>
                </a:lnTo>
                <a:lnTo>
                  <a:pt x="4572" y="155448"/>
                </a:lnTo>
                <a:lnTo>
                  <a:pt x="10668" y="155448"/>
                </a:lnTo>
                <a:close/>
              </a:path>
              <a:path w="264160" h="551815">
                <a:moveTo>
                  <a:pt x="10668" y="396240"/>
                </a:moveTo>
                <a:lnTo>
                  <a:pt x="10668" y="155448"/>
                </a:lnTo>
                <a:lnTo>
                  <a:pt x="4572" y="155448"/>
                </a:lnTo>
                <a:lnTo>
                  <a:pt x="4572" y="396240"/>
                </a:lnTo>
                <a:lnTo>
                  <a:pt x="10668" y="396240"/>
                </a:lnTo>
                <a:close/>
              </a:path>
              <a:path w="264160" h="551815">
                <a:moveTo>
                  <a:pt x="137160" y="504572"/>
                </a:moveTo>
                <a:lnTo>
                  <a:pt x="137160" y="396240"/>
                </a:lnTo>
                <a:lnTo>
                  <a:pt x="4572" y="396240"/>
                </a:lnTo>
                <a:lnTo>
                  <a:pt x="10668" y="402336"/>
                </a:lnTo>
                <a:lnTo>
                  <a:pt x="10668" y="408432"/>
                </a:lnTo>
                <a:lnTo>
                  <a:pt x="124968" y="408432"/>
                </a:lnTo>
                <a:lnTo>
                  <a:pt x="124968" y="402336"/>
                </a:lnTo>
                <a:lnTo>
                  <a:pt x="131064" y="408432"/>
                </a:lnTo>
                <a:lnTo>
                  <a:pt x="131064" y="516691"/>
                </a:lnTo>
                <a:lnTo>
                  <a:pt x="137160" y="504572"/>
                </a:lnTo>
                <a:close/>
              </a:path>
              <a:path w="264160" h="551815">
                <a:moveTo>
                  <a:pt x="10668" y="408432"/>
                </a:moveTo>
                <a:lnTo>
                  <a:pt x="10668" y="402336"/>
                </a:lnTo>
                <a:lnTo>
                  <a:pt x="4572" y="396240"/>
                </a:lnTo>
                <a:lnTo>
                  <a:pt x="4572" y="408432"/>
                </a:lnTo>
                <a:lnTo>
                  <a:pt x="10668" y="408432"/>
                </a:lnTo>
                <a:close/>
              </a:path>
              <a:path w="264160" h="551815">
                <a:moveTo>
                  <a:pt x="263652" y="275844"/>
                </a:moveTo>
                <a:lnTo>
                  <a:pt x="124968" y="0"/>
                </a:lnTo>
                <a:lnTo>
                  <a:pt x="124968" y="144780"/>
                </a:lnTo>
                <a:lnTo>
                  <a:pt x="126492" y="144780"/>
                </a:lnTo>
                <a:lnTo>
                  <a:pt x="126492" y="25908"/>
                </a:lnTo>
                <a:lnTo>
                  <a:pt x="137160" y="24384"/>
                </a:lnTo>
                <a:lnTo>
                  <a:pt x="137160" y="47244"/>
                </a:lnTo>
                <a:lnTo>
                  <a:pt x="251837" y="276599"/>
                </a:lnTo>
                <a:lnTo>
                  <a:pt x="252984" y="274320"/>
                </a:lnTo>
                <a:lnTo>
                  <a:pt x="252984" y="297062"/>
                </a:lnTo>
                <a:lnTo>
                  <a:pt x="263652" y="275844"/>
                </a:lnTo>
                <a:close/>
              </a:path>
              <a:path w="264160" h="551815">
                <a:moveTo>
                  <a:pt x="131064" y="155448"/>
                </a:moveTo>
                <a:lnTo>
                  <a:pt x="131064" y="144780"/>
                </a:lnTo>
                <a:lnTo>
                  <a:pt x="124968" y="150876"/>
                </a:lnTo>
                <a:lnTo>
                  <a:pt x="124968" y="155448"/>
                </a:lnTo>
                <a:lnTo>
                  <a:pt x="131064" y="155448"/>
                </a:lnTo>
                <a:close/>
              </a:path>
              <a:path w="264160" h="551815">
                <a:moveTo>
                  <a:pt x="131064" y="408432"/>
                </a:moveTo>
                <a:lnTo>
                  <a:pt x="124968" y="402336"/>
                </a:lnTo>
                <a:lnTo>
                  <a:pt x="124968" y="408432"/>
                </a:lnTo>
                <a:lnTo>
                  <a:pt x="131064" y="408432"/>
                </a:lnTo>
                <a:close/>
              </a:path>
              <a:path w="264160" h="551815">
                <a:moveTo>
                  <a:pt x="131064" y="516691"/>
                </a:moveTo>
                <a:lnTo>
                  <a:pt x="131064" y="408432"/>
                </a:lnTo>
                <a:lnTo>
                  <a:pt x="124968" y="408432"/>
                </a:lnTo>
                <a:lnTo>
                  <a:pt x="124968" y="551688"/>
                </a:lnTo>
                <a:lnTo>
                  <a:pt x="126492" y="548656"/>
                </a:lnTo>
                <a:lnTo>
                  <a:pt x="126492" y="525780"/>
                </a:lnTo>
                <a:lnTo>
                  <a:pt x="131064" y="516691"/>
                </a:lnTo>
                <a:close/>
              </a:path>
              <a:path w="264160" h="551815">
                <a:moveTo>
                  <a:pt x="137160" y="47244"/>
                </a:moveTo>
                <a:lnTo>
                  <a:pt x="137160" y="24384"/>
                </a:lnTo>
                <a:lnTo>
                  <a:pt x="126492" y="25908"/>
                </a:lnTo>
                <a:lnTo>
                  <a:pt x="137160" y="47244"/>
                </a:lnTo>
                <a:close/>
              </a:path>
              <a:path w="264160" h="551815">
                <a:moveTo>
                  <a:pt x="137160" y="155448"/>
                </a:moveTo>
                <a:lnTo>
                  <a:pt x="137160" y="47244"/>
                </a:lnTo>
                <a:lnTo>
                  <a:pt x="126492" y="25908"/>
                </a:lnTo>
                <a:lnTo>
                  <a:pt x="126492" y="144780"/>
                </a:lnTo>
                <a:lnTo>
                  <a:pt x="131064" y="144780"/>
                </a:lnTo>
                <a:lnTo>
                  <a:pt x="131064" y="155448"/>
                </a:lnTo>
                <a:lnTo>
                  <a:pt x="137160" y="155448"/>
                </a:lnTo>
                <a:close/>
              </a:path>
              <a:path w="264160" h="551815">
                <a:moveTo>
                  <a:pt x="252984" y="297062"/>
                </a:moveTo>
                <a:lnTo>
                  <a:pt x="252984" y="278892"/>
                </a:lnTo>
                <a:lnTo>
                  <a:pt x="251837" y="276599"/>
                </a:lnTo>
                <a:lnTo>
                  <a:pt x="126492" y="525780"/>
                </a:lnTo>
                <a:lnTo>
                  <a:pt x="136548" y="528653"/>
                </a:lnTo>
                <a:lnTo>
                  <a:pt x="252984" y="297062"/>
                </a:lnTo>
                <a:close/>
              </a:path>
              <a:path w="264160" h="551815">
                <a:moveTo>
                  <a:pt x="136548" y="528653"/>
                </a:moveTo>
                <a:lnTo>
                  <a:pt x="126492" y="525780"/>
                </a:lnTo>
                <a:lnTo>
                  <a:pt x="126492" y="548656"/>
                </a:lnTo>
                <a:lnTo>
                  <a:pt x="136548" y="528653"/>
                </a:lnTo>
                <a:close/>
              </a:path>
              <a:path w="264160" h="551815">
                <a:moveTo>
                  <a:pt x="137160" y="528828"/>
                </a:moveTo>
                <a:lnTo>
                  <a:pt x="137160" y="527437"/>
                </a:lnTo>
                <a:lnTo>
                  <a:pt x="136548" y="528653"/>
                </a:lnTo>
                <a:lnTo>
                  <a:pt x="137160" y="528828"/>
                </a:lnTo>
                <a:close/>
              </a:path>
              <a:path w="264160" h="551815">
                <a:moveTo>
                  <a:pt x="252984" y="278892"/>
                </a:moveTo>
                <a:lnTo>
                  <a:pt x="252984" y="274320"/>
                </a:lnTo>
                <a:lnTo>
                  <a:pt x="251837" y="276599"/>
                </a:lnTo>
                <a:lnTo>
                  <a:pt x="252984" y="278892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11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03101" y="2705100"/>
            <a:ext cx="253365" cy="0"/>
          </a:xfrm>
          <a:custGeom>
            <a:avLst/>
            <a:gdLst/>
            <a:ahLst/>
            <a:cxnLst/>
            <a:rect l="l" t="t" r="r" b="b"/>
            <a:pathLst>
              <a:path w="253364">
                <a:moveTo>
                  <a:pt x="0" y="0"/>
                </a:moveTo>
                <a:lnTo>
                  <a:pt x="252980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56082" y="1933955"/>
            <a:ext cx="0" cy="1495425"/>
          </a:xfrm>
          <a:custGeom>
            <a:avLst/>
            <a:gdLst/>
            <a:ahLst/>
            <a:cxnLst/>
            <a:rect l="l" t="t" r="r" b="b"/>
            <a:pathLst>
              <a:path h="1495425">
                <a:moveTo>
                  <a:pt x="0" y="0"/>
                </a:moveTo>
                <a:lnTo>
                  <a:pt x="0" y="1495044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86721" y="2452116"/>
            <a:ext cx="1516380" cy="553720"/>
          </a:xfrm>
          <a:prstGeom prst="rect">
            <a:avLst/>
          </a:prstGeom>
          <a:solidFill>
            <a:srgbClr val="364D80"/>
          </a:solidFill>
        </p:spPr>
        <p:txBody>
          <a:bodyPr vert="horz" wrap="square" lIns="0" tIns="129539" rIns="0" bIns="0" rtlCol="0">
            <a:spAutoFit/>
          </a:bodyPr>
          <a:lstStyle/>
          <a:p>
            <a:pPr marL="476884">
              <a:lnSpc>
                <a:spcPct val="100000"/>
              </a:lnSpc>
              <a:spcBef>
                <a:spcPts val="1019"/>
              </a:spcBef>
            </a:pPr>
            <a:r>
              <a:rPr sz="1750" b="1" spc="-4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56082" y="1933955"/>
            <a:ext cx="170815" cy="0"/>
          </a:xfrm>
          <a:custGeom>
            <a:avLst/>
            <a:gdLst/>
            <a:ahLst/>
            <a:cxnLst/>
            <a:rect l="l" t="t" r="r" b="b"/>
            <a:pathLst>
              <a:path w="170814">
                <a:moveTo>
                  <a:pt x="0" y="0"/>
                </a:moveTo>
                <a:lnTo>
                  <a:pt x="170688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26770" y="1554480"/>
            <a:ext cx="1976755" cy="506095"/>
          </a:xfrm>
          <a:custGeom>
            <a:avLst/>
            <a:gdLst/>
            <a:ahLst/>
            <a:cxnLst/>
            <a:rect l="l" t="t" r="r" b="b"/>
            <a:pathLst>
              <a:path w="1976754" h="506094">
                <a:moveTo>
                  <a:pt x="0" y="0"/>
                </a:moveTo>
                <a:lnTo>
                  <a:pt x="0" y="505968"/>
                </a:lnTo>
                <a:lnTo>
                  <a:pt x="1976628" y="505968"/>
                </a:lnTo>
                <a:lnTo>
                  <a:pt x="1976628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26770" y="1660651"/>
            <a:ext cx="197675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70534">
              <a:lnSpc>
                <a:spcPct val="100000"/>
              </a:lnSpc>
              <a:spcBef>
                <a:spcPts val="13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FINANCEIRO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56082" y="3383279"/>
            <a:ext cx="948055" cy="62865"/>
          </a:xfrm>
          <a:custGeom>
            <a:avLst/>
            <a:gdLst/>
            <a:ahLst/>
            <a:cxnLst/>
            <a:rect l="l" t="t" r="r" b="b"/>
            <a:pathLst>
              <a:path w="948054" h="62864">
                <a:moveTo>
                  <a:pt x="947928" y="33528"/>
                </a:moveTo>
                <a:lnTo>
                  <a:pt x="946404" y="0"/>
                </a:lnTo>
                <a:lnTo>
                  <a:pt x="0" y="28956"/>
                </a:lnTo>
                <a:lnTo>
                  <a:pt x="0" y="62484"/>
                </a:lnTo>
                <a:lnTo>
                  <a:pt x="947928" y="33528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35914" y="3099816"/>
            <a:ext cx="1958339" cy="631190"/>
          </a:xfrm>
          <a:custGeom>
            <a:avLst/>
            <a:gdLst/>
            <a:ahLst/>
            <a:cxnLst/>
            <a:rect l="l" t="t" r="r" b="b"/>
            <a:pathLst>
              <a:path w="1958339" h="631189">
                <a:moveTo>
                  <a:pt x="0" y="0"/>
                </a:moveTo>
                <a:lnTo>
                  <a:pt x="0" y="630936"/>
                </a:lnTo>
                <a:lnTo>
                  <a:pt x="1958340" y="630936"/>
                </a:lnTo>
                <a:lnTo>
                  <a:pt x="1958340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8690" y="1909572"/>
            <a:ext cx="5394960" cy="896619"/>
          </a:xfrm>
          <a:custGeom>
            <a:avLst/>
            <a:gdLst/>
            <a:ahLst/>
            <a:cxnLst/>
            <a:rect l="l" t="t" r="r" b="b"/>
            <a:pathLst>
              <a:path w="5394959" h="896619">
                <a:moveTo>
                  <a:pt x="5394960" y="896112"/>
                </a:moveTo>
                <a:lnTo>
                  <a:pt x="5394960" y="0"/>
                </a:lnTo>
                <a:lnTo>
                  <a:pt x="0" y="0"/>
                </a:lnTo>
                <a:lnTo>
                  <a:pt x="0" y="896112"/>
                </a:lnTo>
                <a:lnTo>
                  <a:pt x="4572" y="896112"/>
                </a:ln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5384292" y="10668"/>
                </a:lnTo>
                <a:lnTo>
                  <a:pt x="5384292" y="6096"/>
                </a:lnTo>
                <a:lnTo>
                  <a:pt x="5390388" y="10668"/>
                </a:lnTo>
                <a:lnTo>
                  <a:pt x="5390388" y="896112"/>
                </a:lnTo>
                <a:lnTo>
                  <a:pt x="5394960" y="896112"/>
                </a:lnTo>
                <a:close/>
              </a:path>
              <a:path w="5394959" h="896619">
                <a:moveTo>
                  <a:pt x="10668" y="10668"/>
                </a:move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5394959" h="896619">
                <a:moveTo>
                  <a:pt x="10668" y="885444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885444"/>
                </a:lnTo>
                <a:lnTo>
                  <a:pt x="10668" y="885444"/>
                </a:lnTo>
                <a:close/>
              </a:path>
              <a:path w="5394959" h="896619">
                <a:moveTo>
                  <a:pt x="5390388" y="885444"/>
                </a:moveTo>
                <a:lnTo>
                  <a:pt x="4572" y="885444"/>
                </a:lnTo>
                <a:lnTo>
                  <a:pt x="10668" y="890016"/>
                </a:lnTo>
                <a:lnTo>
                  <a:pt x="10668" y="896112"/>
                </a:lnTo>
                <a:lnTo>
                  <a:pt x="5384292" y="896112"/>
                </a:lnTo>
                <a:lnTo>
                  <a:pt x="5384292" y="890016"/>
                </a:lnTo>
                <a:lnTo>
                  <a:pt x="5390388" y="885444"/>
                </a:lnTo>
                <a:close/>
              </a:path>
              <a:path w="5394959" h="896619">
                <a:moveTo>
                  <a:pt x="10668" y="896112"/>
                </a:moveTo>
                <a:lnTo>
                  <a:pt x="10668" y="890016"/>
                </a:lnTo>
                <a:lnTo>
                  <a:pt x="4572" y="885444"/>
                </a:lnTo>
                <a:lnTo>
                  <a:pt x="4572" y="896112"/>
                </a:lnTo>
                <a:lnTo>
                  <a:pt x="10668" y="896112"/>
                </a:lnTo>
                <a:close/>
              </a:path>
              <a:path w="5394959" h="896619">
                <a:moveTo>
                  <a:pt x="5390388" y="10668"/>
                </a:moveTo>
                <a:lnTo>
                  <a:pt x="5384292" y="6096"/>
                </a:lnTo>
                <a:lnTo>
                  <a:pt x="5384292" y="10668"/>
                </a:lnTo>
                <a:lnTo>
                  <a:pt x="5390388" y="10668"/>
                </a:lnTo>
                <a:close/>
              </a:path>
              <a:path w="5394959" h="896619">
                <a:moveTo>
                  <a:pt x="5390388" y="885444"/>
                </a:moveTo>
                <a:lnTo>
                  <a:pt x="5390388" y="10668"/>
                </a:lnTo>
                <a:lnTo>
                  <a:pt x="5384292" y="10668"/>
                </a:lnTo>
                <a:lnTo>
                  <a:pt x="5384292" y="885444"/>
                </a:lnTo>
                <a:lnTo>
                  <a:pt x="5390388" y="885444"/>
                </a:lnTo>
                <a:close/>
              </a:path>
              <a:path w="5394959" h="896619">
                <a:moveTo>
                  <a:pt x="5390388" y="896112"/>
                </a:moveTo>
                <a:lnTo>
                  <a:pt x="5390388" y="885444"/>
                </a:lnTo>
                <a:lnTo>
                  <a:pt x="5384292" y="890016"/>
                </a:lnTo>
                <a:lnTo>
                  <a:pt x="5384292" y="896112"/>
                </a:lnTo>
                <a:lnTo>
                  <a:pt x="5390388" y="896112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622935" y="1970023"/>
            <a:ext cx="67881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5" dirty="0">
                <a:latin typeface="Calibri"/>
                <a:cs typeface="Calibri"/>
              </a:rPr>
              <a:t>c</a:t>
            </a:r>
            <a:r>
              <a:rPr sz="1550" spc="-15" dirty="0">
                <a:latin typeface="Calibri"/>
                <a:cs typeface="Calibri"/>
              </a:rPr>
              <a:t>r</a:t>
            </a:r>
            <a:r>
              <a:rPr sz="1550" spc="10" dirty="0">
                <a:latin typeface="Calibri"/>
                <a:cs typeface="Calibri"/>
              </a:rPr>
              <a:t>é</a:t>
            </a:r>
            <a:r>
              <a:rPr sz="1550" spc="0" dirty="0">
                <a:latin typeface="Calibri"/>
                <a:cs typeface="Calibri"/>
              </a:rPr>
              <a:t>di</a:t>
            </a:r>
            <a:r>
              <a:rPr sz="1550" spc="-5" dirty="0">
                <a:latin typeface="Calibri"/>
                <a:cs typeface="Calibri"/>
              </a:rPr>
              <a:t>t</a:t>
            </a:r>
            <a:r>
              <a:rPr sz="1550" spc="0" dirty="0">
                <a:latin typeface="Calibri"/>
                <a:cs typeface="Calibri"/>
              </a:rPr>
              <a:t>o</a:t>
            </a:r>
            <a:r>
              <a:rPr sz="1550" spc="5" dirty="0">
                <a:latin typeface="Calibri"/>
                <a:cs typeface="Calibri"/>
              </a:rPr>
              <a:t>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93724" y="1970023"/>
            <a:ext cx="1023619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28625" algn="l"/>
              </a:tabLst>
            </a:pP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10" dirty="0">
                <a:latin typeface="Times New Roman"/>
                <a:cs typeface="Times New Roman"/>
              </a:rPr>
              <a:t>	</a:t>
            </a:r>
            <a:r>
              <a:rPr sz="1550" dirty="0">
                <a:latin typeface="Calibri"/>
                <a:cs typeface="Calibri"/>
              </a:rPr>
              <a:t>valores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09024" y="1970023"/>
            <a:ext cx="86042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-5" dirty="0">
                <a:latin typeface="Calibri"/>
                <a:cs typeface="Calibri"/>
              </a:rPr>
              <a:t>realizáveis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01598" y="2210815"/>
            <a:ext cx="132969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73380" algn="l"/>
              </a:tabLst>
            </a:pPr>
            <a:r>
              <a:rPr sz="1550" spc="5" dirty="0">
                <a:latin typeface="Calibri"/>
                <a:cs typeface="Calibri"/>
              </a:rPr>
              <a:t>de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dirty="0">
                <a:latin typeface="Calibri"/>
                <a:cs typeface="Calibri"/>
              </a:rPr>
              <a:t>autorização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61589" y="2210815"/>
            <a:ext cx="1707514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254125" algn="l"/>
                <a:tab pos="1510665" algn="l"/>
              </a:tabLst>
            </a:pPr>
            <a:r>
              <a:rPr sz="1550" spc="0" dirty="0">
                <a:latin typeface="Calibri"/>
                <a:cs typeface="Calibri"/>
              </a:rPr>
              <a:t>o</a:t>
            </a:r>
            <a:r>
              <a:rPr sz="1550" spc="-15" dirty="0">
                <a:latin typeface="Calibri"/>
                <a:cs typeface="Calibri"/>
              </a:rPr>
              <a:t>r</a:t>
            </a:r>
            <a:r>
              <a:rPr sz="1550" dirty="0">
                <a:latin typeface="Calibri"/>
                <a:cs typeface="Calibri"/>
              </a:rPr>
              <a:t>ç</a:t>
            </a:r>
            <a:r>
              <a:rPr sz="1550" spc="5" dirty="0">
                <a:latin typeface="Calibri"/>
                <a:cs typeface="Calibri"/>
              </a:rPr>
              <a:t>a</a:t>
            </a:r>
            <a:r>
              <a:rPr sz="1550" spc="15" dirty="0">
                <a:latin typeface="Calibri"/>
                <a:cs typeface="Calibri"/>
              </a:rPr>
              <a:t>m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-5" dirty="0">
                <a:latin typeface="Calibri"/>
                <a:cs typeface="Calibri"/>
              </a:rPr>
              <a:t>n</a:t>
            </a:r>
            <a:r>
              <a:rPr sz="1550" spc="-20" dirty="0">
                <a:latin typeface="Calibri"/>
                <a:cs typeface="Calibri"/>
              </a:rPr>
              <a:t>t</a:t>
            </a:r>
            <a:r>
              <a:rPr sz="1550" spc="0" dirty="0">
                <a:latin typeface="Calibri"/>
                <a:cs typeface="Calibri"/>
              </a:rPr>
              <a:t>ári</a:t>
            </a:r>
            <a:r>
              <a:rPr sz="1550" spc="10" dirty="0">
                <a:latin typeface="Calibri"/>
                <a:cs typeface="Calibri"/>
              </a:rPr>
              <a:t>a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0" dirty="0">
                <a:latin typeface="Calibri"/>
                <a:cs typeface="Calibri"/>
              </a:rPr>
              <a:t>o</a:t>
            </a:r>
            <a:r>
              <a:rPr sz="1550" spc="5" dirty="0">
                <a:latin typeface="Calibri"/>
                <a:cs typeface="Calibri"/>
              </a:rPr>
              <a:t>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21340" y="1970023"/>
            <a:ext cx="1950085" cy="748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2255" marR="5080" indent="-249554">
              <a:lnSpc>
                <a:spcPct val="101899"/>
              </a:lnSpc>
              <a:spcBef>
                <a:spcPts val="95"/>
              </a:spcBef>
              <a:buFont typeface="Arial"/>
              <a:buChar char="•"/>
              <a:tabLst>
                <a:tab pos="262255" algn="l"/>
                <a:tab pos="262890" algn="l"/>
                <a:tab pos="1614170" algn="l"/>
              </a:tabLst>
            </a:pPr>
            <a:r>
              <a:rPr sz="1550" spc="5" dirty="0">
                <a:latin typeface="Calibri"/>
                <a:cs typeface="Calibri"/>
              </a:rPr>
              <a:t>compreende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os  </a:t>
            </a:r>
            <a:r>
              <a:rPr sz="1550" spc="0" dirty="0">
                <a:latin typeface="Calibri"/>
                <a:cs typeface="Calibri"/>
              </a:rPr>
              <a:t>ind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5" dirty="0">
                <a:latin typeface="Calibri"/>
                <a:cs typeface="Calibri"/>
              </a:rPr>
              <a:t>p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15" dirty="0">
                <a:latin typeface="Calibri"/>
                <a:cs typeface="Calibri"/>
              </a:rPr>
              <a:t>n</a:t>
            </a:r>
            <a:r>
              <a:rPr sz="1550" spc="5" dirty="0">
                <a:latin typeface="Calibri"/>
                <a:cs typeface="Calibri"/>
              </a:rPr>
              <a:t>d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-5" dirty="0">
                <a:latin typeface="Calibri"/>
                <a:cs typeface="Calibri"/>
              </a:rPr>
              <a:t>nt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15" dirty="0">
                <a:latin typeface="Calibri"/>
                <a:cs typeface="Calibri"/>
              </a:rPr>
              <a:t>m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-5" dirty="0">
                <a:latin typeface="Calibri"/>
                <a:cs typeface="Calibri"/>
              </a:rPr>
              <a:t>nt</a:t>
            </a:r>
            <a:r>
              <a:rPr sz="1550" spc="5" dirty="0">
                <a:latin typeface="Calibri"/>
                <a:cs typeface="Calibri"/>
              </a:rPr>
              <a:t>e </a:t>
            </a:r>
            <a:r>
              <a:rPr sz="1550" spc="0" dirty="0">
                <a:latin typeface="Times New Roman"/>
                <a:cs typeface="Times New Roman"/>
              </a:rPr>
              <a:t> </a:t>
            </a:r>
            <a:r>
              <a:rPr sz="1550" spc="0" dirty="0">
                <a:latin typeface="Calibri"/>
                <a:cs typeface="Calibri"/>
              </a:rPr>
              <a:t>valores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numerários.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453262" y="3526536"/>
            <a:ext cx="5386070" cy="708660"/>
          </a:xfrm>
          <a:custGeom>
            <a:avLst/>
            <a:gdLst/>
            <a:ahLst/>
            <a:cxnLst/>
            <a:rect l="l" t="t" r="r" b="b"/>
            <a:pathLst>
              <a:path w="5386070" h="708660">
                <a:moveTo>
                  <a:pt x="0" y="0"/>
                </a:moveTo>
                <a:lnTo>
                  <a:pt x="0" y="708660"/>
                </a:lnTo>
                <a:lnTo>
                  <a:pt x="5385816" y="708660"/>
                </a:lnTo>
                <a:lnTo>
                  <a:pt x="538581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48690" y="3520440"/>
            <a:ext cx="5394960" cy="721360"/>
          </a:xfrm>
          <a:custGeom>
            <a:avLst/>
            <a:gdLst/>
            <a:ahLst/>
            <a:cxnLst/>
            <a:rect l="l" t="t" r="r" b="b"/>
            <a:pathLst>
              <a:path w="5394959" h="721360">
                <a:moveTo>
                  <a:pt x="5394960" y="720852"/>
                </a:moveTo>
                <a:lnTo>
                  <a:pt x="5394960" y="0"/>
                </a:lnTo>
                <a:lnTo>
                  <a:pt x="0" y="0"/>
                </a:lnTo>
                <a:lnTo>
                  <a:pt x="0" y="720852"/>
                </a:lnTo>
                <a:lnTo>
                  <a:pt x="4572" y="720852"/>
                </a:lnTo>
                <a:lnTo>
                  <a:pt x="4572" y="12192"/>
                </a:lnTo>
                <a:lnTo>
                  <a:pt x="10668" y="6096"/>
                </a:lnTo>
                <a:lnTo>
                  <a:pt x="10668" y="12192"/>
                </a:lnTo>
                <a:lnTo>
                  <a:pt x="5384292" y="12192"/>
                </a:lnTo>
                <a:lnTo>
                  <a:pt x="5384292" y="6096"/>
                </a:lnTo>
                <a:lnTo>
                  <a:pt x="5390388" y="12192"/>
                </a:lnTo>
                <a:lnTo>
                  <a:pt x="5390388" y="720852"/>
                </a:lnTo>
                <a:lnTo>
                  <a:pt x="5394960" y="720852"/>
                </a:lnTo>
                <a:close/>
              </a:path>
              <a:path w="5394959" h="721360">
                <a:moveTo>
                  <a:pt x="10668" y="12192"/>
                </a:moveTo>
                <a:lnTo>
                  <a:pt x="10668" y="6096"/>
                </a:lnTo>
                <a:lnTo>
                  <a:pt x="4572" y="12192"/>
                </a:lnTo>
                <a:lnTo>
                  <a:pt x="10668" y="12192"/>
                </a:lnTo>
                <a:close/>
              </a:path>
              <a:path w="5394959" h="721360">
                <a:moveTo>
                  <a:pt x="10668" y="708660"/>
                </a:moveTo>
                <a:lnTo>
                  <a:pt x="10668" y="12192"/>
                </a:lnTo>
                <a:lnTo>
                  <a:pt x="4572" y="12192"/>
                </a:lnTo>
                <a:lnTo>
                  <a:pt x="4572" y="708660"/>
                </a:lnTo>
                <a:lnTo>
                  <a:pt x="10668" y="708660"/>
                </a:lnTo>
                <a:close/>
              </a:path>
              <a:path w="5394959" h="721360">
                <a:moveTo>
                  <a:pt x="5390388" y="708660"/>
                </a:moveTo>
                <a:lnTo>
                  <a:pt x="4572" y="708660"/>
                </a:lnTo>
                <a:lnTo>
                  <a:pt x="10668" y="714756"/>
                </a:lnTo>
                <a:lnTo>
                  <a:pt x="10668" y="720852"/>
                </a:lnTo>
                <a:lnTo>
                  <a:pt x="5384292" y="720852"/>
                </a:lnTo>
                <a:lnTo>
                  <a:pt x="5384292" y="714756"/>
                </a:lnTo>
                <a:lnTo>
                  <a:pt x="5390388" y="708660"/>
                </a:lnTo>
                <a:close/>
              </a:path>
              <a:path w="5394959" h="721360">
                <a:moveTo>
                  <a:pt x="10668" y="720852"/>
                </a:moveTo>
                <a:lnTo>
                  <a:pt x="10668" y="714756"/>
                </a:lnTo>
                <a:lnTo>
                  <a:pt x="4572" y="708660"/>
                </a:lnTo>
                <a:lnTo>
                  <a:pt x="4572" y="720852"/>
                </a:lnTo>
                <a:lnTo>
                  <a:pt x="10668" y="720852"/>
                </a:lnTo>
                <a:close/>
              </a:path>
              <a:path w="5394959" h="721360">
                <a:moveTo>
                  <a:pt x="5390388" y="12192"/>
                </a:moveTo>
                <a:lnTo>
                  <a:pt x="5384292" y="6096"/>
                </a:lnTo>
                <a:lnTo>
                  <a:pt x="5384292" y="12192"/>
                </a:lnTo>
                <a:lnTo>
                  <a:pt x="5390388" y="12192"/>
                </a:lnTo>
                <a:close/>
              </a:path>
              <a:path w="5394959" h="721360">
                <a:moveTo>
                  <a:pt x="5390388" y="708660"/>
                </a:moveTo>
                <a:lnTo>
                  <a:pt x="5390388" y="12192"/>
                </a:lnTo>
                <a:lnTo>
                  <a:pt x="5384292" y="12192"/>
                </a:lnTo>
                <a:lnTo>
                  <a:pt x="5384292" y="708660"/>
                </a:lnTo>
                <a:lnTo>
                  <a:pt x="5390388" y="708660"/>
                </a:lnTo>
                <a:close/>
              </a:path>
              <a:path w="5394959" h="721360">
                <a:moveTo>
                  <a:pt x="5390388" y="720852"/>
                </a:moveTo>
                <a:lnTo>
                  <a:pt x="5390388" y="708660"/>
                </a:lnTo>
                <a:lnTo>
                  <a:pt x="5384292" y="714756"/>
                </a:lnTo>
                <a:lnTo>
                  <a:pt x="5384292" y="720852"/>
                </a:lnTo>
                <a:lnTo>
                  <a:pt x="5390388" y="720852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453136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Classificação do </a:t>
            </a: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Ativo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–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Financeiro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</a:t>
            </a:r>
            <a:r>
              <a:rPr sz="1750" b="1" spc="2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Permanente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7824" y="3163924"/>
            <a:ext cx="8891905" cy="2168525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3161030">
              <a:lnSpc>
                <a:spcPct val="100000"/>
              </a:lnSpc>
              <a:spcBef>
                <a:spcPts val="955"/>
              </a:spcBef>
            </a:pP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PERMANENTE</a:t>
            </a:r>
            <a:endParaRPr sz="1550">
              <a:latin typeface="Calibri"/>
              <a:cs typeface="Calibri"/>
            </a:endParaRPr>
          </a:p>
          <a:p>
            <a:pPr marL="3215640" marR="695325" indent="-249554">
              <a:lnSpc>
                <a:spcPct val="101899"/>
              </a:lnSpc>
              <a:spcBef>
                <a:spcPts val="830"/>
              </a:spcBef>
              <a:buFont typeface="Arial"/>
              <a:buChar char="•"/>
              <a:tabLst>
                <a:tab pos="3215640" algn="l"/>
                <a:tab pos="3216275" algn="l"/>
              </a:tabLst>
            </a:pPr>
            <a:r>
              <a:rPr sz="1550" spc="5" dirty="0">
                <a:latin typeface="Calibri"/>
                <a:cs typeface="Calibri"/>
              </a:rPr>
              <a:t>compreende os bens, </a:t>
            </a:r>
            <a:r>
              <a:rPr sz="1550" spc="0" dirty="0">
                <a:latin typeface="Calibri"/>
                <a:cs typeface="Calibri"/>
              </a:rPr>
              <a:t>créditos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dirty="0">
                <a:latin typeface="Calibri"/>
                <a:cs typeface="Calibri"/>
              </a:rPr>
              <a:t>valores, </a:t>
            </a:r>
            <a:r>
              <a:rPr sz="1550" spc="0" dirty="0">
                <a:latin typeface="Calibri"/>
                <a:cs typeface="Calibri"/>
              </a:rPr>
              <a:t>cuja mobilização </a:t>
            </a:r>
            <a:r>
              <a:rPr sz="1550" spc="10" dirty="0">
                <a:latin typeface="Calibri"/>
                <a:cs typeface="Calibri"/>
              </a:rPr>
              <a:t>ou  </a:t>
            </a:r>
            <a:r>
              <a:rPr sz="1550" spc="5" dirty="0">
                <a:latin typeface="Calibri"/>
                <a:cs typeface="Calibri"/>
              </a:rPr>
              <a:t>alienação.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262255" marR="5080" indent="-249554">
              <a:lnSpc>
                <a:spcPct val="101899"/>
              </a:lnSpc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spc="5" dirty="0">
                <a:latin typeface="Calibri"/>
                <a:cs typeface="Calibri"/>
              </a:rPr>
              <a:t>Conceito </a:t>
            </a:r>
            <a:r>
              <a:rPr sz="1550" dirty="0">
                <a:latin typeface="Calibri"/>
                <a:cs typeface="Calibri"/>
              </a:rPr>
              <a:t>legal </a:t>
            </a:r>
            <a:r>
              <a:rPr sz="1550" spc="0" dirty="0">
                <a:latin typeface="Calibri"/>
                <a:cs typeface="Calibri"/>
              </a:rPr>
              <a:t>(art. </a:t>
            </a:r>
            <a:r>
              <a:rPr sz="1550" spc="10" dirty="0">
                <a:latin typeface="Calibri"/>
                <a:cs typeface="Calibri"/>
              </a:rPr>
              <a:t>105 </a:t>
            </a:r>
            <a:r>
              <a:rPr sz="1550" spc="5" dirty="0">
                <a:latin typeface="Calibri"/>
                <a:cs typeface="Calibri"/>
              </a:rPr>
              <a:t>da Lei nº 4.320/1964) que não </a:t>
            </a:r>
            <a:r>
              <a:rPr sz="1550" spc="0" dirty="0">
                <a:latin typeface="Calibri"/>
                <a:cs typeface="Calibri"/>
              </a:rPr>
              <a:t>guarda relação </a:t>
            </a:r>
            <a:r>
              <a:rPr sz="1550" spc="5" dirty="0">
                <a:latin typeface="Calibri"/>
                <a:cs typeface="Calibri"/>
              </a:rPr>
              <a:t>com os </a:t>
            </a:r>
            <a:r>
              <a:rPr sz="1550" spc="0" dirty="0">
                <a:latin typeface="Calibri"/>
                <a:cs typeface="Calibri"/>
              </a:rPr>
              <a:t>conceitos </a:t>
            </a:r>
            <a:r>
              <a:rPr sz="1550" dirty="0">
                <a:latin typeface="Calibri"/>
                <a:cs typeface="Calibri"/>
              </a:rPr>
              <a:t>presentes </a:t>
            </a:r>
            <a:r>
              <a:rPr sz="1550" spc="5" dirty="0">
                <a:latin typeface="Calibri"/>
                <a:cs typeface="Calibri"/>
              </a:rPr>
              <a:t>nas  normas</a:t>
            </a:r>
            <a:r>
              <a:rPr sz="1550" spc="-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contábeis;</a:t>
            </a:r>
            <a:endParaRPr sz="1550">
              <a:latin typeface="Calibri"/>
              <a:cs typeface="Calibri"/>
            </a:endParaRPr>
          </a:p>
          <a:p>
            <a:pPr marL="262255" marR="6350" indent="-249554">
              <a:lnSpc>
                <a:spcPct val="101299"/>
              </a:lnSpc>
              <a:spcBef>
                <a:spcPts val="15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spc="10" dirty="0">
                <a:latin typeface="Calibri"/>
                <a:cs typeface="Calibri"/>
              </a:rPr>
              <a:t>Os </a:t>
            </a:r>
            <a:r>
              <a:rPr sz="1550" dirty="0">
                <a:latin typeface="Calibri"/>
                <a:cs typeface="Calibri"/>
              </a:rPr>
              <a:t>ativos </a:t>
            </a:r>
            <a:r>
              <a:rPr sz="1550" spc="0" dirty="0">
                <a:latin typeface="Calibri"/>
                <a:cs typeface="Calibri"/>
              </a:rPr>
              <a:t>financeiros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permanentes </a:t>
            </a:r>
            <a:r>
              <a:rPr sz="1550" spc="5" dirty="0">
                <a:latin typeface="Calibri"/>
                <a:cs typeface="Calibri"/>
              </a:rPr>
              <a:t>são </a:t>
            </a:r>
            <a:r>
              <a:rPr sz="1550" spc="0" dirty="0">
                <a:latin typeface="Calibri"/>
                <a:cs typeface="Calibri"/>
              </a:rPr>
              <a:t>identificados </a:t>
            </a:r>
            <a:r>
              <a:rPr sz="1550" spc="5" dirty="0">
                <a:latin typeface="Calibri"/>
                <a:cs typeface="Calibri"/>
              </a:rPr>
              <a:t>por meio dos </a:t>
            </a:r>
            <a:r>
              <a:rPr sz="1550" spc="0" dirty="0">
                <a:latin typeface="Calibri"/>
                <a:cs typeface="Calibri"/>
              </a:rPr>
              <a:t>atributos </a:t>
            </a:r>
            <a:r>
              <a:rPr sz="1550" spc="5" dirty="0">
                <a:latin typeface="Calibri"/>
                <a:cs typeface="Calibri"/>
              </a:rPr>
              <a:t>(F)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(P), descritos </a:t>
            </a:r>
            <a:r>
              <a:rPr sz="1550" spc="5" dirty="0">
                <a:latin typeface="Calibri"/>
                <a:cs typeface="Calibri"/>
              </a:rPr>
              <a:t>na </a:t>
            </a:r>
            <a:r>
              <a:rPr sz="1550" spc="0" dirty="0">
                <a:latin typeface="Calibri"/>
                <a:cs typeface="Calibri"/>
              </a:rPr>
              <a:t>parte 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IV </a:t>
            </a:r>
            <a:r>
              <a:rPr sz="1550" spc="10" dirty="0">
                <a:latin typeface="Calibri"/>
                <a:cs typeface="Calibri"/>
              </a:rPr>
              <a:t>– </a:t>
            </a:r>
            <a:r>
              <a:rPr sz="1550" spc="5" dirty="0">
                <a:latin typeface="Calibri"/>
                <a:cs typeface="Calibri"/>
              </a:rPr>
              <a:t>PCASP </a:t>
            </a:r>
            <a:r>
              <a:rPr sz="1550" spc="10" dirty="0">
                <a:latin typeface="Calibri"/>
                <a:cs typeface="Calibri"/>
              </a:rPr>
              <a:t>do</a:t>
            </a:r>
            <a:r>
              <a:rPr sz="1550" spc="-25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MCASP.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388245" y="5736336"/>
            <a:ext cx="676910" cy="506095"/>
          </a:xfrm>
          <a:custGeom>
            <a:avLst/>
            <a:gdLst/>
            <a:ahLst/>
            <a:cxnLst/>
            <a:rect l="l" t="t" r="r" b="b"/>
            <a:pathLst>
              <a:path w="676910" h="506095">
                <a:moveTo>
                  <a:pt x="676652" y="505968"/>
                </a:moveTo>
                <a:lnTo>
                  <a:pt x="338324" y="0"/>
                </a:lnTo>
                <a:lnTo>
                  <a:pt x="0" y="505968"/>
                </a:lnTo>
                <a:lnTo>
                  <a:pt x="676652" y="505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25761" y="5676900"/>
            <a:ext cx="802005" cy="599440"/>
          </a:xfrm>
          <a:custGeom>
            <a:avLst/>
            <a:gdLst/>
            <a:ahLst/>
            <a:cxnLst/>
            <a:rect l="l" t="t" r="r" b="b"/>
            <a:pathLst>
              <a:path w="802005" h="599439">
                <a:moveTo>
                  <a:pt x="801620" y="598932"/>
                </a:moveTo>
                <a:lnTo>
                  <a:pt x="400808" y="0"/>
                </a:lnTo>
                <a:lnTo>
                  <a:pt x="0" y="598932"/>
                </a:lnTo>
                <a:lnTo>
                  <a:pt x="62484" y="598932"/>
                </a:lnTo>
                <a:lnTo>
                  <a:pt x="62484" y="531876"/>
                </a:lnTo>
                <a:lnTo>
                  <a:pt x="124563" y="531876"/>
                </a:lnTo>
                <a:lnTo>
                  <a:pt x="373376" y="159773"/>
                </a:lnTo>
                <a:lnTo>
                  <a:pt x="373376" y="77724"/>
                </a:lnTo>
                <a:lnTo>
                  <a:pt x="428240" y="77724"/>
                </a:lnTo>
                <a:lnTo>
                  <a:pt x="428240" y="160144"/>
                </a:lnTo>
                <a:lnTo>
                  <a:pt x="675688" y="531876"/>
                </a:lnTo>
                <a:lnTo>
                  <a:pt x="739136" y="531876"/>
                </a:lnTo>
                <a:lnTo>
                  <a:pt x="739136" y="598932"/>
                </a:lnTo>
                <a:lnTo>
                  <a:pt x="801620" y="598932"/>
                </a:lnTo>
                <a:close/>
              </a:path>
              <a:path w="802005" h="599439">
                <a:moveTo>
                  <a:pt x="124563" y="531876"/>
                </a:moveTo>
                <a:lnTo>
                  <a:pt x="62484" y="531876"/>
                </a:lnTo>
                <a:lnTo>
                  <a:pt x="89916" y="583692"/>
                </a:lnTo>
                <a:lnTo>
                  <a:pt x="124563" y="531876"/>
                </a:lnTo>
                <a:close/>
              </a:path>
              <a:path w="802005" h="599439">
                <a:moveTo>
                  <a:pt x="739136" y="598932"/>
                </a:moveTo>
                <a:lnTo>
                  <a:pt x="739136" y="531876"/>
                </a:lnTo>
                <a:lnTo>
                  <a:pt x="710180" y="583692"/>
                </a:lnTo>
                <a:lnTo>
                  <a:pt x="675688" y="531876"/>
                </a:lnTo>
                <a:lnTo>
                  <a:pt x="124563" y="531876"/>
                </a:lnTo>
                <a:lnTo>
                  <a:pt x="89916" y="583692"/>
                </a:lnTo>
                <a:lnTo>
                  <a:pt x="62484" y="531876"/>
                </a:lnTo>
                <a:lnTo>
                  <a:pt x="62484" y="598932"/>
                </a:lnTo>
                <a:lnTo>
                  <a:pt x="739136" y="598932"/>
                </a:lnTo>
                <a:close/>
              </a:path>
              <a:path w="802005" h="599439">
                <a:moveTo>
                  <a:pt x="428240" y="77724"/>
                </a:moveTo>
                <a:lnTo>
                  <a:pt x="373376" y="77724"/>
                </a:lnTo>
                <a:lnTo>
                  <a:pt x="400747" y="118841"/>
                </a:lnTo>
                <a:lnTo>
                  <a:pt x="428240" y="77724"/>
                </a:lnTo>
                <a:close/>
              </a:path>
              <a:path w="802005" h="599439">
                <a:moveTo>
                  <a:pt x="400747" y="118841"/>
                </a:moveTo>
                <a:lnTo>
                  <a:pt x="373376" y="77724"/>
                </a:lnTo>
                <a:lnTo>
                  <a:pt x="373376" y="159773"/>
                </a:lnTo>
                <a:lnTo>
                  <a:pt x="400747" y="118841"/>
                </a:lnTo>
                <a:close/>
              </a:path>
              <a:path w="802005" h="599439">
                <a:moveTo>
                  <a:pt x="428240" y="160144"/>
                </a:moveTo>
                <a:lnTo>
                  <a:pt x="428240" y="77724"/>
                </a:lnTo>
                <a:lnTo>
                  <a:pt x="400747" y="118841"/>
                </a:lnTo>
                <a:lnTo>
                  <a:pt x="428240" y="160144"/>
                </a:lnTo>
                <a:close/>
              </a:path>
              <a:path w="802005" h="599439">
                <a:moveTo>
                  <a:pt x="739136" y="531876"/>
                </a:moveTo>
                <a:lnTo>
                  <a:pt x="675688" y="531876"/>
                </a:lnTo>
                <a:lnTo>
                  <a:pt x="710180" y="583692"/>
                </a:lnTo>
                <a:lnTo>
                  <a:pt x="739136" y="5318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655965" y="5819645"/>
            <a:ext cx="14478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latin typeface="Arial Black"/>
                <a:cs typeface="Arial Black"/>
              </a:rPr>
              <a:t>!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12</a:t>
            </a:fld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2241180" y="5687057"/>
            <a:ext cx="644779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sz="1550" b="1" spc="10" dirty="0">
                <a:latin typeface="Calibri"/>
                <a:cs typeface="Calibri"/>
              </a:rPr>
              <a:t>Não </a:t>
            </a:r>
            <a:r>
              <a:rPr sz="1550" b="1" spc="-5" dirty="0">
                <a:latin typeface="Calibri"/>
                <a:cs typeface="Calibri"/>
              </a:rPr>
              <a:t>existe </a:t>
            </a:r>
            <a:r>
              <a:rPr sz="1550" b="1" spc="0" dirty="0">
                <a:latin typeface="Calibri"/>
                <a:cs typeface="Calibri"/>
              </a:rPr>
              <a:t>qualquer </a:t>
            </a:r>
            <a:r>
              <a:rPr sz="1550" b="1" dirty="0">
                <a:latin typeface="Calibri"/>
                <a:cs typeface="Calibri"/>
              </a:rPr>
              <a:t>relação entre </a:t>
            </a:r>
            <a:r>
              <a:rPr sz="1550" b="1" spc="10" dirty="0">
                <a:latin typeface="Calibri"/>
                <a:cs typeface="Calibri"/>
              </a:rPr>
              <a:t>a </a:t>
            </a:r>
            <a:r>
              <a:rPr sz="1550" b="1" spc="0" dirty="0">
                <a:latin typeface="Calibri"/>
                <a:cs typeface="Calibri"/>
              </a:rPr>
              <a:t>classificação </a:t>
            </a:r>
            <a:r>
              <a:rPr sz="1550" b="1" spc="5" dirty="0">
                <a:latin typeface="Calibri"/>
                <a:cs typeface="Calibri"/>
              </a:rPr>
              <a:t>do </a:t>
            </a:r>
            <a:r>
              <a:rPr sz="1550" b="1" dirty="0">
                <a:latin typeface="Calibri"/>
                <a:cs typeface="Calibri"/>
              </a:rPr>
              <a:t>ativo </a:t>
            </a:r>
            <a:r>
              <a:rPr sz="1550" b="1" spc="10" dirty="0">
                <a:latin typeface="Calibri"/>
                <a:cs typeface="Calibri"/>
              </a:rPr>
              <a:t>em </a:t>
            </a:r>
            <a:r>
              <a:rPr sz="1550" b="1" dirty="0">
                <a:latin typeface="Calibri"/>
                <a:cs typeface="Calibri"/>
              </a:rPr>
              <a:t>circulante </a:t>
            </a:r>
            <a:r>
              <a:rPr sz="1550" b="1" spc="10" dirty="0">
                <a:latin typeface="Calibri"/>
                <a:cs typeface="Calibri"/>
              </a:rPr>
              <a:t>e </a:t>
            </a:r>
            <a:r>
              <a:rPr sz="1550" b="1" spc="5" dirty="0">
                <a:latin typeface="Calibri"/>
                <a:cs typeface="Calibri"/>
              </a:rPr>
              <a:t>não  </a:t>
            </a:r>
            <a:r>
              <a:rPr sz="1550" b="1" dirty="0">
                <a:latin typeface="Calibri"/>
                <a:cs typeface="Calibri"/>
              </a:rPr>
              <a:t>circulante </a:t>
            </a:r>
            <a:r>
              <a:rPr sz="1550" b="1" spc="10" dirty="0">
                <a:latin typeface="Calibri"/>
                <a:cs typeface="Calibri"/>
              </a:rPr>
              <a:t>com a </a:t>
            </a:r>
            <a:r>
              <a:rPr sz="1550" b="1" spc="0" dirty="0">
                <a:latin typeface="Calibri"/>
                <a:cs typeface="Calibri"/>
              </a:rPr>
              <a:t>classificação </a:t>
            </a:r>
            <a:r>
              <a:rPr sz="1550" b="1" spc="10" dirty="0">
                <a:latin typeface="Calibri"/>
                <a:cs typeface="Calibri"/>
              </a:rPr>
              <a:t>em </a:t>
            </a:r>
            <a:r>
              <a:rPr sz="1550" b="1" spc="0" dirty="0">
                <a:latin typeface="Calibri"/>
                <a:cs typeface="Calibri"/>
              </a:rPr>
              <a:t>financeiro </a:t>
            </a:r>
            <a:r>
              <a:rPr sz="1550" b="1" spc="10" dirty="0">
                <a:latin typeface="Calibri"/>
                <a:cs typeface="Calibri"/>
              </a:rPr>
              <a:t>e</a:t>
            </a:r>
            <a:r>
              <a:rPr sz="1550" b="1" spc="-125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permanente.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281749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Classificação do </a:t>
            </a: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Ativo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–</a:t>
            </a:r>
            <a:r>
              <a:rPr sz="1750" b="1" spc="-2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PCASP</a:t>
            </a:r>
            <a:endParaRPr sz="175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90880" y="1562627"/>
          <a:ext cx="8019415" cy="464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19415"/>
              </a:tblGrid>
              <a:tr h="41846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 –</a:t>
                      </a:r>
                      <a:r>
                        <a:rPr sz="2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ATIVO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5AB"/>
                    </a:solidFill>
                  </a:tcPr>
                </a:tc>
              </a:tr>
              <a:tr h="39878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900" spc="5" dirty="0">
                          <a:latin typeface="Calibri"/>
                          <a:cs typeface="Calibri"/>
                        </a:rPr>
                        <a:t>1.1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Ativo</a:t>
                      </a:r>
                      <a:r>
                        <a:rPr sz="1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Circulante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  <a:tr h="1951989">
                <a:tc>
                  <a:txBody>
                    <a:bodyPr/>
                    <a:lstStyle/>
                    <a:p>
                      <a:pPr marL="986790" lvl="2" indent="-499745">
                        <a:lnSpc>
                          <a:spcPct val="100000"/>
                        </a:lnSpc>
                        <a:spcBef>
                          <a:spcPts val="215"/>
                        </a:spcBef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Caixa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Equivalentes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750" spc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Caixa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986790" lvl="2" indent="-499745">
                        <a:lnSpc>
                          <a:spcPct val="100000"/>
                        </a:lnSpc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5" dirty="0">
                          <a:latin typeface="Calibri"/>
                          <a:cs typeface="Calibri"/>
                        </a:rPr>
                        <a:t>Créditos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Curto</a:t>
                      </a:r>
                      <a:r>
                        <a:rPr sz="17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Prazo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986790" lvl="2" indent="-499745">
                        <a:lnSpc>
                          <a:spcPct val="100000"/>
                        </a:lnSpc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dirty="0">
                          <a:latin typeface="Calibri"/>
                          <a:cs typeface="Calibri"/>
                        </a:rPr>
                        <a:t>Demais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Créditos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Valores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Curto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Prazo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986790" lvl="2" indent="-499745">
                        <a:lnSpc>
                          <a:spcPct val="100000"/>
                        </a:lnSpc>
                        <a:spcBef>
                          <a:spcPts val="15"/>
                        </a:spcBef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Investimentos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Aplicações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Temporárias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CP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986790" lvl="2" indent="-499745">
                        <a:lnSpc>
                          <a:spcPct val="100000"/>
                        </a:lnSpc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Estoques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986790" lvl="2" indent="-499745">
                        <a:lnSpc>
                          <a:spcPct val="100000"/>
                        </a:lnSpc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15" dirty="0">
                          <a:latin typeface="Calibri"/>
                          <a:cs typeface="Calibri"/>
                        </a:rPr>
                        <a:t>Ativo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Não 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circulante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Mantido 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17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Venda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4870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750" dirty="0">
                          <a:latin typeface="Calibri"/>
                          <a:cs typeface="Calibri"/>
                        </a:rPr>
                        <a:t>1.1.9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VPD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Pagas</a:t>
                      </a:r>
                      <a:r>
                        <a:rPr sz="17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Antecipadamente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  <a:tr h="39878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900" spc="5" dirty="0">
                          <a:latin typeface="Calibri"/>
                          <a:cs typeface="Calibri"/>
                        </a:rPr>
                        <a:t>1.2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Ativo </a:t>
                      </a:r>
                      <a:r>
                        <a:rPr sz="1900" spc="10" dirty="0">
                          <a:latin typeface="Calibri"/>
                          <a:cs typeface="Calibri"/>
                        </a:rPr>
                        <a:t>Não</a:t>
                      </a:r>
                      <a:r>
                        <a:rPr sz="1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Circulante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  <a:tr h="1479550">
                <a:tc>
                  <a:txBody>
                    <a:bodyPr/>
                    <a:lstStyle/>
                    <a:p>
                      <a:pPr marL="986790" lvl="2" indent="-499745">
                        <a:lnSpc>
                          <a:spcPct val="100000"/>
                        </a:lnSpc>
                        <a:spcBef>
                          <a:spcPts val="215"/>
                        </a:spcBef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15" dirty="0">
                          <a:latin typeface="Calibri"/>
                          <a:cs typeface="Calibri"/>
                        </a:rPr>
                        <a:t>Ativo 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Realizável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Longo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Prazo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986790" lvl="2" indent="-499745">
                        <a:lnSpc>
                          <a:spcPct val="100000"/>
                        </a:lnSpc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Investimentos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986790" lvl="2" indent="-499745">
                        <a:lnSpc>
                          <a:spcPct val="100000"/>
                        </a:lnSpc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5" dirty="0">
                          <a:latin typeface="Calibri"/>
                          <a:cs typeface="Calibri"/>
                        </a:rPr>
                        <a:t>Imobilizado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986790" lvl="2" indent="-499745">
                        <a:lnSpc>
                          <a:spcPct val="100000"/>
                        </a:lnSpc>
                        <a:spcBef>
                          <a:spcPts val="15"/>
                        </a:spcBef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5" dirty="0">
                          <a:latin typeface="Calibri"/>
                          <a:cs typeface="Calibri"/>
                        </a:rPr>
                        <a:t>Intangível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986790" lvl="2" indent="-499745">
                        <a:lnSpc>
                          <a:spcPct val="100000"/>
                        </a:lnSpc>
                        <a:buAutoNum type="arabicPeriod"/>
                        <a:tabLst>
                          <a:tab pos="987425" algn="l"/>
                        </a:tabLst>
                      </a:pPr>
                      <a:r>
                        <a:rPr sz="1750" spc="-5" dirty="0">
                          <a:latin typeface="Calibri"/>
                          <a:cs typeface="Calibri"/>
                        </a:rPr>
                        <a:t>Diferido</a:t>
                      </a:r>
                      <a:r>
                        <a:rPr sz="1750" spc="-5" dirty="0">
                          <a:solidFill>
                            <a:srgbClr val="FF4F4F"/>
                          </a:solidFill>
                          <a:latin typeface="Calibri"/>
                          <a:cs typeface="Calibri"/>
                        </a:rPr>
                        <a:t>*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496449" y="6335267"/>
            <a:ext cx="8019287" cy="2697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64525" y="6359141"/>
            <a:ext cx="7003415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solidFill>
                  <a:srgbClr val="C00000"/>
                </a:solidFill>
                <a:latin typeface="Arial"/>
                <a:cs typeface="Arial"/>
              </a:rPr>
              <a:t>*</a:t>
            </a:r>
            <a:r>
              <a:rPr sz="1200" spc="5" dirty="0">
                <a:latin typeface="Arial"/>
                <a:cs typeface="Arial"/>
              </a:rPr>
              <a:t>Compreende os saldos registrados </a:t>
            </a:r>
            <a:r>
              <a:rPr sz="1200" spc="0" dirty="0">
                <a:latin typeface="Arial"/>
                <a:cs typeface="Arial"/>
              </a:rPr>
              <a:t>até </a:t>
            </a:r>
            <a:r>
              <a:rPr sz="1200" spc="5" dirty="0">
                <a:latin typeface="Arial"/>
                <a:cs typeface="Arial"/>
              </a:rPr>
              <a:t>2008 e que deverão </a:t>
            </a:r>
            <a:r>
              <a:rPr sz="1200" spc="0" dirty="0">
                <a:latin typeface="Arial"/>
                <a:cs typeface="Arial"/>
              </a:rPr>
              <a:t>ser </a:t>
            </a:r>
            <a:r>
              <a:rPr sz="1200" spc="5" dirty="0">
                <a:latin typeface="Arial"/>
                <a:cs typeface="Arial"/>
              </a:rPr>
              <a:t>integralmente amortizados </a:t>
            </a:r>
            <a:r>
              <a:rPr sz="1200" spc="0" dirty="0">
                <a:latin typeface="Arial"/>
                <a:cs typeface="Arial"/>
              </a:rPr>
              <a:t>até</a:t>
            </a:r>
            <a:r>
              <a:rPr sz="1200" spc="-17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2017.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71143"/>
            <a:ext cx="10693400" cy="50342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360294" y="3532122"/>
            <a:ext cx="84772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-114" dirty="0">
                <a:latin typeface="Calibri"/>
                <a:cs typeface="Calibri"/>
              </a:rPr>
              <a:t>P</a:t>
            </a:r>
            <a:r>
              <a:rPr sz="1800" b="1" spc="15" dirty="0">
                <a:latin typeface="Calibri"/>
                <a:cs typeface="Calibri"/>
              </a:rPr>
              <a:t>A</a:t>
            </a:r>
            <a:r>
              <a:rPr sz="1800" b="1" spc="5" dirty="0">
                <a:latin typeface="Calibri"/>
                <a:cs typeface="Calibri"/>
              </a:rPr>
              <a:t>SS</a:t>
            </a:r>
            <a:r>
              <a:rPr sz="1800" b="1" spc="0" dirty="0">
                <a:latin typeface="Calibri"/>
                <a:cs typeface="Calibri"/>
              </a:rPr>
              <a:t>I</a:t>
            </a:r>
            <a:r>
              <a:rPr sz="1800" b="1" spc="-25" dirty="0">
                <a:latin typeface="Calibri"/>
                <a:cs typeface="Calibri"/>
              </a:rPr>
              <a:t>V</a:t>
            </a:r>
            <a:r>
              <a:rPr sz="1800" b="1" spc="15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5392" y="1835911"/>
            <a:ext cx="975994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i="1" spc="5" dirty="0">
                <a:latin typeface="Calibri"/>
                <a:cs typeface="Calibri"/>
              </a:rPr>
              <a:t>obrigação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12580" y="1835911"/>
            <a:ext cx="1310640" cy="5861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50800" marR="5080" indent="-38735">
              <a:lnSpc>
                <a:spcPct val="102200"/>
              </a:lnSpc>
              <a:spcBef>
                <a:spcPts val="85"/>
              </a:spcBef>
              <a:tabLst>
                <a:tab pos="441959" algn="l"/>
                <a:tab pos="1059180" algn="l"/>
              </a:tabLst>
            </a:pPr>
            <a:r>
              <a:rPr sz="1800" spc="10" dirty="0">
                <a:latin typeface="Calibri"/>
                <a:cs typeface="Calibri"/>
              </a:rPr>
              <a:t>é</a:t>
            </a:r>
            <a:r>
              <a:rPr sz="1800" spc="10" dirty="0">
                <a:latin typeface="Times New Roman"/>
                <a:cs typeface="Times New Roman"/>
              </a:rPr>
              <a:t>	</a:t>
            </a:r>
            <a:r>
              <a:rPr sz="1800" spc="10" dirty="0">
                <a:latin typeface="Calibri"/>
                <a:cs typeface="Calibri"/>
              </a:rPr>
              <a:t>uma  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20" dirty="0">
                <a:latin typeface="Calibri"/>
                <a:cs typeface="Calibri"/>
              </a:rPr>
              <a:t>e</a:t>
            </a:r>
            <a:r>
              <a:rPr sz="1800" spc="0" dirty="0">
                <a:latin typeface="Calibri"/>
                <a:cs typeface="Calibri"/>
              </a:rPr>
              <a:t>ri</a:t>
            </a:r>
            <a:r>
              <a:rPr sz="1800" dirty="0">
                <a:latin typeface="Calibri"/>
                <a:cs typeface="Calibri"/>
              </a:rPr>
              <a:t>v</a:t>
            </a:r>
            <a:r>
              <a:rPr sz="1800" spc="5" dirty="0">
                <a:latin typeface="Calibri"/>
                <a:cs typeface="Calibri"/>
              </a:rPr>
              <a:t>ad</a:t>
            </a:r>
            <a:r>
              <a:rPr sz="1800" spc="10" dirty="0">
                <a:latin typeface="Calibri"/>
                <a:cs typeface="Calibri"/>
              </a:rPr>
              <a:t>a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6814" y="1835911"/>
            <a:ext cx="902335" cy="8661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85"/>
              </a:spcBef>
            </a:pPr>
            <a:r>
              <a:rPr sz="1800" b="1" spc="0" dirty="0">
                <a:latin typeface="Calibri"/>
                <a:cs typeface="Calibri"/>
              </a:rPr>
              <a:t>Passivo  </a:t>
            </a:r>
            <a:r>
              <a:rPr sz="1800" i="1" spc="10" dirty="0">
                <a:latin typeface="Calibri"/>
                <a:cs typeface="Calibri"/>
              </a:rPr>
              <a:t>p</a:t>
            </a:r>
            <a:r>
              <a:rPr sz="1800" i="1" dirty="0">
                <a:latin typeface="Calibri"/>
                <a:cs typeface="Calibri"/>
              </a:rPr>
              <a:t>r</a:t>
            </a:r>
            <a:r>
              <a:rPr sz="1800" i="1" spc="5" dirty="0">
                <a:latin typeface="Calibri"/>
                <a:cs typeface="Calibri"/>
              </a:rPr>
              <a:t>e</a:t>
            </a:r>
            <a:r>
              <a:rPr sz="1800" i="1" spc="10" dirty="0">
                <a:latin typeface="Calibri"/>
                <a:cs typeface="Calibri"/>
              </a:rPr>
              <a:t>s</a:t>
            </a:r>
            <a:r>
              <a:rPr sz="1800" i="1" spc="5" dirty="0">
                <a:latin typeface="Calibri"/>
                <a:cs typeface="Calibri"/>
              </a:rPr>
              <a:t>e</a:t>
            </a:r>
            <a:r>
              <a:rPr sz="1800" i="1" spc="0" dirty="0">
                <a:latin typeface="Calibri"/>
                <a:cs typeface="Calibri"/>
              </a:rPr>
              <a:t>n</a:t>
            </a:r>
            <a:r>
              <a:rPr sz="1800" i="1" spc="-20" dirty="0">
                <a:latin typeface="Calibri"/>
                <a:cs typeface="Calibri"/>
              </a:rPr>
              <a:t>t</a:t>
            </a:r>
            <a:r>
              <a:rPr sz="1800" i="1" spc="5" dirty="0">
                <a:latin typeface="Calibri"/>
                <a:cs typeface="Calibri"/>
              </a:rPr>
              <a:t>e</a:t>
            </a:r>
            <a:r>
              <a:rPr sz="1800" spc="0" dirty="0">
                <a:latin typeface="Calibri"/>
                <a:cs typeface="Calibri"/>
              </a:rPr>
              <a:t>, </a:t>
            </a:r>
            <a:r>
              <a:rPr sz="1800" spc="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Calibri"/>
                <a:cs typeface="Calibri"/>
              </a:rPr>
              <a:t>passado</a:t>
            </a:r>
            <a:r>
              <a:rPr sz="1800" spc="5" dirty="0"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44698" y="2396743"/>
            <a:ext cx="143319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19125" algn="l"/>
              </a:tabLst>
            </a:pPr>
            <a:r>
              <a:rPr sz="1800" spc="5" dirty="0">
                <a:latin typeface="Calibri"/>
                <a:cs typeface="Calibri"/>
              </a:rPr>
              <a:t>cuja</a:t>
            </a:r>
            <a:r>
              <a:rPr sz="1800" spc="5" dirty="0">
                <a:latin typeface="Times New Roman"/>
                <a:cs typeface="Times New Roman"/>
              </a:rPr>
              <a:t>	</a:t>
            </a:r>
            <a:r>
              <a:rPr sz="1800" spc="0" dirty="0">
                <a:latin typeface="Calibri"/>
                <a:cs typeface="Calibri"/>
              </a:rPr>
              <a:t>extinção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84764" y="2116327"/>
            <a:ext cx="666115" cy="5861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i="1" spc="5" dirty="0">
                <a:latin typeface="Calibri"/>
                <a:cs typeface="Calibri"/>
              </a:rPr>
              <a:t>eve</a:t>
            </a:r>
            <a:r>
              <a:rPr sz="1800" i="1" spc="0" dirty="0">
                <a:latin typeface="Calibri"/>
                <a:cs typeface="Calibri"/>
              </a:rPr>
              <a:t>n</a:t>
            </a:r>
            <a:r>
              <a:rPr sz="1800" i="1" spc="-20" dirty="0">
                <a:latin typeface="Calibri"/>
                <a:cs typeface="Calibri"/>
              </a:rPr>
              <a:t>t</a:t>
            </a:r>
            <a:r>
              <a:rPr sz="1800" i="1" spc="10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200025">
              <a:lnSpc>
                <a:spcPct val="100000"/>
              </a:lnSpc>
              <a:spcBef>
                <a:spcPts val="45"/>
              </a:spcBef>
            </a:pPr>
            <a:r>
              <a:rPr sz="1800" spc="15" dirty="0">
                <a:latin typeface="Calibri"/>
                <a:cs typeface="Calibri"/>
              </a:rPr>
              <a:t>d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1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6924" y="2677159"/>
            <a:ext cx="3164205" cy="7778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85"/>
              </a:spcBef>
            </a:pPr>
            <a:r>
              <a:rPr sz="1800" spc="0" dirty="0">
                <a:latin typeface="Calibri"/>
                <a:cs typeface="Calibri"/>
              </a:rPr>
              <a:t>resultar </a:t>
            </a:r>
            <a:r>
              <a:rPr sz="1800" spc="10" dirty="0">
                <a:latin typeface="Calibri"/>
                <a:cs typeface="Calibri"/>
              </a:rPr>
              <a:t>na saída de </a:t>
            </a:r>
            <a:r>
              <a:rPr sz="1800" spc="0" dirty="0">
                <a:latin typeface="Calibri"/>
                <a:cs typeface="Calibri"/>
              </a:rPr>
              <a:t>recursos </a:t>
            </a:r>
            <a:r>
              <a:rPr sz="1800" spc="10" dirty="0">
                <a:latin typeface="Calibri"/>
                <a:cs typeface="Calibri"/>
              </a:rPr>
              <a:t>da  </a:t>
            </a:r>
            <a:r>
              <a:rPr sz="1800" spc="0" dirty="0">
                <a:latin typeface="Calibri"/>
                <a:cs typeface="Calibri"/>
              </a:rPr>
              <a:t>entidade.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200" spc="5" dirty="0">
                <a:latin typeface="Calibri"/>
                <a:cs typeface="Calibri"/>
              </a:rPr>
              <a:t>NBC </a:t>
            </a:r>
            <a:r>
              <a:rPr sz="1200" spc="0" dirty="0">
                <a:latin typeface="Calibri"/>
                <a:cs typeface="Calibri"/>
              </a:rPr>
              <a:t>TSP ESTRUTURA CONCEITUAL, item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5.14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2084" y="976375"/>
            <a:ext cx="70485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35" dirty="0">
                <a:solidFill>
                  <a:srgbClr val="364C81"/>
                </a:solidFill>
                <a:latin typeface="Calibri"/>
                <a:cs typeface="Calibri"/>
              </a:rPr>
              <a:t>P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ass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i</a:t>
            </a: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v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o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25602" y="1825752"/>
            <a:ext cx="1035050" cy="341630"/>
          </a:xfrm>
          <a:custGeom>
            <a:avLst/>
            <a:gdLst/>
            <a:ahLst/>
            <a:cxnLst/>
            <a:rect l="l" t="t" r="r" b="b"/>
            <a:pathLst>
              <a:path w="1035050" h="341630">
                <a:moveTo>
                  <a:pt x="1034796" y="341376"/>
                </a:moveTo>
                <a:lnTo>
                  <a:pt x="1034796" y="0"/>
                </a:lnTo>
                <a:lnTo>
                  <a:pt x="0" y="0"/>
                </a:lnTo>
                <a:lnTo>
                  <a:pt x="0" y="341376"/>
                </a:lnTo>
                <a:lnTo>
                  <a:pt x="12192" y="341376"/>
                </a:lnTo>
                <a:lnTo>
                  <a:pt x="12192" y="25908"/>
                </a:lnTo>
                <a:lnTo>
                  <a:pt x="24384" y="12192"/>
                </a:lnTo>
                <a:lnTo>
                  <a:pt x="24384" y="25908"/>
                </a:lnTo>
                <a:lnTo>
                  <a:pt x="1010412" y="25908"/>
                </a:lnTo>
                <a:lnTo>
                  <a:pt x="1010412" y="12192"/>
                </a:lnTo>
                <a:lnTo>
                  <a:pt x="1022604" y="25908"/>
                </a:lnTo>
                <a:lnTo>
                  <a:pt x="1022604" y="341376"/>
                </a:lnTo>
                <a:lnTo>
                  <a:pt x="1034796" y="341376"/>
                </a:lnTo>
                <a:close/>
              </a:path>
              <a:path w="1035050" h="341630">
                <a:moveTo>
                  <a:pt x="24384" y="25908"/>
                </a:moveTo>
                <a:lnTo>
                  <a:pt x="24384" y="12192"/>
                </a:lnTo>
                <a:lnTo>
                  <a:pt x="12192" y="25908"/>
                </a:lnTo>
                <a:lnTo>
                  <a:pt x="24384" y="25908"/>
                </a:lnTo>
                <a:close/>
              </a:path>
              <a:path w="1035050" h="341630">
                <a:moveTo>
                  <a:pt x="24384" y="315468"/>
                </a:moveTo>
                <a:lnTo>
                  <a:pt x="24384" y="25908"/>
                </a:lnTo>
                <a:lnTo>
                  <a:pt x="12192" y="25908"/>
                </a:lnTo>
                <a:lnTo>
                  <a:pt x="12192" y="315468"/>
                </a:lnTo>
                <a:lnTo>
                  <a:pt x="24384" y="315468"/>
                </a:lnTo>
                <a:close/>
              </a:path>
              <a:path w="1035050" h="341630">
                <a:moveTo>
                  <a:pt x="1022604" y="315468"/>
                </a:moveTo>
                <a:lnTo>
                  <a:pt x="12192" y="315468"/>
                </a:lnTo>
                <a:lnTo>
                  <a:pt x="24384" y="329184"/>
                </a:lnTo>
                <a:lnTo>
                  <a:pt x="24384" y="341376"/>
                </a:lnTo>
                <a:lnTo>
                  <a:pt x="1010412" y="341376"/>
                </a:lnTo>
                <a:lnTo>
                  <a:pt x="1010412" y="329184"/>
                </a:lnTo>
                <a:lnTo>
                  <a:pt x="1022604" y="315468"/>
                </a:lnTo>
                <a:close/>
              </a:path>
              <a:path w="1035050" h="341630">
                <a:moveTo>
                  <a:pt x="24384" y="341376"/>
                </a:moveTo>
                <a:lnTo>
                  <a:pt x="24384" y="329184"/>
                </a:lnTo>
                <a:lnTo>
                  <a:pt x="12192" y="315468"/>
                </a:lnTo>
                <a:lnTo>
                  <a:pt x="12192" y="341376"/>
                </a:lnTo>
                <a:lnTo>
                  <a:pt x="24384" y="341376"/>
                </a:lnTo>
                <a:close/>
              </a:path>
              <a:path w="1035050" h="341630">
                <a:moveTo>
                  <a:pt x="1022604" y="25908"/>
                </a:moveTo>
                <a:lnTo>
                  <a:pt x="1010412" y="12192"/>
                </a:lnTo>
                <a:lnTo>
                  <a:pt x="1010412" y="25908"/>
                </a:lnTo>
                <a:lnTo>
                  <a:pt x="1022604" y="25908"/>
                </a:lnTo>
                <a:close/>
              </a:path>
              <a:path w="1035050" h="341630">
                <a:moveTo>
                  <a:pt x="1022604" y="315468"/>
                </a:moveTo>
                <a:lnTo>
                  <a:pt x="1022604" y="25908"/>
                </a:lnTo>
                <a:lnTo>
                  <a:pt x="1010412" y="25908"/>
                </a:lnTo>
                <a:lnTo>
                  <a:pt x="1010412" y="315468"/>
                </a:lnTo>
                <a:lnTo>
                  <a:pt x="1022604" y="315468"/>
                </a:lnTo>
                <a:close/>
              </a:path>
              <a:path w="1035050" h="341630">
                <a:moveTo>
                  <a:pt x="1022604" y="341376"/>
                </a:moveTo>
                <a:lnTo>
                  <a:pt x="1022604" y="315468"/>
                </a:lnTo>
                <a:lnTo>
                  <a:pt x="1010412" y="329184"/>
                </a:lnTo>
                <a:lnTo>
                  <a:pt x="1010412" y="341376"/>
                </a:lnTo>
                <a:lnTo>
                  <a:pt x="1022604" y="341376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15805" y="2124455"/>
            <a:ext cx="972819" cy="341630"/>
          </a:xfrm>
          <a:custGeom>
            <a:avLst/>
            <a:gdLst/>
            <a:ahLst/>
            <a:cxnLst/>
            <a:rect l="l" t="t" r="r" b="b"/>
            <a:pathLst>
              <a:path w="972819" h="341630">
                <a:moveTo>
                  <a:pt x="972308" y="341376"/>
                </a:moveTo>
                <a:lnTo>
                  <a:pt x="972308" y="0"/>
                </a:lnTo>
                <a:lnTo>
                  <a:pt x="0" y="0"/>
                </a:lnTo>
                <a:lnTo>
                  <a:pt x="0" y="341376"/>
                </a:lnTo>
                <a:lnTo>
                  <a:pt x="12192" y="341376"/>
                </a:lnTo>
                <a:lnTo>
                  <a:pt x="12192" y="25908"/>
                </a:lnTo>
                <a:lnTo>
                  <a:pt x="24384" y="12192"/>
                </a:lnTo>
                <a:lnTo>
                  <a:pt x="24384" y="25908"/>
                </a:lnTo>
                <a:lnTo>
                  <a:pt x="946400" y="25908"/>
                </a:lnTo>
                <a:lnTo>
                  <a:pt x="946400" y="12192"/>
                </a:lnTo>
                <a:lnTo>
                  <a:pt x="958592" y="25908"/>
                </a:lnTo>
                <a:lnTo>
                  <a:pt x="958592" y="341376"/>
                </a:lnTo>
                <a:lnTo>
                  <a:pt x="972308" y="341376"/>
                </a:lnTo>
                <a:close/>
              </a:path>
              <a:path w="972819" h="341630">
                <a:moveTo>
                  <a:pt x="24384" y="25908"/>
                </a:moveTo>
                <a:lnTo>
                  <a:pt x="24384" y="12192"/>
                </a:lnTo>
                <a:lnTo>
                  <a:pt x="12192" y="25908"/>
                </a:lnTo>
                <a:lnTo>
                  <a:pt x="24384" y="25908"/>
                </a:lnTo>
                <a:close/>
              </a:path>
              <a:path w="972819" h="341630">
                <a:moveTo>
                  <a:pt x="24384" y="315468"/>
                </a:moveTo>
                <a:lnTo>
                  <a:pt x="24384" y="25908"/>
                </a:lnTo>
                <a:lnTo>
                  <a:pt x="12192" y="25908"/>
                </a:lnTo>
                <a:lnTo>
                  <a:pt x="12192" y="315468"/>
                </a:lnTo>
                <a:lnTo>
                  <a:pt x="24384" y="315468"/>
                </a:lnTo>
                <a:close/>
              </a:path>
              <a:path w="972819" h="341630">
                <a:moveTo>
                  <a:pt x="958592" y="315468"/>
                </a:moveTo>
                <a:lnTo>
                  <a:pt x="12192" y="315468"/>
                </a:lnTo>
                <a:lnTo>
                  <a:pt x="24384" y="329184"/>
                </a:lnTo>
                <a:lnTo>
                  <a:pt x="24384" y="341376"/>
                </a:lnTo>
                <a:lnTo>
                  <a:pt x="946400" y="341376"/>
                </a:lnTo>
                <a:lnTo>
                  <a:pt x="946400" y="329184"/>
                </a:lnTo>
                <a:lnTo>
                  <a:pt x="958592" y="315468"/>
                </a:lnTo>
                <a:close/>
              </a:path>
              <a:path w="972819" h="341630">
                <a:moveTo>
                  <a:pt x="24384" y="341376"/>
                </a:moveTo>
                <a:lnTo>
                  <a:pt x="24384" y="329184"/>
                </a:lnTo>
                <a:lnTo>
                  <a:pt x="12192" y="315468"/>
                </a:lnTo>
                <a:lnTo>
                  <a:pt x="12192" y="341376"/>
                </a:lnTo>
                <a:lnTo>
                  <a:pt x="24384" y="341376"/>
                </a:lnTo>
                <a:close/>
              </a:path>
              <a:path w="972819" h="341630">
                <a:moveTo>
                  <a:pt x="958592" y="25908"/>
                </a:moveTo>
                <a:lnTo>
                  <a:pt x="946400" y="12192"/>
                </a:lnTo>
                <a:lnTo>
                  <a:pt x="946400" y="25908"/>
                </a:lnTo>
                <a:lnTo>
                  <a:pt x="958592" y="25908"/>
                </a:lnTo>
                <a:close/>
              </a:path>
              <a:path w="972819" h="341630">
                <a:moveTo>
                  <a:pt x="958592" y="315468"/>
                </a:moveTo>
                <a:lnTo>
                  <a:pt x="958592" y="25908"/>
                </a:lnTo>
                <a:lnTo>
                  <a:pt x="946400" y="25908"/>
                </a:lnTo>
                <a:lnTo>
                  <a:pt x="946400" y="315468"/>
                </a:lnTo>
                <a:lnTo>
                  <a:pt x="958592" y="315468"/>
                </a:lnTo>
                <a:close/>
              </a:path>
              <a:path w="972819" h="341630">
                <a:moveTo>
                  <a:pt x="958592" y="341376"/>
                </a:moveTo>
                <a:lnTo>
                  <a:pt x="958592" y="315468"/>
                </a:lnTo>
                <a:lnTo>
                  <a:pt x="946400" y="329184"/>
                </a:lnTo>
                <a:lnTo>
                  <a:pt x="946400" y="341376"/>
                </a:lnTo>
                <a:lnTo>
                  <a:pt x="958592" y="341376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7633" y="3276600"/>
            <a:ext cx="560705" cy="1187450"/>
          </a:xfrm>
          <a:custGeom>
            <a:avLst/>
            <a:gdLst/>
            <a:ahLst/>
            <a:cxnLst/>
            <a:rect l="l" t="t" r="r" b="b"/>
            <a:pathLst>
              <a:path w="560705" h="1187450">
                <a:moveTo>
                  <a:pt x="479591" y="1066800"/>
                </a:moveTo>
                <a:lnTo>
                  <a:pt x="479591" y="835152"/>
                </a:lnTo>
                <a:lnTo>
                  <a:pt x="444271" y="824339"/>
                </a:lnTo>
                <a:lnTo>
                  <a:pt x="409769" y="809836"/>
                </a:lnTo>
                <a:lnTo>
                  <a:pt x="376155" y="791769"/>
                </a:lnTo>
                <a:lnTo>
                  <a:pt x="343501" y="770262"/>
                </a:lnTo>
                <a:lnTo>
                  <a:pt x="311877" y="745443"/>
                </a:lnTo>
                <a:lnTo>
                  <a:pt x="281356" y="717435"/>
                </a:lnTo>
                <a:lnTo>
                  <a:pt x="252007" y="686364"/>
                </a:lnTo>
                <a:lnTo>
                  <a:pt x="223903" y="652356"/>
                </a:lnTo>
                <a:lnTo>
                  <a:pt x="197114" y="615536"/>
                </a:lnTo>
                <a:lnTo>
                  <a:pt x="171711" y="576029"/>
                </a:lnTo>
                <a:lnTo>
                  <a:pt x="147765" y="533961"/>
                </a:lnTo>
                <a:lnTo>
                  <a:pt x="125348" y="489457"/>
                </a:lnTo>
                <a:lnTo>
                  <a:pt x="104530" y="442642"/>
                </a:lnTo>
                <a:lnTo>
                  <a:pt x="85383" y="393643"/>
                </a:lnTo>
                <a:lnTo>
                  <a:pt x="67978" y="342584"/>
                </a:lnTo>
                <a:lnTo>
                  <a:pt x="52386" y="289591"/>
                </a:lnTo>
                <a:lnTo>
                  <a:pt x="38677" y="234789"/>
                </a:lnTo>
                <a:lnTo>
                  <a:pt x="26923" y="178303"/>
                </a:lnTo>
                <a:lnTo>
                  <a:pt x="17196" y="120259"/>
                </a:lnTo>
                <a:lnTo>
                  <a:pt x="9566" y="60783"/>
                </a:lnTo>
                <a:lnTo>
                  <a:pt x="4103" y="0"/>
                </a:lnTo>
                <a:lnTo>
                  <a:pt x="1054" y="57367"/>
                </a:lnTo>
                <a:lnTo>
                  <a:pt x="0" y="114251"/>
                </a:lnTo>
                <a:lnTo>
                  <a:pt x="892" y="170545"/>
                </a:lnTo>
                <a:lnTo>
                  <a:pt x="3683" y="226143"/>
                </a:lnTo>
                <a:lnTo>
                  <a:pt x="8324" y="280936"/>
                </a:lnTo>
                <a:lnTo>
                  <a:pt x="14765" y="334820"/>
                </a:lnTo>
                <a:lnTo>
                  <a:pt x="22958" y="387685"/>
                </a:lnTo>
                <a:lnTo>
                  <a:pt x="32854" y="439427"/>
                </a:lnTo>
                <a:lnTo>
                  <a:pt x="44405" y="489937"/>
                </a:lnTo>
                <a:lnTo>
                  <a:pt x="57561" y="539110"/>
                </a:lnTo>
                <a:lnTo>
                  <a:pt x="72273" y="586837"/>
                </a:lnTo>
                <a:lnTo>
                  <a:pt x="88494" y="633014"/>
                </a:lnTo>
                <a:lnTo>
                  <a:pt x="106174" y="677531"/>
                </a:lnTo>
                <a:lnTo>
                  <a:pt x="125264" y="720283"/>
                </a:lnTo>
                <a:lnTo>
                  <a:pt x="145716" y="761163"/>
                </a:lnTo>
                <a:lnTo>
                  <a:pt x="167481" y="800064"/>
                </a:lnTo>
                <a:lnTo>
                  <a:pt x="190510" y="836879"/>
                </a:lnTo>
                <a:lnTo>
                  <a:pt x="214754" y="871502"/>
                </a:lnTo>
                <a:lnTo>
                  <a:pt x="240165" y="903825"/>
                </a:lnTo>
                <a:lnTo>
                  <a:pt x="266693" y="933741"/>
                </a:lnTo>
                <a:lnTo>
                  <a:pt x="294291" y="961144"/>
                </a:lnTo>
                <a:lnTo>
                  <a:pt x="352497" y="1007983"/>
                </a:lnTo>
                <a:lnTo>
                  <a:pt x="414394" y="1043486"/>
                </a:lnTo>
                <a:lnTo>
                  <a:pt x="446605" y="1056720"/>
                </a:lnTo>
                <a:lnTo>
                  <a:pt x="479591" y="1066800"/>
                </a:lnTo>
                <a:close/>
              </a:path>
              <a:path w="560705" h="1187450">
                <a:moveTo>
                  <a:pt x="560363" y="960120"/>
                </a:moveTo>
                <a:lnTo>
                  <a:pt x="479591" y="714756"/>
                </a:lnTo>
                <a:lnTo>
                  <a:pt x="479591" y="1187196"/>
                </a:lnTo>
                <a:lnTo>
                  <a:pt x="560363" y="96012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8689" y="2200655"/>
            <a:ext cx="559435" cy="1191895"/>
          </a:xfrm>
          <a:custGeom>
            <a:avLst/>
            <a:gdLst/>
            <a:ahLst/>
            <a:cxnLst/>
            <a:rect l="l" t="t" r="r" b="b"/>
            <a:pathLst>
              <a:path w="559435" h="1191895">
                <a:moveTo>
                  <a:pt x="559308" y="231648"/>
                </a:moveTo>
                <a:lnTo>
                  <a:pt x="559308" y="0"/>
                </a:lnTo>
                <a:lnTo>
                  <a:pt x="523885" y="1888"/>
                </a:lnTo>
                <a:lnTo>
                  <a:pt x="454884" y="16659"/>
                </a:lnTo>
                <a:lnTo>
                  <a:pt x="388773" y="45340"/>
                </a:lnTo>
                <a:lnTo>
                  <a:pt x="326072" y="87031"/>
                </a:lnTo>
                <a:lnTo>
                  <a:pt x="296164" y="112474"/>
                </a:lnTo>
                <a:lnTo>
                  <a:pt x="267303" y="140834"/>
                </a:lnTo>
                <a:lnTo>
                  <a:pt x="239555" y="171996"/>
                </a:lnTo>
                <a:lnTo>
                  <a:pt x="212985" y="205849"/>
                </a:lnTo>
                <a:lnTo>
                  <a:pt x="187658" y="242280"/>
                </a:lnTo>
                <a:lnTo>
                  <a:pt x="163639" y="281178"/>
                </a:lnTo>
                <a:lnTo>
                  <a:pt x="140993" y="322429"/>
                </a:lnTo>
                <a:lnTo>
                  <a:pt x="119784" y="365921"/>
                </a:lnTo>
                <a:lnTo>
                  <a:pt x="100079" y="411542"/>
                </a:lnTo>
                <a:lnTo>
                  <a:pt x="81942" y="459180"/>
                </a:lnTo>
                <a:lnTo>
                  <a:pt x="65438" y="508721"/>
                </a:lnTo>
                <a:lnTo>
                  <a:pt x="50632" y="560055"/>
                </a:lnTo>
                <a:lnTo>
                  <a:pt x="37589" y="613068"/>
                </a:lnTo>
                <a:lnTo>
                  <a:pt x="26374" y="667648"/>
                </a:lnTo>
                <a:lnTo>
                  <a:pt x="17053" y="723682"/>
                </a:lnTo>
                <a:lnTo>
                  <a:pt x="9690" y="781059"/>
                </a:lnTo>
                <a:lnTo>
                  <a:pt x="4350" y="839666"/>
                </a:lnTo>
                <a:lnTo>
                  <a:pt x="1098" y="899390"/>
                </a:lnTo>
                <a:lnTo>
                  <a:pt x="0" y="960120"/>
                </a:lnTo>
                <a:lnTo>
                  <a:pt x="0" y="1191768"/>
                </a:lnTo>
                <a:lnTo>
                  <a:pt x="1098" y="1131038"/>
                </a:lnTo>
                <a:lnTo>
                  <a:pt x="4350" y="1071314"/>
                </a:lnTo>
                <a:lnTo>
                  <a:pt x="9690" y="1012707"/>
                </a:lnTo>
                <a:lnTo>
                  <a:pt x="17053" y="955330"/>
                </a:lnTo>
                <a:lnTo>
                  <a:pt x="26374" y="899296"/>
                </a:lnTo>
                <a:lnTo>
                  <a:pt x="37589" y="844716"/>
                </a:lnTo>
                <a:lnTo>
                  <a:pt x="50632" y="791703"/>
                </a:lnTo>
                <a:lnTo>
                  <a:pt x="65438" y="740369"/>
                </a:lnTo>
                <a:lnTo>
                  <a:pt x="81942" y="690828"/>
                </a:lnTo>
                <a:lnTo>
                  <a:pt x="100079" y="643190"/>
                </a:lnTo>
                <a:lnTo>
                  <a:pt x="119784" y="597569"/>
                </a:lnTo>
                <a:lnTo>
                  <a:pt x="140993" y="554077"/>
                </a:lnTo>
                <a:lnTo>
                  <a:pt x="163639" y="512826"/>
                </a:lnTo>
                <a:lnTo>
                  <a:pt x="187658" y="473928"/>
                </a:lnTo>
                <a:lnTo>
                  <a:pt x="212985" y="437497"/>
                </a:lnTo>
                <a:lnTo>
                  <a:pt x="239555" y="403644"/>
                </a:lnTo>
                <a:lnTo>
                  <a:pt x="267303" y="372482"/>
                </a:lnTo>
                <a:lnTo>
                  <a:pt x="296164" y="344122"/>
                </a:lnTo>
                <a:lnTo>
                  <a:pt x="326072" y="318679"/>
                </a:lnTo>
                <a:lnTo>
                  <a:pt x="356964" y="296263"/>
                </a:lnTo>
                <a:lnTo>
                  <a:pt x="421434" y="260965"/>
                </a:lnTo>
                <a:lnTo>
                  <a:pt x="489056" y="239127"/>
                </a:lnTo>
                <a:lnTo>
                  <a:pt x="523885" y="233536"/>
                </a:lnTo>
                <a:lnTo>
                  <a:pt x="559308" y="231648"/>
                </a:lnTo>
                <a:close/>
              </a:path>
            </a:pathLst>
          </a:custGeom>
          <a:solidFill>
            <a:srgbClr val="3A51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2593" y="2194560"/>
            <a:ext cx="570230" cy="2301240"/>
          </a:xfrm>
          <a:custGeom>
            <a:avLst/>
            <a:gdLst/>
            <a:ahLst/>
            <a:cxnLst/>
            <a:rect l="l" t="t" r="r" b="b"/>
            <a:pathLst>
              <a:path w="570230" h="2301240">
                <a:moveTo>
                  <a:pt x="568960" y="242316"/>
                </a:moveTo>
                <a:lnTo>
                  <a:pt x="568960" y="0"/>
                </a:lnTo>
                <a:lnTo>
                  <a:pt x="549910" y="0"/>
                </a:lnTo>
                <a:lnTo>
                  <a:pt x="535940" y="1524"/>
                </a:lnTo>
                <a:lnTo>
                  <a:pt x="520700" y="3048"/>
                </a:lnTo>
                <a:lnTo>
                  <a:pt x="477520" y="10668"/>
                </a:lnTo>
                <a:lnTo>
                  <a:pt x="422910" y="30480"/>
                </a:lnTo>
                <a:lnTo>
                  <a:pt x="369570" y="59436"/>
                </a:lnTo>
                <a:lnTo>
                  <a:pt x="317500" y="96012"/>
                </a:lnTo>
                <a:lnTo>
                  <a:pt x="270510" y="140208"/>
                </a:lnTo>
                <a:lnTo>
                  <a:pt x="224790" y="193548"/>
                </a:lnTo>
                <a:lnTo>
                  <a:pt x="163830" y="284988"/>
                </a:lnTo>
                <a:lnTo>
                  <a:pt x="146050" y="318516"/>
                </a:lnTo>
                <a:lnTo>
                  <a:pt x="127000" y="353568"/>
                </a:lnTo>
                <a:lnTo>
                  <a:pt x="110490" y="388620"/>
                </a:lnTo>
                <a:lnTo>
                  <a:pt x="95250" y="426720"/>
                </a:lnTo>
                <a:lnTo>
                  <a:pt x="80010" y="466344"/>
                </a:lnTo>
                <a:lnTo>
                  <a:pt x="67310" y="505968"/>
                </a:lnTo>
                <a:lnTo>
                  <a:pt x="54610" y="548640"/>
                </a:lnTo>
                <a:lnTo>
                  <a:pt x="33020" y="633984"/>
                </a:lnTo>
                <a:lnTo>
                  <a:pt x="17780" y="725424"/>
                </a:lnTo>
                <a:lnTo>
                  <a:pt x="5080" y="819912"/>
                </a:lnTo>
                <a:lnTo>
                  <a:pt x="2540" y="867156"/>
                </a:lnTo>
                <a:lnTo>
                  <a:pt x="0" y="966216"/>
                </a:lnTo>
                <a:lnTo>
                  <a:pt x="0" y="1147572"/>
                </a:lnTo>
                <a:lnTo>
                  <a:pt x="5080" y="1051560"/>
                </a:lnTo>
                <a:lnTo>
                  <a:pt x="10160" y="1002792"/>
                </a:lnTo>
                <a:lnTo>
                  <a:pt x="10160" y="966216"/>
                </a:lnTo>
                <a:lnTo>
                  <a:pt x="11430" y="915924"/>
                </a:lnTo>
                <a:lnTo>
                  <a:pt x="11430" y="917448"/>
                </a:lnTo>
                <a:lnTo>
                  <a:pt x="12700" y="868680"/>
                </a:lnTo>
                <a:lnTo>
                  <a:pt x="17780" y="819912"/>
                </a:lnTo>
                <a:lnTo>
                  <a:pt x="21590" y="772668"/>
                </a:lnTo>
                <a:lnTo>
                  <a:pt x="27940" y="726948"/>
                </a:lnTo>
                <a:lnTo>
                  <a:pt x="35560" y="681228"/>
                </a:lnTo>
                <a:lnTo>
                  <a:pt x="54610" y="592836"/>
                </a:lnTo>
                <a:lnTo>
                  <a:pt x="54610" y="594360"/>
                </a:lnTo>
                <a:lnTo>
                  <a:pt x="64770" y="551688"/>
                </a:lnTo>
                <a:lnTo>
                  <a:pt x="90170" y="469392"/>
                </a:lnTo>
                <a:lnTo>
                  <a:pt x="120650" y="393192"/>
                </a:lnTo>
                <a:lnTo>
                  <a:pt x="154940" y="323088"/>
                </a:lnTo>
                <a:lnTo>
                  <a:pt x="193040" y="257556"/>
                </a:lnTo>
                <a:lnTo>
                  <a:pt x="193040" y="259080"/>
                </a:lnTo>
                <a:lnTo>
                  <a:pt x="212090" y="228600"/>
                </a:lnTo>
                <a:lnTo>
                  <a:pt x="233680" y="199644"/>
                </a:lnTo>
                <a:lnTo>
                  <a:pt x="255270" y="173736"/>
                </a:lnTo>
                <a:lnTo>
                  <a:pt x="278130" y="147828"/>
                </a:lnTo>
                <a:lnTo>
                  <a:pt x="278130" y="149352"/>
                </a:lnTo>
                <a:lnTo>
                  <a:pt x="300990" y="124968"/>
                </a:lnTo>
                <a:lnTo>
                  <a:pt x="300990" y="126492"/>
                </a:lnTo>
                <a:lnTo>
                  <a:pt x="325120" y="105156"/>
                </a:lnTo>
                <a:lnTo>
                  <a:pt x="349250" y="85344"/>
                </a:lnTo>
                <a:lnTo>
                  <a:pt x="374650" y="69378"/>
                </a:lnTo>
                <a:lnTo>
                  <a:pt x="374650" y="68580"/>
                </a:lnTo>
                <a:lnTo>
                  <a:pt x="400050" y="53340"/>
                </a:lnTo>
                <a:lnTo>
                  <a:pt x="425450" y="42256"/>
                </a:lnTo>
                <a:lnTo>
                  <a:pt x="425450" y="41148"/>
                </a:lnTo>
                <a:lnTo>
                  <a:pt x="453390" y="30480"/>
                </a:lnTo>
                <a:lnTo>
                  <a:pt x="481330" y="21336"/>
                </a:lnTo>
                <a:lnTo>
                  <a:pt x="481330" y="22860"/>
                </a:lnTo>
                <a:lnTo>
                  <a:pt x="494030" y="18288"/>
                </a:lnTo>
                <a:lnTo>
                  <a:pt x="508000" y="16764"/>
                </a:lnTo>
                <a:lnTo>
                  <a:pt x="521970" y="13716"/>
                </a:lnTo>
                <a:lnTo>
                  <a:pt x="535940" y="12192"/>
                </a:lnTo>
                <a:lnTo>
                  <a:pt x="551180" y="12065"/>
                </a:lnTo>
                <a:lnTo>
                  <a:pt x="558800" y="11303"/>
                </a:lnTo>
                <a:lnTo>
                  <a:pt x="558800" y="6096"/>
                </a:lnTo>
                <a:lnTo>
                  <a:pt x="565150" y="10668"/>
                </a:lnTo>
                <a:lnTo>
                  <a:pt x="565150" y="242620"/>
                </a:lnTo>
                <a:lnTo>
                  <a:pt x="568960" y="242316"/>
                </a:lnTo>
                <a:close/>
              </a:path>
              <a:path w="570230" h="2301240">
                <a:moveTo>
                  <a:pt x="565150" y="231648"/>
                </a:moveTo>
                <a:lnTo>
                  <a:pt x="549910" y="231648"/>
                </a:lnTo>
                <a:lnTo>
                  <a:pt x="535940" y="233172"/>
                </a:lnTo>
                <a:lnTo>
                  <a:pt x="520700" y="234696"/>
                </a:lnTo>
                <a:lnTo>
                  <a:pt x="477520" y="242316"/>
                </a:lnTo>
                <a:lnTo>
                  <a:pt x="422910" y="262128"/>
                </a:lnTo>
                <a:lnTo>
                  <a:pt x="369570" y="291084"/>
                </a:lnTo>
                <a:lnTo>
                  <a:pt x="317500" y="327660"/>
                </a:lnTo>
                <a:lnTo>
                  <a:pt x="270510" y="371856"/>
                </a:lnTo>
                <a:lnTo>
                  <a:pt x="224790" y="425196"/>
                </a:lnTo>
                <a:lnTo>
                  <a:pt x="163830" y="515112"/>
                </a:lnTo>
                <a:lnTo>
                  <a:pt x="146050" y="548640"/>
                </a:lnTo>
                <a:lnTo>
                  <a:pt x="127000" y="583692"/>
                </a:lnTo>
                <a:lnTo>
                  <a:pt x="110490" y="620268"/>
                </a:lnTo>
                <a:lnTo>
                  <a:pt x="95250" y="658368"/>
                </a:lnTo>
                <a:lnTo>
                  <a:pt x="80010" y="697992"/>
                </a:lnTo>
                <a:lnTo>
                  <a:pt x="66040" y="737616"/>
                </a:lnTo>
                <a:lnTo>
                  <a:pt x="54610" y="780288"/>
                </a:lnTo>
                <a:lnTo>
                  <a:pt x="33020" y="865632"/>
                </a:lnTo>
                <a:lnTo>
                  <a:pt x="24130" y="911352"/>
                </a:lnTo>
                <a:lnTo>
                  <a:pt x="16510" y="957072"/>
                </a:lnTo>
                <a:lnTo>
                  <a:pt x="10160" y="1002792"/>
                </a:lnTo>
                <a:lnTo>
                  <a:pt x="5080" y="1051560"/>
                </a:lnTo>
                <a:lnTo>
                  <a:pt x="0" y="1147572"/>
                </a:lnTo>
                <a:lnTo>
                  <a:pt x="0" y="1197864"/>
                </a:lnTo>
                <a:lnTo>
                  <a:pt x="3810" y="1197864"/>
                </a:lnTo>
                <a:lnTo>
                  <a:pt x="3810" y="1082040"/>
                </a:lnTo>
                <a:lnTo>
                  <a:pt x="13970" y="1082040"/>
                </a:lnTo>
                <a:lnTo>
                  <a:pt x="14057" y="1082950"/>
                </a:lnTo>
                <a:lnTo>
                  <a:pt x="16510" y="1051560"/>
                </a:lnTo>
                <a:lnTo>
                  <a:pt x="21590" y="1004316"/>
                </a:lnTo>
                <a:lnTo>
                  <a:pt x="27940" y="958596"/>
                </a:lnTo>
                <a:lnTo>
                  <a:pt x="43180" y="868680"/>
                </a:lnTo>
                <a:lnTo>
                  <a:pt x="54610" y="824484"/>
                </a:lnTo>
                <a:lnTo>
                  <a:pt x="54610" y="826008"/>
                </a:lnTo>
                <a:lnTo>
                  <a:pt x="64770" y="783336"/>
                </a:lnTo>
                <a:lnTo>
                  <a:pt x="90170" y="701040"/>
                </a:lnTo>
                <a:lnTo>
                  <a:pt x="120650" y="624840"/>
                </a:lnTo>
                <a:lnTo>
                  <a:pt x="154940" y="554736"/>
                </a:lnTo>
                <a:lnTo>
                  <a:pt x="193040" y="489204"/>
                </a:lnTo>
                <a:lnTo>
                  <a:pt x="233680" y="431292"/>
                </a:lnTo>
                <a:lnTo>
                  <a:pt x="278130" y="379476"/>
                </a:lnTo>
                <a:lnTo>
                  <a:pt x="278130" y="381000"/>
                </a:lnTo>
                <a:lnTo>
                  <a:pt x="300990" y="356616"/>
                </a:lnTo>
                <a:lnTo>
                  <a:pt x="349250" y="316992"/>
                </a:lnTo>
                <a:lnTo>
                  <a:pt x="374650" y="301026"/>
                </a:lnTo>
                <a:lnTo>
                  <a:pt x="374650" y="300228"/>
                </a:lnTo>
                <a:lnTo>
                  <a:pt x="400050" y="284988"/>
                </a:lnTo>
                <a:lnTo>
                  <a:pt x="425450" y="273904"/>
                </a:lnTo>
                <a:lnTo>
                  <a:pt x="425450" y="272796"/>
                </a:lnTo>
                <a:lnTo>
                  <a:pt x="453390" y="262128"/>
                </a:lnTo>
                <a:lnTo>
                  <a:pt x="481330" y="252984"/>
                </a:lnTo>
                <a:lnTo>
                  <a:pt x="508000" y="246888"/>
                </a:lnTo>
                <a:lnTo>
                  <a:pt x="508000" y="248412"/>
                </a:lnTo>
                <a:lnTo>
                  <a:pt x="521970" y="245364"/>
                </a:lnTo>
                <a:lnTo>
                  <a:pt x="535940" y="243840"/>
                </a:lnTo>
                <a:lnTo>
                  <a:pt x="551180" y="242316"/>
                </a:lnTo>
                <a:lnTo>
                  <a:pt x="551180" y="243738"/>
                </a:lnTo>
                <a:lnTo>
                  <a:pt x="558800" y="243128"/>
                </a:lnTo>
                <a:lnTo>
                  <a:pt x="558800" y="237744"/>
                </a:lnTo>
                <a:lnTo>
                  <a:pt x="565150" y="231648"/>
                </a:lnTo>
                <a:close/>
              </a:path>
              <a:path w="570230" h="2301240">
                <a:moveTo>
                  <a:pt x="488950" y="2235779"/>
                </a:moveTo>
                <a:lnTo>
                  <a:pt x="488950" y="2144268"/>
                </a:lnTo>
                <a:lnTo>
                  <a:pt x="459740" y="2135124"/>
                </a:lnTo>
                <a:lnTo>
                  <a:pt x="435610" y="2125980"/>
                </a:lnTo>
                <a:lnTo>
                  <a:pt x="386080" y="2103120"/>
                </a:lnTo>
                <a:lnTo>
                  <a:pt x="340360" y="2071116"/>
                </a:lnTo>
                <a:lnTo>
                  <a:pt x="317500" y="2052828"/>
                </a:lnTo>
                <a:lnTo>
                  <a:pt x="317500" y="2054352"/>
                </a:lnTo>
                <a:lnTo>
                  <a:pt x="295910" y="2033016"/>
                </a:lnTo>
                <a:lnTo>
                  <a:pt x="295910" y="2034540"/>
                </a:lnTo>
                <a:lnTo>
                  <a:pt x="275590" y="2013204"/>
                </a:lnTo>
                <a:lnTo>
                  <a:pt x="234950" y="1965960"/>
                </a:lnTo>
                <a:lnTo>
                  <a:pt x="196850" y="1912620"/>
                </a:lnTo>
                <a:lnTo>
                  <a:pt x="179070" y="1883664"/>
                </a:lnTo>
                <a:lnTo>
                  <a:pt x="179070" y="1885188"/>
                </a:lnTo>
                <a:lnTo>
                  <a:pt x="146050" y="1824228"/>
                </a:lnTo>
                <a:lnTo>
                  <a:pt x="130810" y="1790700"/>
                </a:lnTo>
                <a:lnTo>
                  <a:pt x="130810" y="1792224"/>
                </a:lnTo>
                <a:lnTo>
                  <a:pt x="101600" y="1723644"/>
                </a:lnTo>
                <a:lnTo>
                  <a:pt x="77470" y="1652016"/>
                </a:lnTo>
                <a:lnTo>
                  <a:pt x="55880" y="1575816"/>
                </a:lnTo>
                <a:lnTo>
                  <a:pt x="36830" y="1496568"/>
                </a:lnTo>
                <a:lnTo>
                  <a:pt x="19050" y="1371600"/>
                </a:lnTo>
                <a:lnTo>
                  <a:pt x="12700" y="1286256"/>
                </a:lnTo>
                <a:lnTo>
                  <a:pt x="10160" y="1197864"/>
                </a:lnTo>
                <a:lnTo>
                  <a:pt x="0" y="1197864"/>
                </a:lnTo>
                <a:lnTo>
                  <a:pt x="0" y="1242060"/>
                </a:lnTo>
                <a:lnTo>
                  <a:pt x="1270" y="1286256"/>
                </a:lnTo>
                <a:lnTo>
                  <a:pt x="3810" y="1330452"/>
                </a:lnTo>
                <a:lnTo>
                  <a:pt x="12700" y="1415796"/>
                </a:lnTo>
                <a:lnTo>
                  <a:pt x="20320" y="1456944"/>
                </a:lnTo>
                <a:lnTo>
                  <a:pt x="26670" y="1498092"/>
                </a:lnTo>
                <a:lnTo>
                  <a:pt x="44450" y="1578864"/>
                </a:lnTo>
                <a:lnTo>
                  <a:pt x="66040" y="1655064"/>
                </a:lnTo>
                <a:lnTo>
                  <a:pt x="78740" y="1691640"/>
                </a:lnTo>
                <a:lnTo>
                  <a:pt x="105410" y="1761744"/>
                </a:lnTo>
                <a:lnTo>
                  <a:pt x="135890" y="1828800"/>
                </a:lnTo>
                <a:lnTo>
                  <a:pt x="170180" y="1889760"/>
                </a:lnTo>
                <a:lnTo>
                  <a:pt x="207010" y="1946148"/>
                </a:lnTo>
                <a:lnTo>
                  <a:pt x="246380" y="1996440"/>
                </a:lnTo>
                <a:lnTo>
                  <a:pt x="288290" y="2042160"/>
                </a:lnTo>
                <a:lnTo>
                  <a:pt x="334010" y="2080260"/>
                </a:lnTo>
                <a:lnTo>
                  <a:pt x="382270" y="2112264"/>
                </a:lnTo>
                <a:lnTo>
                  <a:pt x="430530" y="2136648"/>
                </a:lnTo>
                <a:lnTo>
                  <a:pt x="477520" y="2151960"/>
                </a:lnTo>
                <a:lnTo>
                  <a:pt x="477520" y="2148840"/>
                </a:lnTo>
                <a:lnTo>
                  <a:pt x="482600" y="2153412"/>
                </a:lnTo>
                <a:lnTo>
                  <a:pt x="482600" y="2253519"/>
                </a:lnTo>
                <a:lnTo>
                  <a:pt x="488950" y="2235779"/>
                </a:lnTo>
                <a:close/>
              </a:path>
              <a:path w="570230" h="2301240">
                <a:moveTo>
                  <a:pt x="14057" y="1082950"/>
                </a:moveTo>
                <a:lnTo>
                  <a:pt x="13970" y="1082040"/>
                </a:lnTo>
                <a:lnTo>
                  <a:pt x="3810" y="1082040"/>
                </a:lnTo>
                <a:lnTo>
                  <a:pt x="6350" y="1123188"/>
                </a:lnTo>
                <a:lnTo>
                  <a:pt x="11133" y="1160496"/>
                </a:lnTo>
                <a:lnTo>
                  <a:pt x="12700" y="1100328"/>
                </a:lnTo>
                <a:lnTo>
                  <a:pt x="14057" y="1082950"/>
                </a:lnTo>
                <a:close/>
              </a:path>
              <a:path w="570230" h="2301240">
                <a:moveTo>
                  <a:pt x="11133" y="1160496"/>
                </a:moveTo>
                <a:lnTo>
                  <a:pt x="6350" y="1123188"/>
                </a:lnTo>
                <a:lnTo>
                  <a:pt x="3810" y="1082040"/>
                </a:lnTo>
                <a:lnTo>
                  <a:pt x="3810" y="1197864"/>
                </a:lnTo>
                <a:lnTo>
                  <a:pt x="10160" y="1197864"/>
                </a:lnTo>
                <a:lnTo>
                  <a:pt x="11133" y="1160496"/>
                </a:lnTo>
                <a:close/>
              </a:path>
              <a:path w="570230" h="2301240">
                <a:moveTo>
                  <a:pt x="201930" y="1687068"/>
                </a:moveTo>
                <a:lnTo>
                  <a:pt x="185420" y="1661160"/>
                </a:lnTo>
                <a:lnTo>
                  <a:pt x="168910" y="1633728"/>
                </a:lnTo>
                <a:lnTo>
                  <a:pt x="168910" y="1635252"/>
                </a:lnTo>
                <a:lnTo>
                  <a:pt x="153670" y="1606296"/>
                </a:lnTo>
                <a:lnTo>
                  <a:pt x="139700" y="1577340"/>
                </a:lnTo>
                <a:lnTo>
                  <a:pt x="124460" y="1546860"/>
                </a:lnTo>
                <a:lnTo>
                  <a:pt x="124460" y="1548384"/>
                </a:lnTo>
                <a:lnTo>
                  <a:pt x="87630" y="1452372"/>
                </a:lnTo>
                <a:lnTo>
                  <a:pt x="77470" y="1418844"/>
                </a:lnTo>
                <a:lnTo>
                  <a:pt x="66040" y="1383792"/>
                </a:lnTo>
                <a:lnTo>
                  <a:pt x="48260" y="1312164"/>
                </a:lnTo>
                <a:lnTo>
                  <a:pt x="33020" y="1237488"/>
                </a:lnTo>
                <a:lnTo>
                  <a:pt x="26670" y="1199388"/>
                </a:lnTo>
                <a:lnTo>
                  <a:pt x="21590" y="1161288"/>
                </a:lnTo>
                <a:lnTo>
                  <a:pt x="14057" y="1082950"/>
                </a:lnTo>
                <a:lnTo>
                  <a:pt x="12700" y="1100328"/>
                </a:lnTo>
                <a:lnTo>
                  <a:pt x="11133" y="1160496"/>
                </a:lnTo>
                <a:lnTo>
                  <a:pt x="21590" y="1240536"/>
                </a:lnTo>
                <a:lnTo>
                  <a:pt x="36830" y="1315212"/>
                </a:lnTo>
                <a:lnTo>
                  <a:pt x="46990" y="1351788"/>
                </a:lnTo>
                <a:lnTo>
                  <a:pt x="55880" y="1386840"/>
                </a:lnTo>
                <a:lnTo>
                  <a:pt x="88900" y="1488948"/>
                </a:lnTo>
                <a:lnTo>
                  <a:pt x="128270" y="1581912"/>
                </a:lnTo>
                <a:lnTo>
                  <a:pt x="173990" y="1667256"/>
                </a:lnTo>
                <a:lnTo>
                  <a:pt x="200660" y="1706118"/>
                </a:lnTo>
                <a:lnTo>
                  <a:pt x="200660" y="1687068"/>
                </a:lnTo>
                <a:lnTo>
                  <a:pt x="201930" y="1687068"/>
                </a:lnTo>
                <a:close/>
              </a:path>
              <a:path w="570230" h="2301240">
                <a:moveTo>
                  <a:pt x="332740" y="1833372"/>
                </a:moveTo>
                <a:lnTo>
                  <a:pt x="292100" y="1798320"/>
                </a:lnTo>
                <a:lnTo>
                  <a:pt x="234950" y="1735836"/>
                </a:lnTo>
                <a:lnTo>
                  <a:pt x="218440" y="1711452"/>
                </a:lnTo>
                <a:lnTo>
                  <a:pt x="200660" y="1687068"/>
                </a:lnTo>
                <a:lnTo>
                  <a:pt x="200660" y="1706118"/>
                </a:lnTo>
                <a:lnTo>
                  <a:pt x="209550" y="1719072"/>
                </a:lnTo>
                <a:lnTo>
                  <a:pt x="246380" y="1764792"/>
                </a:lnTo>
                <a:lnTo>
                  <a:pt x="284480" y="1805940"/>
                </a:lnTo>
                <a:lnTo>
                  <a:pt x="325120" y="1842516"/>
                </a:lnTo>
                <a:lnTo>
                  <a:pt x="331470" y="1846998"/>
                </a:lnTo>
                <a:lnTo>
                  <a:pt x="331470" y="1833372"/>
                </a:lnTo>
                <a:lnTo>
                  <a:pt x="332740" y="1833372"/>
                </a:lnTo>
                <a:close/>
              </a:path>
              <a:path w="570230" h="2301240">
                <a:moveTo>
                  <a:pt x="462280" y="1905000"/>
                </a:moveTo>
                <a:lnTo>
                  <a:pt x="439420" y="1897380"/>
                </a:lnTo>
                <a:lnTo>
                  <a:pt x="416560" y="1886712"/>
                </a:lnTo>
                <a:lnTo>
                  <a:pt x="394970" y="1876044"/>
                </a:lnTo>
                <a:lnTo>
                  <a:pt x="374650" y="1862328"/>
                </a:lnTo>
                <a:lnTo>
                  <a:pt x="374650" y="1863852"/>
                </a:lnTo>
                <a:lnTo>
                  <a:pt x="331470" y="1833372"/>
                </a:lnTo>
                <a:lnTo>
                  <a:pt x="331470" y="1846998"/>
                </a:lnTo>
                <a:lnTo>
                  <a:pt x="368300" y="1872996"/>
                </a:lnTo>
                <a:lnTo>
                  <a:pt x="412750" y="1897380"/>
                </a:lnTo>
                <a:lnTo>
                  <a:pt x="458470" y="1915668"/>
                </a:lnTo>
                <a:lnTo>
                  <a:pt x="461010" y="1916430"/>
                </a:lnTo>
                <a:lnTo>
                  <a:pt x="461010" y="1905000"/>
                </a:lnTo>
                <a:lnTo>
                  <a:pt x="462280" y="1905000"/>
                </a:lnTo>
                <a:close/>
              </a:path>
              <a:path w="570230" h="2301240">
                <a:moveTo>
                  <a:pt x="375920" y="68580"/>
                </a:moveTo>
                <a:lnTo>
                  <a:pt x="374650" y="68580"/>
                </a:lnTo>
                <a:lnTo>
                  <a:pt x="374650" y="69378"/>
                </a:lnTo>
                <a:lnTo>
                  <a:pt x="375920" y="68580"/>
                </a:lnTo>
                <a:close/>
              </a:path>
              <a:path w="570230" h="2301240">
                <a:moveTo>
                  <a:pt x="375920" y="300228"/>
                </a:moveTo>
                <a:lnTo>
                  <a:pt x="374650" y="300228"/>
                </a:lnTo>
                <a:lnTo>
                  <a:pt x="374650" y="301026"/>
                </a:lnTo>
                <a:lnTo>
                  <a:pt x="375920" y="300228"/>
                </a:lnTo>
                <a:close/>
              </a:path>
              <a:path w="570230" h="2301240">
                <a:moveTo>
                  <a:pt x="427990" y="41148"/>
                </a:moveTo>
                <a:lnTo>
                  <a:pt x="425450" y="41148"/>
                </a:lnTo>
                <a:lnTo>
                  <a:pt x="425450" y="42256"/>
                </a:lnTo>
                <a:lnTo>
                  <a:pt x="427990" y="41148"/>
                </a:lnTo>
                <a:close/>
              </a:path>
              <a:path w="570230" h="2301240">
                <a:moveTo>
                  <a:pt x="427990" y="272796"/>
                </a:moveTo>
                <a:lnTo>
                  <a:pt x="425450" y="272796"/>
                </a:lnTo>
                <a:lnTo>
                  <a:pt x="425450" y="273904"/>
                </a:lnTo>
                <a:lnTo>
                  <a:pt x="427990" y="272796"/>
                </a:lnTo>
                <a:close/>
              </a:path>
              <a:path w="570230" h="2301240">
                <a:moveTo>
                  <a:pt x="485140" y="1911096"/>
                </a:moveTo>
                <a:lnTo>
                  <a:pt x="461010" y="1905000"/>
                </a:lnTo>
                <a:lnTo>
                  <a:pt x="461010" y="1916430"/>
                </a:lnTo>
                <a:lnTo>
                  <a:pt x="477520" y="1921383"/>
                </a:lnTo>
                <a:lnTo>
                  <a:pt x="477520" y="1917192"/>
                </a:lnTo>
                <a:lnTo>
                  <a:pt x="485140" y="1911096"/>
                </a:lnTo>
                <a:close/>
              </a:path>
              <a:path w="570230" h="2301240">
                <a:moveTo>
                  <a:pt x="570230" y="2042160"/>
                </a:moveTo>
                <a:lnTo>
                  <a:pt x="477520" y="1761744"/>
                </a:lnTo>
                <a:lnTo>
                  <a:pt x="477520" y="1798320"/>
                </a:lnTo>
                <a:lnTo>
                  <a:pt x="488950" y="1796796"/>
                </a:lnTo>
                <a:lnTo>
                  <a:pt x="488950" y="1832824"/>
                </a:lnTo>
                <a:lnTo>
                  <a:pt x="558275" y="2042101"/>
                </a:lnTo>
                <a:lnTo>
                  <a:pt x="558800" y="2040636"/>
                </a:lnTo>
                <a:lnTo>
                  <a:pt x="558800" y="2074101"/>
                </a:lnTo>
                <a:lnTo>
                  <a:pt x="570230" y="2042160"/>
                </a:lnTo>
                <a:close/>
              </a:path>
              <a:path w="570230" h="2301240">
                <a:moveTo>
                  <a:pt x="488950" y="1832824"/>
                </a:moveTo>
                <a:lnTo>
                  <a:pt x="488950" y="1796796"/>
                </a:lnTo>
                <a:lnTo>
                  <a:pt x="477520" y="1798320"/>
                </a:lnTo>
                <a:lnTo>
                  <a:pt x="488950" y="1832824"/>
                </a:lnTo>
                <a:close/>
              </a:path>
              <a:path w="570230" h="2301240">
                <a:moveTo>
                  <a:pt x="488950" y="1924812"/>
                </a:moveTo>
                <a:lnTo>
                  <a:pt x="488950" y="1832824"/>
                </a:lnTo>
                <a:lnTo>
                  <a:pt x="477520" y="1798320"/>
                </a:lnTo>
                <a:lnTo>
                  <a:pt x="477520" y="1909171"/>
                </a:lnTo>
                <a:lnTo>
                  <a:pt x="485140" y="1911096"/>
                </a:lnTo>
                <a:lnTo>
                  <a:pt x="485140" y="1923669"/>
                </a:lnTo>
                <a:lnTo>
                  <a:pt x="488950" y="1924812"/>
                </a:lnTo>
                <a:close/>
              </a:path>
              <a:path w="570230" h="2301240">
                <a:moveTo>
                  <a:pt x="485140" y="1923669"/>
                </a:moveTo>
                <a:lnTo>
                  <a:pt x="485140" y="1911096"/>
                </a:lnTo>
                <a:lnTo>
                  <a:pt x="477520" y="1917192"/>
                </a:lnTo>
                <a:lnTo>
                  <a:pt x="477520" y="1921383"/>
                </a:lnTo>
                <a:lnTo>
                  <a:pt x="485140" y="1923669"/>
                </a:lnTo>
                <a:close/>
              </a:path>
              <a:path w="570230" h="2301240">
                <a:moveTo>
                  <a:pt x="482600" y="2153412"/>
                </a:moveTo>
                <a:lnTo>
                  <a:pt x="477520" y="2148840"/>
                </a:lnTo>
                <a:lnTo>
                  <a:pt x="477520" y="2151960"/>
                </a:lnTo>
                <a:lnTo>
                  <a:pt x="482600" y="2153412"/>
                </a:lnTo>
                <a:close/>
              </a:path>
              <a:path w="570230" h="2301240">
                <a:moveTo>
                  <a:pt x="482600" y="2253519"/>
                </a:moveTo>
                <a:lnTo>
                  <a:pt x="482600" y="2153412"/>
                </a:lnTo>
                <a:lnTo>
                  <a:pt x="477520" y="2151960"/>
                </a:lnTo>
                <a:lnTo>
                  <a:pt x="477520" y="2267712"/>
                </a:lnTo>
                <a:lnTo>
                  <a:pt x="482600" y="2253519"/>
                </a:lnTo>
                <a:close/>
              </a:path>
              <a:path w="570230" h="2301240">
                <a:moveTo>
                  <a:pt x="558800" y="2074101"/>
                </a:moveTo>
                <a:lnTo>
                  <a:pt x="558800" y="2043684"/>
                </a:lnTo>
                <a:lnTo>
                  <a:pt x="558275" y="2042101"/>
                </a:lnTo>
                <a:lnTo>
                  <a:pt x="477520" y="2267712"/>
                </a:lnTo>
                <a:lnTo>
                  <a:pt x="488950" y="2269236"/>
                </a:lnTo>
                <a:lnTo>
                  <a:pt x="558800" y="2074101"/>
                </a:lnTo>
                <a:close/>
              </a:path>
              <a:path w="570230" h="2301240">
                <a:moveTo>
                  <a:pt x="488950" y="2269298"/>
                </a:moveTo>
                <a:lnTo>
                  <a:pt x="477520" y="2267712"/>
                </a:lnTo>
                <a:lnTo>
                  <a:pt x="477520" y="2301240"/>
                </a:lnTo>
                <a:lnTo>
                  <a:pt x="488950" y="2269298"/>
                </a:lnTo>
                <a:close/>
              </a:path>
              <a:path w="570230" h="2301240">
                <a:moveTo>
                  <a:pt x="551180" y="243738"/>
                </a:moveTo>
                <a:lnTo>
                  <a:pt x="551180" y="242316"/>
                </a:lnTo>
                <a:lnTo>
                  <a:pt x="549910" y="243840"/>
                </a:lnTo>
                <a:lnTo>
                  <a:pt x="551180" y="243738"/>
                </a:lnTo>
                <a:close/>
              </a:path>
              <a:path w="570230" h="2301240">
                <a:moveTo>
                  <a:pt x="558800" y="2043684"/>
                </a:moveTo>
                <a:lnTo>
                  <a:pt x="558800" y="2040636"/>
                </a:lnTo>
                <a:lnTo>
                  <a:pt x="558275" y="2042101"/>
                </a:lnTo>
                <a:lnTo>
                  <a:pt x="558800" y="2043684"/>
                </a:lnTo>
                <a:close/>
              </a:path>
              <a:path w="570230" h="2301240">
                <a:moveTo>
                  <a:pt x="565150" y="10668"/>
                </a:moveTo>
                <a:lnTo>
                  <a:pt x="558800" y="6096"/>
                </a:lnTo>
                <a:lnTo>
                  <a:pt x="558800" y="11303"/>
                </a:lnTo>
                <a:lnTo>
                  <a:pt x="565150" y="10668"/>
                </a:lnTo>
                <a:close/>
              </a:path>
              <a:path w="570230" h="2301240">
                <a:moveTo>
                  <a:pt x="565150" y="231648"/>
                </a:moveTo>
                <a:lnTo>
                  <a:pt x="565150" y="10668"/>
                </a:lnTo>
                <a:lnTo>
                  <a:pt x="558800" y="11303"/>
                </a:lnTo>
                <a:lnTo>
                  <a:pt x="558800" y="231648"/>
                </a:lnTo>
                <a:lnTo>
                  <a:pt x="565150" y="231648"/>
                </a:lnTo>
                <a:close/>
              </a:path>
              <a:path w="570230" h="2301240">
                <a:moveTo>
                  <a:pt x="565150" y="242620"/>
                </a:moveTo>
                <a:lnTo>
                  <a:pt x="565150" y="231648"/>
                </a:lnTo>
                <a:lnTo>
                  <a:pt x="558800" y="237744"/>
                </a:lnTo>
                <a:lnTo>
                  <a:pt x="558800" y="243128"/>
                </a:lnTo>
                <a:lnTo>
                  <a:pt x="565150" y="242620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90481" y="3808476"/>
            <a:ext cx="3473450" cy="802005"/>
          </a:xfrm>
          <a:custGeom>
            <a:avLst/>
            <a:gdLst/>
            <a:ahLst/>
            <a:cxnLst/>
            <a:rect l="l" t="t" r="r" b="b"/>
            <a:pathLst>
              <a:path w="3473450" h="802004">
                <a:moveTo>
                  <a:pt x="0" y="0"/>
                </a:moveTo>
                <a:lnTo>
                  <a:pt x="0" y="801624"/>
                </a:lnTo>
                <a:lnTo>
                  <a:pt x="3473196" y="801624"/>
                </a:lnTo>
                <a:lnTo>
                  <a:pt x="3473196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85909" y="3802380"/>
            <a:ext cx="3484245" cy="812800"/>
          </a:xfrm>
          <a:custGeom>
            <a:avLst/>
            <a:gdLst/>
            <a:ahLst/>
            <a:cxnLst/>
            <a:rect l="l" t="t" r="r" b="b"/>
            <a:pathLst>
              <a:path w="3484245" h="812800">
                <a:moveTo>
                  <a:pt x="3483861" y="812292"/>
                </a:moveTo>
                <a:lnTo>
                  <a:pt x="3483861" y="0"/>
                </a:lnTo>
                <a:lnTo>
                  <a:pt x="0" y="0"/>
                </a:lnTo>
                <a:lnTo>
                  <a:pt x="0" y="812292"/>
                </a:lnTo>
                <a:lnTo>
                  <a:pt x="4572" y="812292"/>
                </a:lnTo>
                <a:lnTo>
                  <a:pt x="4572" y="12192"/>
                </a:lnTo>
                <a:lnTo>
                  <a:pt x="10668" y="6096"/>
                </a:lnTo>
                <a:lnTo>
                  <a:pt x="10668" y="12192"/>
                </a:lnTo>
                <a:lnTo>
                  <a:pt x="3473193" y="12192"/>
                </a:lnTo>
                <a:lnTo>
                  <a:pt x="3473193" y="6096"/>
                </a:lnTo>
                <a:lnTo>
                  <a:pt x="3477765" y="12192"/>
                </a:lnTo>
                <a:lnTo>
                  <a:pt x="3477765" y="812292"/>
                </a:lnTo>
                <a:lnTo>
                  <a:pt x="3483861" y="812292"/>
                </a:lnTo>
                <a:close/>
              </a:path>
              <a:path w="3484245" h="812800">
                <a:moveTo>
                  <a:pt x="10668" y="12192"/>
                </a:moveTo>
                <a:lnTo>
                  <a:pt x="10668" y="6096"/>
                </a:lnTo>
                <a:lnTo>
                  <a:pt x="4572" y="12192"/>
                </a:lnTo>
                <a:lnTo>
                  <a:pt x="10668" y="12192"/>
                </a:lnTo>
                <a:close/>
              </a:path>
              <a:path w="3484245" h="812800">
                <a:moveTo>
                  <a:pt x="10668" y="801624"/>
                </a:moveTo>
                <a:lnTo>
                  <a:pt x="10668" y="12192"/>
                </a:lnTo>
                <a:lnTo>
                  <a:pt x="4572" y="12192"/>
                </a:lnTo>
                <a:lnTo>
                  <a:pt x="4572" y="801624"/>
                </a:lnTo>
                <a:lnTo>
                  <a:pt x="10668" y="801624"/>
                </a:lnTo>
                <a:close/>
              </a:path>
              <a:path w="3484245" h="812800">
                <a:moveTo>
                  <a:pt x="3477765" y="801624"/>
                </a:moveTo>
                <a:lnTo>
                  <a:pt x="4572" y="801624"/>
                </a:lnTo>
                <a:lnTo>
                  <a:pt x="10668" y="807720"/>
                </a:lnTo>
                <a:lnTo>
                  <a:pt x="10668" y="812292"/>
                </a:lnTo>
                <a:lnTo>
                  <a:pt x="3473193" y="812292"/>
                </a:lnTo>
                <a:lnTo>
                  <a:pt x="3473193" y="807720"/>
                </a:lnTo>
                <a:lnTo>
                  <a:pt x="3477765" y="801624"/>
                </a:lnTo>
                <a:close/>
              </a:path>
              <a:path w="3484245" h="812800">
                <a:moveTo>
                  <a:pt x="10668" y="812292"/>
                </a:moveTo>
                <a:lnTo>
                  <a:pt x="10668" y="807720"/>
                </a:lnTo>
                <a:lnTo>
                  <a:pt x="4572" y="801624"/>
                </a:lnTo>
                <a:lnTo>
                  <a:pt x="4572" y="812292"/>
                </a:lnTo>
                <a:lnTo>
                  <a:pt x="10668" y="812292"/>
                </a:lnTo>
                <a:close/>
              </a:path>
              <a:path w="3484245" h="812800">
                <a:moveTo>
                  <a:pt x="3477765" y="12192"/>
                </a:moveTo>
                <a:lnTo>
                  <a:pt x="3473193" y="6096"/>
                </a:lnTo>
                <a:lnTo>
                  <a:pt x="3473193" y="12192"/>
                </a:lnTo>
                <a:lnTo>
                  <a:pt x="3477765" y="12192"/>
                </a:lnTo>
                <a:close/>
              </a:path>
              <a:path w="3484245" h="812800">
                <a:moveTo>
                  <a:pt x="3477765" y="801624"/>
                </a:moveTo>
                <a:lnTo>
                  <a:pt x="3477765" y="12192"/>
                </a:lnTo>
                <a:lnTo>
                  <a:pt x="3473193" y="12192"/>
                </a:lnTo>
                <a:lnTo>
                  <a:pt x="3473193" y="801624"/>
                </a:lnTo>
                <a:lnTo>
                  <a:pt x="3477765" y="801624"/>
                </a:lnTo>
                <a:close/>
              </a:path>
              <a:path w="3484245" h="812800">
                <a:moveTo>
                  <a:pt x="3477765" y="812292"/>
                </a:moveTo>
                <a:lnTo>
                  <a:pt x="3477765" y="801624"/>
                </a:lnTo>
                <a:lnTo>
                  <a:pt x="3473193" y="807720"/>
                </a:lnTo>
                <a:lnTo>
                  <a:pt x="3473193" y="812292"/>
                </a:lnTo>
                <a:lnTo>
                  <a:pt x="3477765" y="812292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90481" y="3818634"/>
            <a:ext cx="3473450" cy="748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025" marR="62865" algn="just">
              <a:lnSpc>
                <a:spcPct val="101899"/>
              </a:lnSpc>
              <a:spcBef>
                <a:spcPts val="95"/>
              </a:spcBef>
            </a:pP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Obrigação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Presente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obrigação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legal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ou 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não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legalmente vinculada,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quando não  possa ser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evitada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pela</a:t>
            </a:r>
            <a:r>
              <a:rPr sz="15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entidade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92074" y="2956560"/>
            <a:ext cx="253365" cy="0"/>
          </a:xfrm>
          <a:custGeom>
            <a:avLst/>
            <a:gdLst/>
            <a:ahLst/>
            <a:cxnLst/>
            <a:rect l="l" t="t" r="r" b="b"/>
            <a:pathLst>
              <a:path w="253364">
                <a:moveTo>
                  <a:pt x="0" y="0"/>
                </a:moveTo>
                <a:lnTo>
                  <a:pt x="252984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45058" y="2074164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8864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77218" y="2592324"/>
            <a:ext cx="1515110" cy="631190"/>
          </a:xfrm>
          <a:prstGeom prst="rect">
            <a:avLst/>
          </a:prstGeom>
          <a:solidFill>
            <a:srgbClr val="364D80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403860">
              <a:lnSpc>
                <a:spcPct val="100000"/>
              </a:lnSpc>
              <a:spcBef>
                <a:spcPts val="5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45058" y="2086355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17270" y="1694688"/>
            <a:ext cx="1975485" cy="632460"/>
          </a:xfrm>
          <a:custGeom>
            <a:avLst/>
            <a:gdLst/>
            <a:ahLst/>
            <a:cxnLst/>
            <a:rect l="l" t="t" r="r" b="b"/>
            <a:pathLst>
              <a:path w="1975485" h="632460">
                <a:moveTo>
                  <a:pt x="0" y="0"/>
                </a:moveTo>
                <a:lnTo>
                  <a:pt x="0" y="632460"/>
                </a:lnTo>
                <a:lnTo>
                  <a:pt x="1975104" y="632460"/>
                </a:lnTo>
                <a:lnTo>
                  <a:pt x="1975104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5058" y="3653028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976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34034" y="3273552"/>
            <a:ext cx="1958339" cy="631190"/>
          </a:xfrm>
          <a:custGeom>
            <a:avLst/>
            <a:gdLst/>
            <a:ahLst/>
            <a:cxnLst/>
            <a:rect l="l" t="t" r="r" b="b"/>
            <a:pathLst>
              <a:path w="1958339" h="631189">
                <a:moveTo>
                  <a:pt x="0" y="0"/>
                </a:moveTo>
                <a:lnTo>
                  <a:pt x="0" y="630936"/>
                </a:lnTo>
                <a:lnTo>
                  <a:pt x="1958340" y="630936"/>
                </a:lnTo>
                <a:lnTo>
                  <a:pt x="1958340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60526" y="2136648"/>
            <a:ext cx="5386070" cy="645160"/>
          </a:xfrm>
          <a:custGeom>
            <a:avLst/>
            <a:gdLst/>
            <a:ahLst/>
            <a:cxnLst/>
            <a:rect l="l" t="t" r="r" b="b"/>
            <a:pathLst>
              <a:path w="5386070" h="645160">
                <a:moveTo>
                  <a:pt x="0" y="0"/>
                </a:moveTo>
                <a:lnTo>
                  <a:pt x="0" y="644652"/>
                </a:lnTo>
                <a:lnTo>
                  <a:pt x="5385816" y="644652"/>
                </a:lnTo>
                <a:lnTo>
                  <a:pt x="538581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55954" y="2132076"/>
            <a:ext cx="5396865" cy="655320"/>
          </a:xfrm>
          <a:custGeom>
            <a:avLst/>
            <a:gdLst/>
            <a:ahLst/>
            <a:cxnLst/>
            <a:rect l="l" t="t" r="r" b="b"/>
            <a:pathLst>
              <a:path w="5396865" h="655319">
                <a:moveTo>
                  <a:pt x="5396484" y="655320"/>
                </a:moveTo>
                <a:lnTo>
                  <a:pt x="5396484" y="0"/>
                </a:lnTo>
                <a:lnTo>
                  <a:pt x="0" y="0"/>
                </a:lnTo>
                <a:lnTo>
                  <a:pt x="0" y="655320"/>
                </a:lnTo>
                <a:lnTo>
                  <a:pt x="4572" y="655320"/>
                </a:lnTo>
                <a:lnTo>
                  <a:pt x="4572" y="10668"/>
                </a:lnTo>
                <a:lnTo>
                  <a:pt x="10668" y="4572"/>
                </a:lnTo>
                <a:lnTo>
                  <a:pt x="10668" y="10668"/>
                </a:lnTo>
                <a:lnTo>
                  <a:pt x="5384292" y="10668"/>
                </a:lnTo>
                <a:lnTo>
                  <a:pt x="5384292" y="4572"/>
                </a:lnTo>
                <a:lnTo>
                  <a:pt x="5390388" y="10668"/>
                </a:lnTo>
                <a:lnTo>
                  <a:pt x="5390388" y="655320"/>
                </a:lnTo>
                <a:lnTo>
                  <a:pt x="5396484" y="655320"/>
                </a:lnTo>
                <a:close/>
              </a:path>
              <a:path w="5396865" h="655319">
                <a:moveTo>
                  <a:pt x="10668" y="10668"/>
                </a:moveTo>
                <a:lnTo>
                  <a:pt x="10668" y="4572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5396865" h="655319">
                <a:moveTo>
                  <a:pt x="10668" y="644652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644652"/>
                </a:lnTo>
                <a:lnTo>
                  <a:pt x="10668" y="644652"/>
                </a:lnTo>
                <a:close/>
              </a:path>
              <a:path w="5396865" h="655319">
                <a:moveTo>
                  <a:pt x="5390388" y="644652"/>
                </a:moveTo>
                <a:lnTo>
                  <a:pt x="4572" y="644652"/>
                </a:lnTo>
                <a:lnTo>
                  <a:pt x="10668" y="649224"/>
                </a:lnTo>
                <a:lnTo>
                  <a:pt x="10668" y="655320"/>
                </a:lnTo>
                <a:lnTo>
                  <a:pt x="5384292" y="655320"/>
                </a:lnTo>
                <a:lnTo>
                  <a:pt x="5384292" y="649224"/>
                </a:lnTo>
                <a:lnTo>
                  <a:pt x="5390388" y="644652"/>
                </a:lnTo>
                <a:close/>
              </a:path>
              <a:path w="5396865" h="655319">
                <a:moveTo>
                  <a:pt x="10668" y="655320"/>
                </a:moveTo>
                <a:lnTo>
                  <a:pt x="10668" y="649224"/>
                </a:lnTo>
                <a:lnTo>
                  <a:pt x="4572" y="644652"/>
                </a:lnTo>
                <a:lnTo>
                  <a:pt x="4572" y="655320"/>
                </a:lnTo>
                <a:lnTo>
                  <a:pt x="10668" y="655320"/>
                </a:lnTo>
                <a:close/>
              </a:path>
              <a:path w="5396865" h="655319">
                <a:moveTo>
                  <a:pt x="5390388" y="10668"/>
                </a:moveTo>
                <a:lnTo>
                  <a:pt x="5384292" y="4572"/>
                </a:lnTo>
                <a:lnTo>
                  <a:pt x="5384292" y="10668"/>
                </a:lnTo>
                <a:lnTo>
                  <a:pt x="5390388" y="10668"/>
                </a:lnTo>
                <a:close/>
              </a:path>
              <a:path w="5396865" h="655319">
                <a:moveTo>
                  <a:pt x="5390388" y="644652"/>
                </a:moveTo>
                <a:lnTo>
                  <a:pt x="5390388" y="10668"/>
                </a:lnTo>
                <a:lnTo>
                  <a:pt x="5384292" y="10668"/>
                </a:lnTo>
                <a:lnTo>
                  <a:pt x="5384292" y="644652"/>
                </a:lnTo>
                <a:lnTo>
                  <a:pt x="5390388" y="644652"/>
                </a:lnTo>
                <a:close/>
              </a:path>
              <a:path w="5396865" h="655319">
                <a:moveTo>
                  <a:pt x="5390388" y="655320"/>
                </a:moveTo>
                <a:lnTo>
                  <a:pt x="5390388" y="644652"/>
                </a:lnTo>
                <a:lnTo>
                  <a:pt x="5384292" y="649224"/>
                </a:lnTo>
                <a:lnTo>
                  <a:pt x="5384292" y="655320"/>
                </a:lnTo>
                <a:lnTo>
                  <a:pt x="5390388" y="655320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28604" y="1864867"/>
            <a:ext cx="5097780" cy="7150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3365">
              <a:lnSpc>
                <a:spcPct val="100000"/>
              </a:lnSpc>
              <a:spcBef>
                <a:spcPts val="13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CIRCULANTE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marL="262255" indent="-249554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spc="0" dirty="0">
                <a:latin typeface="Calibri"/>
                <a:cs typeface="Calibri"/>
              </a:rPr>
              <a:t>valores </a:t>
            </a:r>
            <a:r>
              <a:rPr sz="1550" b="1" dirty="0">
                <a:latin typeface="Calibri"/>
                <a:cs typeface="Calibri"/>
              </a:rPr>
              <a:t>exigíveis até </a:t>
            </a:r>
            <a:r>
              <a:rPr sz="1550" b="1" spc="10" dirty="0">
                <a:latin typeface="Calibri"/>
                <a:cs typeface="Calibri"/>
              </a:rPr>
              <a:t>12 </a:t>
            </a:r>
            <a:r>
              <a:rPr sz="1550" b="1" spc="5" dirty="0">
                <a:latin typeface="Calibri"/>
                <a:cs typeface="Calibri"/>
              </a:rPr>
              <a:t>meses </a:t>
            </a:r>
            <a:r>
              <a:rPr sz="1550" b="1" spc="10" dirty="0">
                <a:latin typeface="Calibri"/>
                <a:cs typeface="Calibri"/>
              </a:rPr>
              <a:t>da </a:t>
            </a:r>
            <a:r>
              <a:rPr sz="1550" b="1" spc="0" dirty="0">
                <a:latin typeface="Calibri"/>
                <a:cs typeface="Calibri"/>
              </a:rPr>
              <a:t>data </a:t>
            </a:r>
            <a:r>
              <a:rPr sz="1550" b="1" spc="5" dirty="0">
                <a:latin typeface="Calibri"/>
                <a:cs typeface="Calibri"/>
              </a:rPr>
              <a:t>das</a:t>
            </a:r>
            <a:r>
              <a:rPr sz="1550" b="1" spc="-105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demonstrações</a:t>
            </a:r>
            <a:r>
              <a:rPr sz="1550" spc="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87958" y="3715511"/>
            <a:ext cx="5386070" cy="443865"/>
          </a:xfrm>
          <a:custGeom>
            <a:avLst/>
            <a:gdLst/>
            <a:ahLst/>
            <a:cxnLst/>
            <a:rect l="l" t="t" r="r" b="b"/>
            <a:pathLst>
              <a:path w="5386070" h="443864">
                <a:moveTo>
                  <a:pt x="0" y="0"/>
                </a:moveTo>
                <a:lnTo>
                  <a:pt x="0" y="443484"/>
                </a:lnTo>
                <a:lnTo>
                  <a:pt x="5385816" y="443484"/>
                </a:lnTo>
                <a:lnTo>
                  <a:pt x="538581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83386" y="3710940"/>
            <a:ext cx="5396865" cy="454659"/>
          </a:xfrm>
          <a:custGeom>
            <a:avLst/>
            <a:gdLst/>
            <a:ahLst/>
            <a:cxnLst/>
            <a:rect l="l" t="t" r="r" b="b"/>
            <a:pathLst>
              <a:path w="5396865" h="454660">
                <a:moveTo>
                  <a:pt x="5396484" y="454152"/>
                </a:moveTo>
                <a:lnTo>
                  <a:pt x="5396484" y="0"/>
                </a:lnTo>
                <a:lnTo>
                  <a:pt x="0" y="0"/>
                </a:lnTo>
                <a:lnTo>
                  <a:pt x="0" y="454152"/>
                </a:lnTo>
                <a:lnTo>
                  <a:pt x="4572" y="454152"/>
                </a:lnTo>
                <a:lnTo>
                  <a:pt x="4572" y="10668"/>
                </a:lnTo>
                <a:lnTo>
                  <a:pt x="10668" y="4572"/>
                </a:lnTo>
                <a:lnTo>
                  <a:pt x="10668" y="10668"/>
                </a:lnTo>
                <a:lnTo>
                  <a:pt x="5384292" y="10668"/>
                </a:lnTo>
                <a:lnTo>
                  <a:pt x="5384292" y="4572"/>
                </a:lnTo>
                <a:lnTo>
                  <a:pt x="5390388" y="10668"/>
                </a:lnTo>
                <a:lnTo>
                  <a:pt x="5390388" y="454152"/>
                </a:lnTo>
                <a:lnTo>
                  <a:pt x="5396484" y="454152"/>
                </a:lnTo>
                <a:close/>
              </a:path>
              <a:path w="5396865" h="454660">
                <a:moveTo>
                  <a:pt x="10668" y="10668"/>
                </a:moveTo>
                <a:lnTo>
                  <a:pt x="10668" y="4572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5396865" h="454660">
                <a:moveTo>
                  <a:pt x="10668" y="443484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443484"/>
                </a:lnTo>
                <a:lnTo>
                  <a:pt x="10668" y="443484"/>
                </a:lnTo>
                <a:close/>
              </a:path>
              <a:path w="5396865" h="454660">
                <a:moveTo>
                  <a:pt x="5390388" y="443484"/>
                </a:moveTo>
                <a:lnTo>
                  <a:pt x="4572" y="443484"/>
                </a:lnTo>
                <a:lnTo>
                  <a:pt x="10668" y="448056"/>
                </a:lnTo>
                <a:lnTo>
                  <a:pt x="10668" y="454152"/>
                </a:lnTo>
                <a:lnTo>
                  <a:pt x="5384292" y="454152"/>
                </a:lnTo>
                <a:lnTo>
                  <a:pt x="5384292" y="448056"/>
                </a:lnTo>
                <a:lnTo>
                  <a:pt x="5390388" y="443484"/>
                </a:lnTo>
                <a:close/>
              </a:path>
              <a:path w="5396865" h="454660">
                <a:moveTo>
                  <a:pt x="10668" y="454152"/>
                </a:moveTo>
                <a:lnTo>
                  <a:pt x="10668" y="448056"/>
                </a:lnTo>
                <a:lnTo>
                  <a:pt x="4572" y="443484"/>
                </a:lnTo>
                <a:lnTo>
                  <a:pt x="4572" y="454152"/>
                </a:lnTo>
                <a:lnTo>
                  <a:pt x="10668" y="454152"/>
                </a:lnTo>
                <a:close/>
              </a:path>
              <a:path w="5396865" h="454660">
                <a:moveTo>
                  <a:pt x="5390388" y="10668"/>
                </a:moveTo>
                <a:lnTo>
                  <a:pt x="5384292" y="4572"/>
                </a:lnTo>
                <a:lnTo>
                  <a:pt x="5384292" y="10668"/>
                </a:lnTo>
                <a:lnTo>
                  <a:pt x="5390388" y="10668"/>
                </a:lnTo>
                <a:close/>
              </a:path>
              <a:path w="5396865" h="454660">
                <a:moveTo>
                  <a:pt x="5390388" y="443484"/>
                </a:moveTo>
                <a:lnTo>
                  <a:pt x="5390388" y="10668"/>
                </a:lnTo>
                <a:lnTo>
                  <a:pt x="5384292" y="10668"/>
                </a:lnTo>
                <a:lnTo>
                  <a:pt x="5384292" y="443484"/>
                </a:lnTo>
                <a:lnTo>
                  <a:pt x="5390388" y="443484"/>
                </a:lnTo>
                <a:close/>
              </a:path>
              <a:path w="5396865" h="454660">
                <a:moveTo>
                  <a:pt x="5390388" y="454152"/>
                </a:moveTo>
                <a:lnTo>
                  <a:pt x="5390388" y="443484"/>
                </a:lnTo>
                <a:lnTo>
                  <a:pt x="5384292" y="448056"/>
                </a:lnTo>
                <a:lnTo>
                  <a:pt x="5384292" y="454152"/>
                </a:lnTo>
                <a:lnTo>
                  <a:pt x="5390388" y="454152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757560" y="3337660"/>
            <a:ext cx="1656714" cy="720725"/>
          </a:xfrm>
          <a:prstGeom prst="rect">
            <a:avLst/>
          </a:prstGeom>
        </p:spPr>
        <p:txBody>
          <a:bodyPr vert="horz" wrap="square" lIns="0" tIns="12319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97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NÃO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CIRCULANTE</a:t>
            </a:r>
            <a:endParaRPr sz="1550">
              <a:latin typeface="Calibri"/>
              <a:cs typeface="Calibri"/>
            </a:endParaRPr>
          </a:p>
          <a:p>
            <a:pPr marL="262255" indent="-249554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spc="5" dirty="0">
                <a:latin typeface="Calibri"/>
                <a:cs typeface="Calibri"/>
              </a:rPr>
              <a:t>Demais</a:t>
            </a:r>
            <a:r>
              <a:rPr sz="1550" spc="-5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passivos.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828678" y="4677155"/>
            <a:ext cx="551815" cy="428625"/>
          </a:xfrm>
          <a:custGeom>
            <a:avLst/>
            <a:gdLst/>
            <a:ahLst/>
            <a:cxnLst/>
            <a:rect l="l" t="t" r="r" b="b"/>
            <a:pathLst>
              <a:path w="551814" h="428625">
                <a:moveTo>
                  <a:pt x="551688" y="428244"/>
                </a:moveTo>
                <a:lnTo>
                  <a:pt x="275844" y="0"/>
                </a:lnTo>
                <a:lnTo>
                  <a:pt x="0" y="428244"/>
                </a:lnTo>
                <a:lnTo>
                  <a:pt x="551688" y="4282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67718" y="4616196"/>
            <a:ext cx="673735" cy="523240"/>
          </a:xfrm>
          <a:custGeom>
            <a:avLst/>
            <a:gdLst/>
            <a:ahLst/>
            <a:cxnLst/>
            <a:rect l="l" t="t" r="r" b="b"/>
            <a:pathLst>
              <a:path w="673735" h="523239">
                <a:moveTo>
                  <a:pt x="673608" y="522732"/>
                </a:moveTo>
                <a:lnTo>
                  <a:pt x="336804" y="0"/>
                </a:lnTo>
                <a:lnTo>
                  <a:pt x="0" y="522732"/>
                </a:lnTo>
                <a:lnTo>
                  <a:pt x="60960" y="522732"/>
                </a:lnTo>
                <a:lnTo>
                  <a:pt x="60960" y="455676"/>
                </a:lnTo>
                <a:lnTo>
                  <a:pt x="123107" y="455676"/>
                </a:lnTo>
                <a:lnTo>
                  <a:pt x="309372" y="164896"/>
                </a:lnTo>
                <a:lnTo>
                  <a:pt x="309372" y="79248"/>
                </a:lnTo>
                <a:lnTo>
                  <a:pt x="364236" y="79248"/>
                </a:lnTo>
                <a:lnTo>
                  <a:pt x="364236" y="164896"/>
                </a:lnTo>
                <a:lnTo>
                  <a:pt x="550500" y="455676"/>
                </a:lnTo>
                <a:lnTo>
                  <a:pt x="612648" y="455676"/>
                </a:lnTo>
                <a:lnTo>
                  <a:pt x="612648" y="522732"/>
                </a:lnTo>
                <a:lnTo>
                  <a:pt x="673608" y="522732"/>
                </a:lnTo>
                <a:close/>
              </a:path>
              <a:path w="673735" h="523239">
                <a:moveTo>
                  <a:pt x="123107" y="455676"/>
                </a:moveTo>
                <a:lnTo>
                  <a:pt x="60960" y="455676"/>
                </a:lnTo>
                <a:lnTo>
                  <a:pt x="89916" y="507492"/>
                </a:lnTo>
                <a:lnTo>
                  <a:pt x="123107" y="455676"/>
                </a:lnTo>
                <a:close/>
              </a:path>
              <a:path w="673735" h="523239">
                <a:moveTo>
                  <a:pt x="612648" y="522732"/>
                </a:moveTo>
                <a:lnTo>
                  <a:pt x="612648" y="455676"/>
                </a:lnTo>
                <a:lnTo>
                  <a:pt x="583692" y="507492"/>
                </a:lnTo>
                <a:lnTo>
                  <a:pt x="550500" y="455676"/>
                </a:lnTo>
                <a:lnTo>
                  <a:pt x="123107" y="455676"/>
                </a:lnTo>
                <a:lnTo>
                  <a:pt x="89916" y="507492"/>
                </a:lnTo>
                <a:lnTo>
                  <a:pt x="60960" y="455676"/>
                </a:lnTo>
                <a:lnTo>
                  <a:pt x="60960" y="522732"/>
                </a:lnTo>
                <a:lnTo>
                  <a:pt x="612648" y="522732"/>
                </a:lnTo>
                <a:close/>
              </a:path>
              <a:path w="673735" h="523239">
                <a:moveTo>
                  <a:pt x="364236" y="79248"/>
                </a:moveTo>
                <a:lnTo>
                  <a:pt x="309372" y="79248"/>
                </a:lnTo>
                <a:lnTo>
                  <a:pt x="336804" y="122072"/>
                </a:lnTo>
                <a:lnTo>
                  <a:pt x="364236" y="79248"/>
                </a:lnTo>
                <a:close/>
              </a:path>
              <a:path w="673735" h="523239">
                <a:moveTo>
                  <a:pt x="336804" y="122072"/>
                </a:moveTo>
                <a:lnTo>
                  <a:pt x="309372" y="79248"/>
                </a:lnTo>
                <a:lnTo>
                  <a:pt x="309372" y="164896"/>
                </a:lnTo>
                <a:lnTo>
                  <a:pt x="336804" y="122072"/>
                </a:lnTo>
                <a:close/>
              </a:path>
              <a:path w="673735" h="523239">
                <a:moveTo>
                  <a:pt x="364236" y="164896"/>
                </a:moveTo>
                <a:lnTo>
                  <a:pt x="364236" y="79248"/>
                </a:lnTo>
                <a:lnTo>
                  <a:pt x="336804" y="122072"/>
                </a:lnTo>
                <a:lnTo>
                  <a:pt x="364236" y="164896"/>
                </a:lnTo>
                <a:close/>
              </a:path>
              <a:path w="673735" h="523239">
                <a:moveTo>
                  <a:pt x="612648" y="455676"/>
                </a:moveTo>
                <a:lnTo>
                  <a:pt x="550500" y="455676"/>
                </a:lnTo>
                <a:lnTo>
                  <a:pt x="583692" y="507492"/>
                </a:lnTo>
                <a:lnTo>
                  <a:pt x="612648" y="4556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9824" y="4803138"/>
            <a:ext cx="927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5" dirty="0">
                <a:latin typeface="Arial Black"/>
                <a:cs typeface="Arial Black"/>
              </a:rPr>
              <a:t>!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pPr marL="25400">
                <a:lnSpc>
                  <a:spcPts val="1435"/>
                </a:lnSpc>
              </a:pPr>
              <a:t>15</a:t>
            </a:fld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2510928" y="4615686"/>
            <a:ext cx="644779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sz="1550" spc="-5" dirty="0">
                <a:latin typeface="Calibri"/>
                <a:cs typeface="Calibri"/>
              </a:rPr>
              <a:t>Valores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dirty="0">
                <a:latin typeface="Calibri"/>
                <a:cs typeface="Calibri"/>
              </a:rPr>
              <a:t>terceiros </a:t>
            </a:r>
            <a:r>
              <a:rPr sz="1550" spc="10" dirty="0">
                <a:latin typeface="Calibri"/>
                <a:cs typeface="Calibri"/>
              </a:rPr>
              <a:t>ou </a:t>
            </a:r>
            <a:r>
              <a:rPr sz="1550" spc="0" dirty="0">
                <a:latin typeface="Calibri"/>
                <a:cs typeface="Calibri"/>
              </a:rPr>
              <a:t>retenções </a:t>
            </a:r>
            <a:r>
              <a:rPr sz="1550" spc="15" dirty="0">
                <a:latin typeface="Calibri"/>
                <a:cs typeface="Calibri"/>
              </a:rPr>
              <a:t>em </a:t>
            </a:r>
            <a:r>
              <a:rPr sz="1550" spc="10" dirty="0">
                <a:latin typeface="Calibri"/>
                <a:cs typeface="Calibri"/>
              </a:rPr>
              <a:t>nome </a:t>
            </a:r>
            <a:r>
              <a:rPr sz="1550" spc="5" dirty="0">
                <a:latin typeface="Calibri"/>
                <a:cs typeface="Calibri"/>
              </a:rPr>
              <a:t>deles, quando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0" dirty="0">
                <a:latin typeface="Calibri"/>
                <a:cs typeface="Calibri"/>
              </a:rPr>
              <a:t>entidade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dirty="0">
                <a:latin typeface="Calibri"/>
                <a:cs typeface="Calibri"/>
              </a:rPr>
              <a:t>setor  </a:t>
            </a:r>
            <a:r>
              <a:rPr sz="1550" spc="0" dirty="0">
                <a:latin typeface="Calibri"/>
                <a:cs typeface="Calibri"/>
              </a:rPr>
              <a:t>público </a:t>
            </a:r>
            <a:r>
              <a:rPr sz="1550" dirty="0">
                <a:latin typeface="Calibri"/>
                <a:cs typeface="Calibri"/>
              </a:rPr>
              <a:t>for </a:t>
            </a:r>
            <a:r>
              <a:rPr sz="1550" spc="0" dirty="0">
                <a:latin typeface="Calibri"/>
                <a:cs typeface="Calibri"/>
              </a:rPr>
              <a:t>fiel depositária são, </a:t>
            </a:r>
            <a:r>
              <a:rPr sz="1550" b="1" spc="10" dirty="0">
                <a:latin typeface="Calibri"/>
                <a:cs typeface="Calibri"/>
              </a:rPr>
              <a:t>em </a:t>
            </a:r>
            <a:r>
              <a:rPr sz="1550" b="1" dirty="0">
                <a:latin typeface="Calibri"/>
                <a:cs typeface="Calibri"/>
              </a:rPr>
              <a:t>geral</a:t>
            </a:r>
            <a:r>
              <a:rPr sz="1550" dirty="0">
                <a:latin typeface="Calibri"/>
                <a:cs typeface="Calibri"/>
              </a:rPr>
              <a:t>, </a:t>
            </a:r>
            <a:r>
              <a:rPr sz="1550" spc="0" dirty="0">
                <a:latin typeface="Calibri"/>
                <a:cs typeface="Calibri"/>
              </a:rPr>
              <a:t>classificados </a:t>
            </a:r>
            <a:r>
              <a:rPr sz="1550" spc="10" dirty="0">
                <a:latin typeface="Calibri"/>
                <a:cs typeface="Calibri"/>
              </a:rPr>
              <a:t>no</a:t>
            </a:r>
            <a:r>
              <a:rPr sz="1550" spc="-3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circulante.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2084" y="976375"/>
            <a:ext cx="220726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Classificação do</a:t>
            </a:r>
            <a:r>
              <a:rPr sz="1750" b="1" spc="-4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Passivo</a:t>
            </a:r>
            <a:endParaRPr sz="1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784" y="1034033"/>
            <a:ext cx="28257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64"/>
              </a:lnSpc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la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4024" y="965707"/>
            <a:ext cx="192532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ssificação do</a:t>
            </a:r>
            <a:r>
              <a:rPr sz="1750" b="1" spc="-4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Passivo</a:t>
            </a:r>
            <a:endParaRPr sz="175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42952" y="1652543"/>
          <a:ext cx="9787887" cy="3446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62629"/>
                <a:gridCol w="3262629"/>
                <a:gridCol w="3262629"/>
              </a:tblGrid>
              <a:tr h="4476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17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Exemplos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5A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6405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7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CLASSIFICAÇÃO </a:t>
                      </a:r>
                      <a:r>
                        <a:rPr sz="17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</a:t>
                      </a:r>
                      <a:r>
                        <a:rPr sz="175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PASSIVO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7747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5A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464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5AB"/>
                    </a:solidFill>
                  </a:tcPr>
                </a:tc>
                <a:tc>
                  <a:txBody>
                    <a:bodyPr/>
                    <a:lstStyle/>
                    <a:p>
                      <a:pPr marL="422909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750" b="1" spc="-15" dirty="0">
                          <a:latin typeface="Calibri"/>
                          <a:cs typeface="Calibri"/>
                        </a:rPr>
                        <a:t>ASPECTO</a:t>
                      </a:r>
                      <a:r>
                        <a:rPr sz="1750" b="1" spc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b="1" spc="-20" dirty="0">
                          <a:latin typeface="Calibri"/>
                          <a:cs typeface="Calibri"/>
                        </a:rPr>
                        <a:t>ORÇAMENTÁRIO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54546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750" b="1" spc="-15" dirty="0">
                          <a:latin typeface="Calibri"/>
                          <a:cs typeface="Calibri"/>
                        </a:rPr>
                        <a:t>ASPECTO</a:t>
                      </a:r>
                      <a:r>
                        <a:rPr sz="175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b="1" spc="-25" dirty="0">
                          <a:latin typeface="Calibri"/>
                          <a:cs typeface="Calibri"/>
                        </a:rPr>
                        <a:t>PATRIMONIAL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  <a:tr h="1275080">
                <a:tc>
                  <a:txBody>
                    <a:bodyPr/>
                    <a:lstStyle/>
                    <a:p>
                      <a:pPr marL="256540" marR="234950" indent="-635" algn="ctr">
                        <a:lnSpc>
                          <a:spcPct val="100200"/>
                        </a:lnSpc>
                        <a:spcBef>
                          <a:spcPts val="200"/>
                        </a:spcBef>
                      </a:pPr>
                      <a:r>
                        <a:rPr sz="1750" spc="-5" dirty="0">
                          <a:latin typeface="Calibri"/>
                          <a:cs typeface="Calibri"/>
                        </a:rPr>
                        <a:t>Empenho,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em jan/X1 do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valor  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contratual para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despesa com  serviço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limpeza 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para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todo</a:t>
                      </a:r>
                      <a:r>
                        <a:rPr sz="17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o  </a:t>
                      </a:r>
                      <a:r>
                        <a:rPr sz="1750" spc="-15" dirty="0">
                          <a:latin typeface="Calibri"/>
                          <a:cs typeface="Calibri"/>
                        </a:rPr>
                        <a:t>exercício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703580">
                        <a:lnSpc>
                          <a:spcPct val="100000"/>
                        </a:lnSpc>
                      </a:pPr>
                      <a:r>
                        <a:rPr sz="1550" spc="-10" dirty="0">
                          <a:latin typeface="Calibri"/>
                          <a:cs typeface="Calibri"/>
                        </a:rPr>
                        <a:t>PASSIVO</a:t>
                      </a:r>
                      <a:r>
                        <a:rPr sz="15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FINANCEIRO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51765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NÃO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HÁ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PASSIVO</a:t>
                      </a:r>
                      <a:r>
                        <a:rPr sz="15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PATRIMONIAL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1517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(ainda não houve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fato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gerador)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  <a:tr h="1276985">
                <a:tc>
                  <a:txBody>
                    <a:bodyPr/>
                    <a:lstStyle/>
                    <a:p>
                      <a:pPr marL="98425" marR="76200" indent="-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Contratação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empréstimo,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com  amortização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mensal e </a:t>
                      </a:r>
                      <a:r>
                        <a:rPr sz="1750" spc="-15" dirty="0">
                          <a:latin typeface="Calibri"/>
                          <a:cs typeface="Calibri"/>
                        </a:rPr>
                        <a:t>prazo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7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24  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meses.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750" spc="-5" dirty="0">
                          <a:latin typeface="Calibri"/>
                          <a:cs typeface="Calibri"/>
                        </a:rPr>
                        <a:t>(não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empenhado)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699135">
                        <a:lnSpc>
                          <a:spcPct val="100000"/>
                        </a:lnSpc>
                      </a:pPr>
                      <a:r>
                        <a:rPr sz="1550" spc="-10" dirty="0">
                          <a:latin typeface="Calibri"/>
                          <a:cs typeface="Calibri"/>
                        </a:rPr>
                        <a:t>PASSIVO</a:t>
                      </a:r>
                      <a:r>
                        <a:rPr sz="15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PERMANENTE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214629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550" spc="-10" dirty="0">
                          <a:latin typeface="Calibri"/>
                          <a:cs typeface="Calibri"/>
                        </a:rPr>
                        <a:t>PASSIVO</a:t>
                      </a:r>
                      <a:r>
                        <a:rPr sz="15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CIRCULANTE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214629" marR="321310">
                        <a:lnSpc>
                          <a:spcPct val="101899"/>
                        </a:lnSpc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(parcela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vencer </a:t>
                      </a:r>
                      <a:r>
                        <a:rPr sz="1550" spc="15" dirty="0">
                          <a:latin typeface="Calibri"/>
                          <a:cs typeface="Calibri"/>
                        </a:rPr>
                        <a:t>em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12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meses)</a:t>
                      </a:r>
                      <a:r>
                        <a:rPr sz="155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+ 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PASSIVO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NÃO</a:t>
                      </a:r>
                      <a:r>
                        <a:rPr sz="15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-CIRCULANTE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21462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(demais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parcelas)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2928" y="772668"/>
            <a:ext cx="509270" cy="231775"/>
          </a:xfrm>
          <a:custGeom>
            <a:avLst/>
            <a:gdLst/>
            <a:ahLst/>
            <a:cxnLst/>
            <a:rect l="l" t="t" r="r" b="b"/>
            <a:pathLst>
              <a:path w="509270" h="231775">
                <a:moveTo>
                  <a:pt x="0" y="0"/>
                </a:moveTo>
                <a:lnTo>
                  <a:pt x="0" y="231648"/>
                </a:lnTo>
                <a:lnTo>
                  <a:pt x="509016" y="231648"/>
                </a:lnTo>
                <a:lnTo>
                  <a:pt x="50901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024" y="784352"/>
            <a:ext cx="495300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715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latin typeface="Segoe UI"/>
                <a:cs typeface="Segoe UI"/>
              </a:rPr>
              <a:t>AKAD4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976" y="775715"/>
            <a:ext cx="501650" cy="224154"/>
          </a:xfrm>
          <a:custGeom>
            <a:avLst/>
            <a:gdLst/>
            <a:ahLst/>
            <a:cxnLst/>
            <a:rect l="l" t="t" r="r" b="b"/>
            <a:pathLst>
              <a:path w="501650" h="224155">
                <a:moveTo>
                  <a:pt x="0" y="0"/>
                </a:moveTo>
                <a:lnTo>
                  <a:pt x="0" y="224027"/>
                </a:lnTo>
                <a:lnTo>
                  <a:pt x="501395" y="224027"/>
                </a:lnTo>
                <a:lnTo>
                  <a:pt x="501395" y="0"/>
                </a:lnTo>
                <a:lnTo>
                  <a:pt x="0" y="0"/>
                </a:lnTo>
                <a:close/>
              </a:path>
            </a:pathLst>
          </a:custGeom>
          <a:ln w="6095">
            <a:solidFill>
              <a:srgbClr val="A4A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905" y="961644"/>
            <a:ext cx="509270" cy="231775"/>
          </a:xfrm>
          <a:custGeom>
            <a:avLst/>
            <a:gdLst/>
            <a:ahLst/>
            <a:cxnLst/>
            <a:rect l="l" t="t" r="r" b="b"/>
            <a:pathLst>
              <a:path w="509270" h="231775">
                <a:moveTo>
                  <a:pt x="0" y="0"/>
                </a:moveTo>
                <a:lnTo>
                  <a:pt x="0" y="231648"/>
                </a:lnTo>
                <a:lnTo>
                  <a:pt x="509016" y="231648"/>
                </a:lnTo>
                <a:lnTo>
                  <a:pt x="50901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8001" y="973327"/>
            <a:ext cx="495300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715">
              <a:lnSpc>
                <a:spcPct val="100000"/>
              </a:lnSpc>
              <a:spcBef>
                <a:spcPts val="120"/>
              </a:spcBef>
            </a:pPr>
            <a:r>
              <a:rPr sz="1200" spc="-40" dirty="0">
                <a:latin typeface="Segoe UI"/>
                <a:cs typeface="Segoe UI"/>
              </a:rPr>
              <a:t>AKAD7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4953" y="964691"/>
            <a:ext cx="501650" cy="224154"/>
          </a:xfrm>
          <a:custGeom>
            <a:avLst/>
            <a:gdLst/>
            <a:ahLst/>
            <a:cxnLst/>
            <a:rect l="l" t="t" r="r" b="b"/>
            <a:pathLst>
              <a:path w="501650" h="224155">
                <a:moveTo>
                  <a:pt x="0" y="0"/>
                </a:moveTo>
                <a:lnTo>
                  <a:pt x="0" y="224027"/>
                </a:lnTo>
                <a:lnTo>
                  <a:pt x="501395" y="224027"/>
                </a:lnTo>
                <a:lnTo>
                  <a:pt x="501395" y="0"/>
                </a:lnTo>
                <a:lnTo>
                  <a:pt x="0" y="0"/>
                </a:lnTo>
                <a:close/>
              </a:path>
            </a:pathLst>
          </a:custGeom>
          <a:ln w="6095">
            <a:solidFill>
              <a:srgbClr val="A4A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2084" y="976375"/>
            <a:ext cx="301371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Classificação do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Passivo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–</a:t>
            </a: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PCASP</a:t>
            </a:r>
            <a:endParaRPr sz="175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90880" y="1373651"/>
          <a:ext cx="7830184" cy="4891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30184"/>
              </a:tblGrid>
              <a:tr h="38798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5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 – </a:t>
                      </a: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PASSIVO </a:t>
                      </a:r>
                      <a:r>
                        <a:rPr sz="15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PATRIMÔNIO</a:t>
                      </a:r>
                      <a:r>
                        <a:rPr sz="155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LÍQUIDO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5AB"/>
                    </a:solidFill>
                  </a:tcPr>
                </a:tc>
              </a:tr>
              <a:tr h="36258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2.1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Passivo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Circulante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  <a:tr h="1889125">
                <a:tc>
                  <a:txBody>
                    <a:bodyPr/>
                    <a:lstStyle/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250"/>
                        </a:spcBef>
                        <a:buAutoNum type="arabicPeriod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Obrigações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Trabalhistas,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Previdenciárias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Assistenciais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CP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Empréstimos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Financiamentos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CP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/>
                        <a:tabLst>
                          <a:tab pos="938530" algn="l"/>
                        </a:tabLst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Fornecedores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Contas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Pagar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CP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25"/>
                        </a:spcBef>
                        <a:buAutoNum type="arabicPeriod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Obrigações Fiscais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CP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Obrigações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Repartição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Outros</a:t>
                      </a:r>
                      <a:r>
                        <a:rPr sz="15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Entes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 startAt="7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Provisões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CP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 startAt="7"/>
                        <a:tabLst>
                          <a:tab pos="938530" algn="l"/>
                        </a:tabLst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Demais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Obrigações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CP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  <a:tr h="36258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2.2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Passivo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Não</a:t>
                      </a:r>
                      <a:r>
                        <a:rPr sz="15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Circulante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  <a:tr h="1889125">
                <a:tc>
                  <a:txBody>
                    <a:bodyPr/>
                    <a:lstStyle/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250"/>
                        </a:spcBef>
                        <a:buAutoNum type="arabicPeriod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Obrigações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Trabalhistas,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Previdenciárias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Assistenciais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LP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Empréstimos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Financiamentos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LP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/>
                        <a:tabLst>
                          <a:tab pos="938530" algn="l"/>
                        </a:tabLst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Fornecedores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Contas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Pagar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LP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25"/>
                        </a:spcBef>
                        <a:buAutoNum type="arabicPeriod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Obrigações Fiscais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LP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 startAt="7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Provisões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LP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 startAt="7"/>
                        <a:tabLst>
                          <a:tab pos="938530" algn="l"/>
                        </a:tabLst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Demais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Obrigações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LP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894" lvl="2" indent="-450850">
                        <a:lnSpc>
                          <a:spcPct val="100000"/>
                        </a:lnSpc>
                        <a:spcBef>
                          <a:spcPts val="35"/>
                        </a:spcBef>
                        <a:buAutoNum type="arabicPeriod" startAt="7"/>
                        <a:tabLst>
                          <a:tab pos="938530" algn="l"/>
                        </a:tabLst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Resultado</a:t>
                      </a:r>
                      <a:r>
                        <a:rPr sz="1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Diferido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16686" y="2638044"/>
            <a:ext cx="0" cy="2028825"/>
          </a:xfrm>
          <a:custGeom>
            <a:avLst/>
            <a:gdLst/>
            <a:ahLst/>
            <a:cxnLst/>
            <a:rect l="l" t="t" r="r" b="b"/>
            <a:pathLst>
              <a:path h="2028825">
                <a:moveTo>
                  <a:pt x="0" y="0"/>
                </a:moveTo>
                <a:lnTo>
                  <a:pt x="0" y="2028444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51894" y="3390900"/>
            <a:ext cx="1748155" cy="655320"/>
          </a:xfrm>
          <a:prstGeom prst="rect">
            <a:avLst/>
          </a:prstGeom>
          <a:solidFill>
            <a:srgbClr val="364D80"/>
          </a:solidFill>
        </p:spPr>
        <p:txBody>
          <a:bodyPr vert="horz" wrap="square" lIns="0" tIns="59690" rIns="0" bIns="0" rtlCol="0">
            <a:spAutoFit/>
          </a:bodyPr>
          <a:lstStyle/>
          <a:p>
            <a:pPr marL="313690" marR="331470" indent="-204470">
              <a:lnSpc>
                <a:spcPct val="100000"/>
              </a:lnSpc>
              <a:spcBef>
                <a:spcPts val="470"/>
              </a:spcBef>
            </a:pP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EXEMPLOS</a:t>
            </a:r>
            <a:r>
              <a:rPr sz="175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750" b="1" spc="-25" dirty="0">
                <a:solidFill>
                  <a:srgbClr val="FFFFFF"/>
                </a:solidFill>
                <a:latin typeface="Calibri"/>
                <a:cs typeface="Calibri"/>
              </a:rPr>
              <a:t>PASSIVOS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16686" y="2638044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>
                <a:moveTo>
                  <a:pt x="0" y="0"/>
                </a:moveTo>
                <a:lnTo>
                  <a:pt x="387096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03782" y="2327148"/>
            <a:ext cx="4375785" cy="661670"/>
          </a:xfrm>
          <a:custGeom>
            <a:avLst/>
            <a:gdLst/>
            <a:ahLst/>
            <a:cxnLst/>
            <a:rect l="l" t="t" r="r" b="b"/>
            <a:pathLst>
              <a:path w="4375784" h="661669">
                <a:moveTo>
                  <a:pt x="0" y="0"/>
                </a:moveTo>
                <a:lnTo>
                  <a:pt x="0" y="661416"/>
                </a:lnTo>
                <a:lnTo>
                  <a:pt x="4375404" y="661416"/>
                </a:lnTo>
                <a:lnTo>
                  <a:pt x="4375404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16686" y="4666488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>
                <a:moveTo>
                  <a:pt x="0" y="0"/>
                </a:moveTo>
                <a:lnTo>
                  <a:pt x="387096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03782" y="4347972"/>
            <a:ext cx="4375785" cy="638810"/>
          </a:xfrm>
          <a:custGeom>
            <a:avLst/>
            <a:gdLst/>
            <a:ahLst/>
            <a:cxnLst/>
            <a:rect l="l" t="t" r="r" b="b"/>
            <a:pathLst>
              <a:path w="4375784" h="638810">
                <a:moveTo>
                  <a:pt x="0" y="0"/>
                </a:moveTo>
                <a:lnTo>
                  <a:pt x="0" y="638556"/>
                </a:lnTo>
                <a:lnTo>
                  <a:pt x="4375404" y="638556"/>
                </a:lnTo>
                <a:lnTo>
                  <a:pt x="4375404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24306" y="3717036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476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03782" y="3390900"/>
            <a:ext cx="4375785" cy="635635"/>
          </a:xfrm>
          <a:custGeom>
            <a:avLst/>
            <a:gdLst/>
            <a:ahLst/>
            <a:cxnLst/>
            <a:rect l="l" t="t" r="r" b="b"/>
            <a:pathLst>
              <a:path w="4375784" h="635635">
                <a:moveTo>
                  <a:pt x="0" y="0"/>
                </a:moveTo>
                <a:lnTo>
                  <a:pt x="0" y="635508"/>
                </a:lnTo>
                <a:lnTo>
                  <a:pt x="4375404" y="635508"/>
                </a:lnTo>
                <a:lnTo>
                  <a:pt x="4375404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33450" y="3550410"/>
            <a:ext cx="474599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0705">
              <a:lnSpc>
                <a:spcPct val="100000"/>
              </a:lnSpc>
              <a:spcBef>
                <a:spcPts val="100"/>
              </a:spcBef>
            </a:pPr>
            <a:r>
              <a:rPr sz="1750" b="1" spc="-30" dirty="0">
                <a:solidFill>
                  <a:srgbClr val="FFFFFF"/>
                </a:solidFill>
                <a:latin typeface="Calibri"/>
                <a:cs typeface="Calibri"/>
              </a:rPr>
              <a:t>CONTAS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APROPRIADAS </a:t>
            </a:r>
            <a:r>
              <a:rPr sz="175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7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COMPETÊNCIA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52522" y="2933700"/>
            <a:ext cx="3470275" cy="408940"/>
          </a:xfrm>
          <a:custGeom>
            <a:avLst/>
            <a:gdLst/>
            <a:ahLst/>
            <a:cxnLst/>
            <a:rect l="l" t="t" r="r" b="b"/>
            <a:pathLst>
              <a:path w="3470275" h="408939">
                <a:moveTo>
                  <a:pt x="3470148" y="408432"/>
                </a:moveTo>
                <a:lnTo>
                  <a:pt x="3470148" y="0"/>
                </a:lnTo>
                <a:lnTo>
                  <a:pt x="0" y="0"/>
                </a:lnTo>
                <a:lnTo>
                  <a:pt x="0" y="408432"/>
                </a:lnTo>
                <a:lnTo>
                  <a:pt x="6096" y="408432"/>
                </a:lnTo>
                <a:lnTo>
                  <a:pt x="6096" y="10668"/>
                </a:lnTo>
                <a:lnTo>
                  <a:pt x="12192" y="6096"/>
                </a:lnTo>
                <a:lnTo>
                  <a:pt x="12192" y="10668"/>
                </a:lnTo>
                <a:lnTo>
                  <a:pt x="3459480" y="10668"/>
                </a:lnTo>
                <a:lnTo>
                  <a:pt x="3459480" y="6096"/>
                </a:lnTo>
                <a:lnTo>
                  <a:pt x="3465576" y="10668"/>
                </a:lnTo>
                <a:lnTo>
                  <a:pt x="3465576" y="408432"/>
                </a:lnTo>
                <a:lnTo>
                  <a:pt x="3470148" y="408432"/>
                </a:lnTo>
                <a:close/>
              </a:path>
              <a:path w="3470275" h="408939">
                <a:moveTo>
                  <a:pt x="12192" y="10668"/>
                </a:moveTo>
                <a:lnTo>
                  <a:pt x="12192" y="6096"/>
                </a:lnTo>
                <a:lnTo>
                  <a:pt x="6096" y="10668"/>
                </a:lnTo>
                <a:lnTo>
                  <a:pt x="12192" y="10668"/>
                </a:lnTo>
                <a:close/>
              </a:path>
              <a:path w="3470275" h="408939">
                <a:moveTo>
                  <a:pt x="12192" y="397764"/>
                </a:moveTo>
                <a:lnTo>
                  <a:pt x="12192" y="10668"/>
                </a:lnTo>
                <a:lnTo>
                  <a:pt x="6096" y="10668"/>
                </a:lnTo>
                <a:lnTo>
                  <a:pt x="6096" y="397764"/>
                </a:lnTo>
                <a:lnTo>
                  <a:pt x="12192" y="397764"/>
                </a:lnTo>
                <a:close/>
              </a:path>
              <a:path w="3470275" h="408939">
                <a:moveTo>
                  <a:pt x="3465576" y="397764"/>
                </a:moveTo>
                <a:lnTo>
                  <a:pt x="6096" y="397764"/>
                </a:lnTo>
                <a:lnTo>
                  <a:pt x="12192" y="403860"/>
                </a:lnTo>
                <a:lnTo>
                  <a:pt x="12192" y="408432"/>
                </a:lnTo>
                <a:lnTo>
                  <a:pt x="3459480" y="408432"/>
                </a:lnTo>
                <a:lnTo>
                  <a:pt x="3459480" y="403860"/>
                </a:lnTo>
                <a:lnTo>
                  <a:pt x="3465576" y="397764"/>
                </a:lnTo>
                <a:close/>
              </a:path>
              <a:path w="3470275" h="408939">
                <a:moveTo>
                  <a:pt x="12192" y="408432"/>
                </a:moveTo>
                <a:lnTo>
                  <a:pt x="12192" y="403860"/>
                </a:lnTo>
                <a:lnTo>
                  <a:pt x="6096" y="397764"/>
                </a:lnTo>
                <a:lnTo>
                  <a:pt x="6096" y="408432"/>
                </a:lnTo>
                <a:lnTo>
                  <a:pt x="12192" y="408432"/>
                </a:lnTo>
                <a:close/>
              </a:path>
              <a:path w="3470275" h="408939">
                <a:moveTo>
                  <a:pt x="3465576" y="10668"/>
                </a:moveTo>
                <a:lnTo>
                  <a:pt x="3459480" y="6096"/>
                </a:lnTo>
                <a:lnTo>
                  <a:pt x="3459480" y="10668"/>
                </a:lnTo>
                <a:lnTo>
                  <a:pt x="3465576" y="10668"/>
                </a:lnTo>
                <a:close/>
              </a:path>
              <a:path w="3470275" h="408939">
                <a:moveTo>
                  <a:pt x="3465576" y="397764"/>
                </a:moveTo>
                <a:lnTo>
                  <a:pt x="3465576" y="10668"/>
                </a:lnTo>
                <a:lnTo>
                  <a:pt x="3459480" y="10668"/>
                </a:lnTo>
                <a:lnTo>
                  <a:pt x="3459480" y="397764"/>
                </a:lnTo>
                <a:lnTo>
                  <a:pt x="3465576" y="397764"/>
                </a:lnTo>
                <a:close/>
              </a:path>
              <a:path w="3470275" h="408939">
                <a:moveTo>
                  <a:pt x="3465576" y="408432"/>
                </a:moveTo>
                <a:lnTo>
                  <a:pt x="3465576" y="397764"/>
                </a:lnTo>
                <a:lnTo>
                  <a:pt x="3459480" y="403860"/>
                </a:lnTo>
                <a:lnTo>
                  <a:pt x="3459480" y="408432"/>
                </a:lnTo>
                <a:lnTo>
                  <a:pt x="3465576" y="408432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803782" y="2364738"/>
            <a:ext cx="4375785" cy="90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1080" marR="175260" indent="-83693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OBRIGAÇÕES ORIUNDAS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DE MERCADORIAS  </a:t>
            </a:r>
            <a:r>
              <a:rPr sz="1750" b="1" dirty="0">
                <a:solidFill>
                  <a:srgbClr val="FFFFFF"/>
                </a:solidFill>
                <a:latin typeface="Calibri"/>
                <a:cs typeface="Calibri"/>
              </a:rPr>
              <a:t>OU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SERVIÇOS</a:t>
            </a:r>
            <a:r>
              <a:rPr sz="1750" b="1" spc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RECEBIDOS</a:t>
            </a:r>
            <a:endParaRPr sz="1750">
              <a:latin typeface="Calibri"/>
              <a:cs typeface="Calibri"/>
            </a:endParaRPr>
          </a:p>
          <a:p>
            <a:pPr marL="1435100">
              <a:lnSpc>
                <a:spcPct val="100000"/>
              </a:lnSpc>
              <a:spcBef>
                <a:spcPts val="635"/>
              </a:spcBef>
            </a:pPr>
            <a:r>
              <a:rPr sz="1750" spc="-5" dirty="0">
                <a:latin typeface="Calibri"/>
                <a:cs typeface="Calibri"/>
              </a:rPr>
              <a:t>Ex. Fornecedores </a:t>
            </a:r>
            <a:r>
              <a:rPr sz="1750" dirty="0">
                <a:latin typeface="Calibri"/>
                <a:cs typeface="Calibri"/>
              </a:rPr>
              <a:t>a</a:t>
            </a:r>
            <a:r>
              <a:rPr sz="1750" spc="-10" dirty="0">
                <a:latin typeface="Calibri"/>
                <a:cs typeface="Calibri"/>
              </a:rPr>
              <a:t> pagar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158618" y="3878580"/>
            <a:ext cx="3459479" cy="398145"/>
          </a:xfrm>
          <a:custGeom>
            <a:avLst/>
            <a:gdLst/>
            <a:ahLst/>
            <a:cxnLst/>
            <a:rect l="l" t="t" r="r" b="b"/>
            <a:pathLst>
              <a:path w="3459479" h="398145">
                <a:moveTo>
                  <a:pt x="0" y="0"/>
                </a:moveTo>
                <a:lnTo>
                  <a:pt x="0" y="397764"/>
                </a:lnTo>
                <a:lnTo>
                  <a:pt x="3459480" y="397764"/>
                </a:lnTo>
                <a:lnTo>
                  <a:pt x="345948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52522" y="3872484"/>
            <a:ext cx="3470275" cy="410209"/>
          </a:xfrm>
          <a:custGeom>
            <a:avLst/>
            <a:gdLst/>
            <a:ahLst/>
            <a:cxnLst/>
            <a:rect l="l" t="t" r="r" b="b"/>
            <a:pathLst>
              <a:path w="3470275" h="410210">
                <a:moveTo>
                  <a:pt x="3470148" y="409956"/>
                </a:moveTo>
                <a:lnTo>
                  <a:pt x="3470148" y="0"/>
                </a:lnTo>
                <a:lnTo>
                  <a:pt x="0" y="0"/>
                </a:lnTo>
                <a:lnTo>
                  <a:pt x="0" y="409956"/>
                </a:lnTo>
                <a:lnTo>
                  <a:pt x="6096" y="409956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3459480" y="12192"/>
                </a:lnTo>
                <a:lnTo>
                  <a:pt x="3459480" y="6096"/>
                </a:lnTo>
                <a:lnTo>
                  <a:pt x="3465576" y="12192"/>
                </a:lnTo>
                <a:lnTo>
                  <a:pt x="3465576" y="409956"/>
                </a:lnTo>
                <a:lnTo>
                  <a:pt x="3470148" y="409956"/>
                </a:lnTo>
                <a:close/>
              </a:path>
              <a:path w="3470275" h="410210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3470275" h="410210">
                <a:moveTo>
                  <a:pt x="12192" y="397764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397764"/>
                </a:lnTo>
                <a:lnTo>
                  <a:pt x="12192" y="397764"/>
                </a:lnTo>
                <a:close/>
              </a:path>
              <a:path w="3470275" h="410210">
                <a:moveTo>
                  <a:pt x="3465576" y="397764"/>
                </a:moveTo>
                <a:lnTo>
                  <a:pt x="6096" y="397764"/>
                </a:lnTo>
                <a:lnTo>
                  <a:pt x="12192" y="403860"/>
                </a:lnTo>
                <a:lnTo>
                  <a:pt x="12192" y="409956"/>
                </a:lnTo>
                <a:lnTo>
                  <a:pt x="3459480" y="409956"/>
                </a:lnTo>
                <a:lnTo>
                  <a:pt x="3459480" y="403860"/>
                </a:lnTo>
                <a:lnTo>
                  <a:pt x="3465576" y="397764"/>
                </a:lnTo>
                <a:close/>
              </a:path>
              <a:path w="3470275" h="410210">
                <a:moveTo>
                  <a:pt x="12192" y="409956"/>
                </a:moveTo>
                <a:lnTo>
                  <a:pt x="12192" y="403860"/>
                </a:lnTo>
                <a:lnTo>
                  <a:pt x="6096" y="397764"/>
                </a:lnTo>
                <a:lnTo>
                  <a:pt x="6096" y="409956"/>
                </a:lnTo>
                <a:lnTo>
                  <a:pt x="12192" y="409956"/>
                </a:lnTo>
                <a:close/>
              </a:path>
              <a:path w="3470275" h="410210">
                <a:moveTo>
                  <a:pt x="3465576" y="12192"/>
                </a:moveTo>
                <a:lnTo>
                  <a:pt x="3459480" y="6096"/>
                </a:lnTo>
                <a:lnTo>
                  <a:pt x="3459480" y="12192"/>
                </a:lnTo>
                <a:lnTo>
                  <a:pt x="3465576" y="12192"/>
                </a:lnTo>
                <a:close/>
              </a:path>
              <a:path w="3470275" h="410210">
                <a:moveTo>
                  <a:pt x="3465576" y="397764"/>
                </a:moveTo>
                <a:lnTo>
                  <a:pt x="3465576" y="12192"/>
                </a:lnTo>
                <a:lnTo>
                  <a:pt x="3459480" y="12192"/>
                </a:lnTo>
                <a:lnTo>
                  <a:pt x="3459480" y="397764"/>
                </a:lnTo>
                <a:lnTo>
                  <a:pt x="3465576" y="397764"/>
                </a:lnTo>
                <a:close/>
              </a:path>
              <a:path w="3470275" h="410210">
                <a:moveTo>
                  <a:pt x="3465576" y="409956"/>
                </a:moveTo>
                <a:lnTo>
                  <a:pt x="3465576" y="397764"/>
                </a:lnTo>
                <a:lnTo>
                  <a:pt x="3459480" y="403860"/>
                </a:lnTo>
                <a:lnTo>
                  <a:pt x="3459480" y="409956"/>
                </a:lnTo>
                <a:lnTo>
                  <a:pt x="3465576" y="409956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26695" y="3917694"/>
            <a:ext cx="190500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5" dirty="0">
                <a:latin typeface="Calibri"/>
                <a:cs typeface="Calibri"/>
              </a:rPr>
              <a:t>Ex. </a:t>
            </a:r>
            <a:r>
              <a:rPr sz="1750" dirty="0">
                <a:latin typeface="Calibri"/>
                <a:cs typeface="Calibri"/>
              </a:rPr>
              <a:t>13º </a:t>
            </a:r>
            <a:r>
              <a:rPr sz="1750" spc="-5" dirty="0">
                <a:latin typeface="Calibri"/>
                <a:cs typeface="Calibri"/>
              </a:rPr>
              <a:t>salário,</a:t>
            </a:r>
            <a:r>
              <a:rPr sz="1750" spc="-40" dirty="0">
                <a:latin typeface="Calibri"/>
                <a:cs typeface="Calibri"/>
              </a:rPr>
              <a:t> </a:t>
            </a:r>
            <a:r>
              <a:rPr sz="1750" spc="-10" dirty="0">
                <a:latin typeface="Calibri"/>
                <a:cs typeface="Calibri"/>
              </a:rPr>
              <a:t>férias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158618" y="4855464"/>
            <a:ext cx="3459479" cy="398145"/>
          </a:xfrm>
          <a:custGeom>
            <a:avLst/>
            <a:gdLst/>
            <a:ahLst/>
            <a:cxnLst/>
            <a:rect l="l" t="t" r="r" b="b"/>
            <a:pathLst>
              <a:path w="3459479" h="398145">
                <a:moveTo>
                  <a:pt x="0" y="0"/>
                </a:moveTo>
                <a:lnTo>
                  <a:pt x="0" y="397764"/>
                </a:lnTo>
                <a:lnTo>
                  <a:pt x="3459480" y="397764"/>
                </a:lnTo>
                <a:lnTo>
                  <a:pt x="345948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52522" y="4849368"/>
            <a:ext cx="3470275" cy="410209"/>
          </a:xfrm>
          <a:custGeom>
            <a:avLst/>
            <a:gdLst/>
            <a:ahLst/>
            <a:cxnLst/>
            <a:rect l="l" t="t" r="r" b="b"/>
            <a:pathLst>
              <a:path w="3470275" h="410210">
                <a:moveTo>
                  <a:pt x="3470148" y="409956"/>
                </a:moveTo>
                <a:lnTo>
                  <a:pt x="3470148" y="0"/>
                </a:lnTo>
                <a:lnTo>
                  <a:pt x="0" y="0"/>
                </a:lnTo>
                <a:lnTo>
                  <a:pt x="0" y="409956"/>
                </a:lnTo>
                <a:lnTo>
                  <a:pt x="6096" y="409956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3459480" y="12192"/>
                </a:lnTo>
                <a:lnTo>
                  <a:pt x="3459480" y="6096"/>
                </a:lnTo>
                <a:lnTo>
                  <a:pt x="3465576" y="12192"/>
                </a:lnTo>
                <a:lnTo>
                  <a:pt x="3465576" y="409956"/>
                </a:lnTo>
                <a:lnTo>
                  <a:pt x="3470148" y="409956"/>
                </a:lnTo>
                <a:close/>
              </a:path>
              <a:path w="3470275" h="410210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3470275" h="410210">
                <a:moveTo>
                  <a:pt x="12192" y="397764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397764"/>
                </a:lnTo>
                <a:lnTo>
                  <a:pt x="12192" y="397764"/>
                </a:lnTo>
                <a:close/>
              </a:path>
              <a:path w="3470275" h="410210">
                <a:moveTo>
                  <a:pt x="3465576" y="397764"/>
                </a:moveTo>
                <a:lnTo>
                  <a:pt x="6096" y="397764"/>
                </a:lnTo>
                <a:lnTo>
                  <a:pt x="12192" y="403860"/>
                </a:lnTo>
                <a:lnTo>
                  <a:pt x="12192" y="409956"/>
                </a:lnTo>
                <a:lnTo>
                  <a:pt x="3459480" y="409956"/>
                </a:lnTo>
                <a:lnTo>
                  <a:pt x="3459480" y="403860"/>
                </a:lnTo>
                <a:lnTo>
                  <a:pt x="3465576" y="397764"/>
                </a:lnTo>
                <a:close/>
              </a:path>
              <a:path w="3470275" h="410210">
                <a:moveTo>
                  <a:pt x="12192" y="409956"/>
                </a:moveTo>
                <a:lnTo>
                  <a:pt x="12192" y="403860"/>
                </a:lnTo>
                <a:lnTo>
                  <a:pt x="6096" y="397764"/>
                </a:lnTo>
                <a:lnTo>
                  <a:pt x="6096" y="409956"/>
                </a:lnTo>
                <a:lnTo>
                  <a:pt x="12192" y="409956"/>
                </a:lnTo>
                <a:close/>
              </a:path>
              <a:path w="3470275" h="410210">
                <a:moveTo>
                  <a:pt x="3465576" y="12192"/>
                </a:moveTo>
                <a:lnTo>
                  <a:pt x="3459480" y="6096"/>
                </a:lnTo>
                <a:lnTo>
                  <a:pt x="3459480" y="12192"/>
                </a:lnTo>
                <a:lnTo>
                  <a:pt x="3465576" y="12192"/>
                </a:lnTo>
                <a:close/>
              </a:path>
              <a:path w="3470275" h="410210">
                <a:moveTo>
                  <a:pt x="3465576" y="397764"/>
                </a:moveTo>
                <a:lnTo>
                  <a:pt x="3465576" y="12192"/>
                </a:lnTo>
                <a:lnTo>
                  <a:pt x="3459480" y="12192"/>
                </a:lnTo>
                <a:lnTo>
                  <a:pt x="3459480" y="397764"/>
                </a:lnTo>
                <a:lnTo>
                  <a:pt x="3465576" y="397764"/>
                </a:lnTo>
                <a:close/>
              </a:path>
              <a:path w="3470275" h="410210">
                <a:moveTo>
                  <a:pt x="3465576" y="409956"/>
                </a:moveTo>
                <a:lnTo>
                  <a:pt x="3465576" y="397764"/>
                </a:lnTo>
                <a:lnTo>
                  <a:pt x="3459480" y="403860"/>
                </a:lnTo>
                <a:lnTo>
                  <a:pt x="3459480" y="409956"/>
                </a:lnTo>
                <a:lnTo>
                  <a:pt x="3465576" y="409956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803782" y="4387391"/>
            <a:ext cx="4739005" cy="80010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R="353695" algn="ctr">
              <a:lnSpc>
                <a:spcPct val="100000"/>
              </a:lnSpc>
              <a:spcBef>
                <a:spcPts val="1045"/>
              </a:spcBef>
            </a:pP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PROVISÕES</a:t>
            </a:r>
            <a:endParaRPr sz="1750">
              <a:latin typeface="Calibri"/>
              <a:cs typeface="Calibri"/>
            </a:endParaRPr>
          </a:p>
          <a:p>
            <a:pPr marL="1435100">
              <a:lnSpc>
                <a:spcPct val="100000"/>
              </a:lnSpc>
              <a:spcBef>
                <a:spcPts val="950"/>
              </a:spcBef>
            </a:pPr>
            <a:r>
              <a:rPr sz="1750" spc="-5" dirty="0">
                <a:latin typeface="Calibri"/>
                <a:cs typeface="Calibri"/>
              </a:rPr>
              <a:t>Ex. </a:t>
            </a:r>
            <a:r>
              <a:rPr sz="1750" spc="-10" dirty="0">
                <a:latin typeface="Calibri"/>
                <a:cs typeface="Calibri"/>
              </a:rPr>
              <a:t>Provisões para </a:t>
            </a:r>
            <a:r>
              <a:rPr sz="1750" spc="-5" dirty="0">
                <a:latin typeface="Calibri"/>
                <a:cs typeface="Calibri"/>
              </a:rPr>
              <a:t>ações</a:t>
            </a:r>
            <a:r>
              <a:rPr sz="1750" spc="50" dirty="0">
                <a:latin typeface="Calibri"/>
                <a:cs typeface="Calibri"/>
              </a:rPr>
              <a:t> </a:t>
            </a:r>
            <a:r>
              <a:rPr sz="1750" spc="-10" dirty="0">
                <a:latin typeface="Calibri"/>
                <a:cs typeface="Calibri"/>
              </a:rPr>
              <a:t>trabalhistas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3489" y="1556004"/>
            <a:ext cx="8463280" cy="352425"/>
          </a:xfrm>
          <a:prstGeom prst="rect">
            <a:avLst/>
          </a:prstGeom>
          <a:solidFill>
            <a:srgbClr val="D8D3D9"/>
          </a:solidFill>
        </p:spPr>
        <p:txBody>
          <a:bodyPr vert="horz" wrap="square" lIns="0" tIns="27305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215"/>
              </a:spcBef>
            </a:pPr>
            <a:r>
              <a:rPr sz="1750" spc="-10" dirty="0">
                <a:latin typeface="Calibri"/>
                <a:cs typeface="Calibri"/>
              </a:rPr>
              <a:t>Característica </a:t>
            </a:r>
            <a:r>
              <a:rPr sz="1750" spc="-5" dirty="0">
                <a:latin typeface="Calibri"/>
                <a:cs typeface="Calibri"/>
              </a:rPr>
              <a:t>essencial </a:t>
            </a:r>
            <a:r>
              <a:rPr sz="1750" spc="-10" dirty="0">
                <a:latin typeface="Calibri"/>
                <a:cs typeface="Calibri"/>
              </a:rPr>
              <a:t>para existência </a:t>
            </a:r>
            <a:r>
              <a:rPr sz="1750" dirty="0">
                <a:latin typeface="Calibri"/>
                <a:cs typeface="Calibri"/>
              </a:rPr>
              <a:t>de </a:t>
            </a:r>
            <a:r>
              <a:rPr sz="1750" spc="-5" dirty="0">
                <a:latin typeface="Calibri"/>
                <a:cs typeface="Calibri"/>
              </a:rPr>
              <a:t>passivo: </a:t>
            </a:r>
            <a:r>
              <a:rPr sz="1750" spc="-10" dirty="0">
                <a:latin typeface="Calibri"/>
                <a:cs typeface="Calibri"/>
              </a:rPr>
              <a:t>existência </a:t>
            </a:r>
            <a:r>
              <a:rPr sz="1750" dirty="0">
                <a:latin typeface="Calibri"/>
                <a:cs typeface="Calibri"/>
              </a:rPr>
              <a:t>de </a:t>
            </a:r>
            <a:r>
              <a:rPr sz="175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obrigação</a:t>
            </a:r>
            <a:r>
              <a:rPr sz="1750" b="1" i="1" u="heavy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5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presente</a:t>
            </a:r>
            <a:r>
              <a:rPr sz="1750" spc="-5" dirty="0">
                <a:latin typeface="Calibri"/>
                <a:cs typeface="Calibri"/>
              </a:rPr>
              <a:t>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3489" y="5698236"/>
            <a:ext cx="8463280" cy="622300"/>
          </a:xfrm>
          <a:prstGeom prst="rect">
            <a:avLst/>
          </a:prstGeom>
          <a:solidFill>
            <a:srgbClr val="D8D3D9"/>
          </a:solidFill>
        </p:spPr>
        <p:txBody>
          <a:bodyPr vert="horz" wrap="square" lIns="0" tIns="27305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215"/>
              </a:spcBef>
            </a:pPr>
            <a:r>
              <a:rPr sz="1750" dirty="0">
                <a:latin typeface="Calibri"/>
                <a:cs typeface="Calibri"/>
              </a:rPr>
              <a:t>Conclusão:</a:t>
            </a:r>
            <a:endParaRPr sz="1750">
              <a:latin typeface="Calibri"/>
              <a:cs typeface="Calibri"/>
            </a:endParaRPr>
          </a:p>
          <a:p>
            <a:pPr marL="80645">
              <a:lnSpc>
                <a:spcPct val="100000"/>
              </a:lnSpc>
            </a:pPr>
            <a:r>
              <a:rPr sz="175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Uma </a:t>
            </a:r>
            <a:r>
              <a:rPr sz="175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obrigação</a:t>
            </a:r>
            <a:r>
              <a:rPr sz="1750" b="1" spc="-10" dirty="0">
                <a:latin typeface="Calibri"/>
                <a:cs typeface="Calibri"/>
              </a:rPr>
              <a:t> </a:t>
            </a:r>
            <a:r>
              <a:rPr sz="1750" spc="-5" dirty="0">
                <a:latin typeface="Calibri"/>
                <a:cs typeface="Calibri"/>
              </a:rPr>
              <a:t>(passivo exigível) </a:t>
            </a:r>
            <a:r>
              <a:rPr sz="1750" spc="-10" dirty="0">
                <a:latin typeface="Calibri"/>
                <a:cs typeface="Calibri"/>
              </a:rPr>
              <a:t>surge </a:t>
            </a:r>
            <a:r>
              <a:rPr sz="175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independentemente </a:t>
            </a:r>
            <a:r>
              <a:rPr sz="175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 </a:t>
            </a:r>
            <a:r>
              <a:rPr sz="175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execução</a:t>
            </a:r>
            <a:r>
              <a:rPr sz="1750" b="1" u="heavy" spc="1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5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orçamentária</a:t>
            </a:r>
            <a:r>
              <a:rPr sz="1750" spc="-10" dirty="0">
                <a:latin typeface="Calibri"/>
                <a:cs typeface="Calibri"/>
              </a:rPr>
              <a:t>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2084" y="976375"/>
            <a:ext cx="232473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Quando </a:t>
            </a: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surge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o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passivo?</a:t>
            </a:r>
            <a:endParaRPr sz="1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85110" y="1642872"/>
            <a:ext cx="1824355" cy="350520"/>
          </a:xfrm>
          <a:custGeom>
            <a:avLst/>
            <a:gdLst/>
            <a:ahLst/>
            <a:cxnLst/>
            <a:rect l="l" t="t" r="r" b="b"/>
            <a:pathLst>
              <a:path w="1824354" h="350519">
                <a:moveTo>
                  <a:pt x="0" y="0"/>
                </a:moveTo>
                <a:lnTo>
                  <a:pt x="0" y="350520"/>
                </a:lnTo>
                <a:lnTo>
                  <a:pt x="1824228" y="350520"/>
                </a:lnTo>
                <a:lnTo>
                  <a:pt x="1824228" y="0"/>
                </a:lnTo>
                <a:lnTo>
                  <a:pt x="0" y="0"/>
                </a:lnTo>
                <a:close/>
              </a:path>
            </a:pathLst>
          </a:custGeom>
          <a:solidFill>
            <a:srgbClr val="B1B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778" y="1639824"/>
            <a:ext cx="1824355" cy="350520"/>
          </a:xfrm>
          <a:custGeom>
            <a:avLst/>
            <a:gdLst/>
            <a:ahLst/>
            <a:cxnLst/>
            <a:rect l="l" t="t" r="r" b="b"/>
            <a:pathLst>
              <a:path w="1824354" h="350519">
                <a:moveTo>
                  <a:pt x="0" y="0"/>
                </a:moveTo>
                <a:lnTo>
                  <a:pt x="0" y="350520"/>
                </a:lnTo>
                <a:lnTo>
                  <a:pt x="1824228" y="350520"/>
                </a:lnTo>
                <a:lnTo>
                  <a:pt x="1824228" y="0"/>
                </a:lnTo>
                <a:lnTo>
                  <a:pt x="0" y="0"/>
                </a:lnTo>
                <a:close/>
              </a:path>
            </a:pathLst>
          </a:custGeom>
          <a:solidFill>
            <a:srgbClr val="A8CC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84257" y="1642872"/>
            <a:ext cx="1824355" cy="350520"/>
          </a:xfrm>
          <a:custGeom>
            <a:avLst/>
            <a:gdLst/>
            <a:ahLst/>
            <a:cxnLst/>
            <a:rect l="l" t="t" r="r" b="b"/>
            <a:pathLst>
              <a:path w="1824354" h="350519">
                <a:moveTo>
                  <a:pt x="0" y="0"/>
                </a:moveTo>
                <a:lnTo>
                  <a:pt x="0" y="350520"/>
                </a:lnTo>
                <a:lnTo>
                  <a:pt x="1824228" y="350520"/>
                </a:lnTo>
                <a:lnTo>
                  <a:pt x="1824228" y="0"/>
                </a:lnTo>
                <a:lnTo>
                  <a:pt x="0" y="0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96449" y="2461260"/>
            <a:ext cx="1824355" cy="1862455"/>
          </a:xfrm>
          <a:custGeom>
            <a:avLst/>
            <a:gdLst/>
            <a:ahLst/>
            <a:cxnLst/>
            <a:rect l="l" t="t" r="r" b="b"/>
            <a:pathLst>
              <a:path w="1824354" h="1862454">
                <a:moveTo>
                  <a:pt x="0" y="0"/>
                </a:moveTo>
                <a:lnTo>
                  <a:pt x="0" y="1862328"/>
                </a:lnTo>
                <a:lnTo>
                  <a:pt x="1824228" y="1862328"/>
                </a:lnTo>
                <a:lnTo>
                  <a:pt x="1824228" y="0"/>
                </a:lnTo>
                <a:lnTo>
                  <a:pt x="0" y="0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96449" y="2474467"/>
            <a:ext cx="182435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latin typeface="Calibri"/>
                <a:cs typeface="Calibri"/>
              </a:rPr>
              <a:t>EMPENHO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77225" y="3170934"/>
            <a:ext cx="12465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58215" algn="l"/>
              </a:tabLst>
            </a:pP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spc="-1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ori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Calibri"/>
                <a:cs typeface="Calibri"/>
              </a:rPr>
              <a:t>qu</a:t>
            </a:r>
            <a:r>
              <a:rPr sz="1400" dirty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77225" y="2744214"/>
            <a:ext cx="167703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Lei 4.320/64, art. 58: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tabLst>
                <a:tab pos="523875" algn="l"/>
                <a:tab pos="1480820" algn="l"/>
              </a:tabLst>
            </a:pPr>
            <a:r>
              <a:rPr sz="1400" spc="-35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m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n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spc="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77225" y="3385818"/>
            <a:ext cx="8096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702310" algn="l"/>
              </a:tabLst>
            </a:pP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7225" y="3599178"/>
            <a:ext cx="10909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895985" algn="l"/>
              </a:tabLst>
            </a:pPr>
            <a:r>
              <a:rPr sz="1400" b="1" dirty="0">
                <a:latin typeface="Calibri"/>
                <a:cs typeface="Calibri"/>
              </a:rPr>
              <a:t>obri</a:t>
            </a:r>
            <a:r>
              <a:rPr sz="1400" b="1" spc="-30" dirty="0">
                <a:latin typeface="Calibri"/>
                <a:cs typeface="Calibri"/>
              </a:rPr>
              <a:t>g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15" dirty="0">
                <a:latin typeface="Calibri"/>
                <a:cs typeface="Calibri"/>
              </a:rPr>
              <a:t>ç</a:t>
            </a:r>
            <a:r>
              <a:rPr sz="1400" b="1" dirty="0">
                <a:latin typeface="Calibri"/>
                <a:cs typeface="Calibri"/>
              </a:rPr>
              <a:t>ão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53692" y="3385818"/>
            <a:ext cx="5010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 marR="5080" indent="-7048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s</a:t>
            </a:r>
            <a:r>
              <a:rPr sz="1400" spc="-15" dirty="0">
                <a:latin typeface="Calibri"/>
                <a:cs typeface="Calibri"/>
              </a:rPr>
              <a:t>t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o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spc="-25" dirty="0">
                <a:latin typeface="Calibri"/>
                <a:cs typeface="Calibri"/>
              </a:rPr>
              <a:t>g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o.,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77225" y="3812538"/>
            <a:ext cx="167576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pendente </a:t>
            </a:r>
            <a:r>
              <a:rPr sz="1400" dirty="0">
                <a:latin typeface="Calibri"/>
                <a:cs typeface="Calibri"/>
              </a:rPr>
              <a:t>ou </a:t>
            </a:r>
            <a:r>
              <a:rPr sz="1400" spc="-5" dirty="0">
                <a:latin typeface="Calibri"/>
                <a:cs typeface="Calibri"/>
              </a:rPr>
              <a:t>não de  </a:t>
            </a:r>
            <a:r>
              <a:rPr sz="1400" spc="-10" dirty="0">
                <a:latin typeface="Calibri"/>
                <a:cs typeface="Calibri"/>
              </a:rPr>
              <a:t>condição.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96449" y="2753868"/>
            <a:ext cx="1830705" cy="12700"/>
          </a:xfrm>
          <a:custGeom>
            <a:avLst/>
            <a:gdLst/>
            <a:ahLst/>
            <a:cxnLst/>
            <a:rect l="l" t="t" r="r" b="b"/>
            <a:pathLst>
              <a:path w="1830704" h="12700">
                <a:moveTo>
                  <a:pt x="0" y="12192"/>
                </a:moveTo>
                <a:lnTo>
                  <a:pt x="1830324" y="12192"/>
                </a:lnTo>
                <a:lnTo>
                  <a:pt x="1830324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0778" y="2464308"/>
            <a:ext cx="1824355" cy="3157855"/>
          </a:xfrm>
          <a:custGeom>
            <a:avLst/>
            <a:gdLst/>
            <a:ahLst/>
            <a:cxnLst/>
            <a:rect l="l" t="t" r="r" b="b"/>
            <a:pathLst>
              <a:path w="1824354" h="3157854">
                <a:moveTo>
                  <a:pt x="0" y="0"/>
                </a:moveTo>
                <a:lnTo>
                  <a:pt x="0" y="3157728"/>
                </a:lnTo>
                <a:lnTo>
                  <a:pt x="1824228" y="3157728"/>
                </a:lnTo>
                <a:lnTo>
                  <a:pt x="1824228" y="0"/>
                </a:lnTo>
                <a:lnTo>
                  <a:pt x="0" y="0"/>
                </a:lnTo>
                <a:close/>
              </a:path>
            </a:pathLst>
          </a:custGeom>
          <a:solidFill>
            <a:srgbClr val="A8CC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58856" y="2748787"/>
            <a:ext cx="16865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Registrado quando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58856" y="2962146"/>
            <a:ext cx="1231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/>
                <a:cs typeface="Calibri"/>
              </a:rPr>
              <a:t>reconhecimento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58856" y="3175506"/>
            <a:ext cx="12871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8345" algn="l"/>
              </a:tabLst>
            </a:pPr>
            <a:r>
              <a:rPr sz="1400" b="1" spc="-5" dirty="0">
                <a:latin typeface="Calibri"/>
                <a:cs typeface="Calibri"/>
              </a:rPr>
              <a:t>passivo</a:t>
            </a:r>
            <a:r>
              <a:rPr sz="1400" spc="-5" dirty="0">
                <a:latin typeface="Times New Roman"/>
                <a:cs typeface="Times New Roman"/>
              </a:rPr>
              <a:t>	</a:t>
            </a:r>
            <a:r>
              <a:rPr sz="1400" b="1" spc="-5" dirty="0">
                <a:latin typeface="Calibri"/>
                <a:cs typeface="Calibri"/>
              </a:rPr>
              <a:t>ocorrer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58856" y="3390390"/>
            <a:ext cx="16897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/>
                <a:cs typeface="Calibri"/>
              </a:rPr>
              <a:t>momento anterior </a:t>
            </a:r>
            <a:r>
              <a:rPr sz="1400" b="1" dirty="0">
                <a:latin typeface="Calibri"/>
                <a:cs typeface="Calibri"/>
              </a:rPr>
              <a:t>à  </a:t>
            </a:r>
            <a:r>
              <a:rPr sz="1400" b="1" spc="-5" dirty="0">
                <a:latin typeface="Calibri"/>
                <a:cs typeface="Calibri"/>
              </a:rPr>
              <a:t>fase </a:t>
            </a:r>
            <a:r>
              <a:rPr sz="1400" b="1" dirty="0">
                <a:latin typeface="Calibri"/>
                <a:cs typeface="Calibri"/>
              </a:rPr>
              <a:t>da </a:t>
            </a:r>
            <a:r>
              <a:rPr sz="1400" b="1" spc="-5" dirty="0">
                <a:latin typeface="Calibri"/>
                <a:cs typeface="Calibri"/>
              </a:rPr>
              <a:t>liquidação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-1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7055" y="3817110"/>
            <a:ext cx="851535" cy="881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340" marR="5080" indent="-41275" algn="r">
              <a:lnSpc>
                <a:spcPct val="100400"/>
              </a:lnSpc>
              <a:spcBef>
                <a:spcPts val="95"/>
              </a:spcBef>
              <a:tabLst>
                <a:tab pos="530225" algn="l"/>
                <a:tab pos="673735" algn="l"/>
              </a:tabLst>
            </a:pPr>
            <a:r>
              <a:rPr sz="1400" spc="-10" dirty="0">
                <a:latin typeface="Calibri"/>
                <a:cs typeface="Calibri"/>
              </a:rPr>
              <a:t>qu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Calibri"/>
                <a:cs typeface="Calibri"/>
              </a:rPr>
              <a:t>h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ja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20" dirty="0">
                <a:latin typeface="Calibri"/>
                <a:cs typeface="Calibri"/>
              </a:rPr>
              <a:t>n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dirty="0">
                <a:latin typeface="Calibri"/>
                <a:cs typeface="Calibri"/>
              </a:rPr>
              <a:t>os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-5" dirty="0">
                <a:latin typeface="Calibri"/>
                <a:cs typeface="Calibri"/>
              </a:rPr>
              <a:t>ã</a:t>
            </a:r>
            <a:r>
              <a:rPr sz="1400" dirty="0"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tabLst>
                <a:tab pos="516255" algn="l"/>
              </a:tabLst>
            </a:pPr>
            <a:r>
              <a:rPr sz="1400" spc="-10" dirty="0">
                <a:latin typeface="Calibri"/>
                <a:cs typeface="Calibri"/>
              </a:rPr>
              <a:t>qu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se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58856" y="3817110"/>
            <a:ext cx="838835" cy="109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maneira  distinção  </a:t>
            </a:r>
            <a:r>
              <a:rPr sz="1400" spc="-5" dirty="0">
                <a:latin typeface="Calibri"/>
                <a:cs typeface="Calibri"/>
              </a:rPr>
              <a:t>empenhos  liquidados  </a:t>
            </a:r>
            <a:r>
              <a:rPr sz="1400" spc="-2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ns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11355" y="4672074"/>
            <a:ext cx="7353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obrigação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58856" y="4885433"/>
            <a:ext cx="168846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presente </a:t>
            </a:r>
            <a:r>
              <a:rPr sz="1400" spc="-5" dirty="0">
                <a:latin typeface="Calibri"/>
                <a:cs typeface="Calibri"/>
              </a:rPr>
              <a:t>daqueles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que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58856" y="5100317"/>
            <a:ext cx="16891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4030" algn="l"/>
                <a:tab pos="861060" algn="l"/>
              </a:tabLst>
            </a:pPr>
            <a:r>
              <a:rPr sz="1400" spc="-10" dirty="0">
                <a:latin typeface="Calibri"/>
                <a:cs typeface="Calibri"/>
              </a:rPr>
              <a:t>n</a:t>
            </a:r>
            <a:r>
              <a:rPr sz="1400" spc="-5" dirty="0">
                <a:latin typeface="Calibri"/>
                <a:cs typeface="Calibri"/>
              </a:rPr>
              <a:t>ã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ns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m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Calibri"/>
                <a:cs typeface="Calibri"/>
              </a:rPr>
              <a:t>obrigação presente.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390778" y="2753868"/>
            <a:ext cx="1830705" cy="12700"/>
          </a:xfrm>
          <a:custGeom>
            <a:avLst/>
            <a:gdLst/>
            <a:ahLst/>
            <a:cxnLst/>
            <a:rect l="l" t="t" r="r" b="b"/>
            <a:pathLst>
              <a:path w="1830704" h="12700">
                <a:moveTo>
                  <a:pt x="0" y="12192"/>
                </a:moveTo>
                <a:lnTo>
                  <a:pt x="1830324" y="12192"/>
                </a:lnTo>
                <a:lnTo>
                  <a:pt x="1830324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85110" y="2464308"/>
            <a:ext cx="1824355" cy="2726690"/>
          </a:xfrm>
          <a:custGeom>
            <a:avLst/>
            <a:gdLst/>
            <a:ahLst/>
            <a:cxnLst/>
            <a:rect l="l" t="t" r="r" b="b"/>
            <a:pathLst>
              <a:path w="1824354" h="2726690">
                <a:moveTo>
                  <a:pt x="0" y="0"/>
                </a:moveTo>
                <a:lnTo>
                  <a:pt x="0" y="2726436"/>
                </a:lnTo>
                <a:lnTo>
                  <a:pt x="1824228" y="2726436"/>
                </a:lnTo>
                <a:lnTo>
                  <a:pt x="1824228" y="0"/>
                </a:lnTo>
                <a:lnTo>
                  <a:pt x="0" y="0"/>
                </a:lnTo>
                <a:close/>
              </a:path>
            </a:pathLst>
          </a:custGeom>
          <a:solidFill>
            <a:srgbClr val="B1B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888367" y="2748787"/>
            <a:ext cx="215392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4820" algn="just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Lei 4.320/64, art. </a:t>
            </a:r>
            <a:r>
              <a:rPr sz="1400" dirty="0">
                <a:latin typeface="Calibri"/>
                <a:cs typeface="Calibri"/>
              </a:rPr>
              <a:t>63:  </a:t>
            </a:r>
            <a:r>
              <a:rPr sz="1400" b="1" dirty="0">
                <a:latin typeface="Calibri"/>
                <a:cs typeface="Calibri"/>
              </a:rPr>
              <a:t>do </a:t>
            </a:r>
            <a:r>
              <a:rPr sz="1400" spc="-10" dirty="0">
                <a:latin typeface="Calibri"/>
                <a:cs typeface="Calibri"/>
              </a:rPr>
              <a:t>consiste </a:t>
            </a:r>
            <a:r>
              <a:rPr sz="1400" spc="-5" dirty="0">
                <a:latin typeface="Calibri"/>
                <a:cs typeface="Calibri"/>
              </a:rPr>
              <a:t>na </a:t>
            </a:r>
            <a:r>
              <a:rPr sz="1400" spc="-10" dirty="0">
                <a:latin typeface="Calibri"/>
                <a:cs typeface="Calibri"/>
              </a:rPr>
              <a:t>verificação  </a:t>
            </a:r>
            <a:r>
              <a:rPr sz="1400" b="1" spc="-5" dirty="0">
                <a:latin typeface="Calibri"/>
                <a:cs typeface="Calibri"/>
              </a:rPr>
              <a:t>em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53187" y="3175506"/>
            <a:ext cx="8388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0520" algn="l"/>
              </a:tabLst>
            </a:pPr>
            <a:r>
              <a:rPr sz="1400" spc="-5" dirty="0">
                <a:latin typeface="Calibri"/>
                <a:cs typeface="Calibri"/>
              </a:rPr>
              <a:t>do</a:t>
            </a:r>
            <a:r>
              <a:rPr sz="1400" spc="-5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Calibri"/>
                <a:cs typeface="Calibri"/>
              </a:rPr>
              <a:t>direito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19403" y="3175506"/>
            <a:ext cx="7219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adquirido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53187" y="3390390"/>
            <a:ext cx="16878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pelo credor </a:t>
            </a:r>
            <a:r>
              <a:rPr sz="1400" spc="-10" dirty="0">
                <a:latin typeface="Calibri"/>
                <a:cs typeface="Calibri"/>
              </a:rPr>
              <a:t>tendo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353187" y="3603750"/>
            <a:ext cx="16871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3085" algn="l"/>
                <a:tab pos="922019" algn="l"/>
                <a:tab pos="1584960" algn="l"/>
              </a:tabLst>
            </a:pPr>
            <a:r>
              <a:rPr sz="1400" spc="-10" dirty="0">
                <a:latin typeface="Calibri"/>
                <a:cs typeface="Calibri"/>
              </a:rPr>
              <a:t>b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os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í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los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53187" y="3817110"/>
            <a:ext cx="16878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87805" algn="l"/>
              </a:tabLst>
            </a:pPr>
            <a:r>
              <a:rPr sz="1400" spc="-5" dirty="0">
                <a:latin typeface="Calibri"/>
                <a:cs typeface="Calibri"/>
              </a:rPr>
              <a:t>documentos  </a:t>
            </a:r>
            <a:r>
              <a:rPr sz="1400" spc="-2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mp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b</a:t>
            </a:r>
            <a:r>
              <a:rPr sz="1400" spc="-15" dirty="0">
                <a:latin typeface="Calibri"/>
                <a:cs typeface="Calibri"/>
              </a:rPr>
              <a:t>at</a:t>
            </a:r>
            <a:r>
              <a:rPr sz="1400" dirty="0">
                <a:latin typeface="Calibri"/>
                <a:cs typeface="Calibri"/>
              </a:rPr>
              <a:t>órios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53187" y="4245354"/>
            <a:ext cx="16897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respectivo </a:t>
            </a:r>
            <a:r>
              <a:rPr sz="1400" spc="-5" dirty="0">
                <a:latin typeface="Calibri"/>
                <a:cs typeface="Calibri"/>
              </a:rPr>
              <a:t>crédito. </a:t>
            </a:r>
            <a:r>
              <a:rPr sz="1400" b="1" dirty="0">
                <a:latin typeface="Calibri"/>
                <a:cs typeface="Calibri"/>
              </a:rPr>
              <a:t>É</a:t>
            </a:r>
            <a:r>
              <a:rPr sz="1400" b="1" spc="-1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53187" y="4458714"/>
            <a:ext cx="168846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0605" algn="l"/>
                <a:tab pos="1434465" algn="l"/>
              </a:tabLst>
            </a:pPr>
            <a:r>
              <a:rPr sz="1400" b="1" spc="-20" dirty="0">
                <a:latin typeface="Calibri"/>
                <a:cs typeface="Calibri"/>
              </a:rPr>
              <a:t>v</a:t>
            </a:r>
            <a:r>
              <a:rPr sz="1400" b="1" dirty="0">
                <a:latin typeface="Calibri"/>
                <a:cs typeface="Calibri"/>
              </a:rPr>
              <a:t>eri</a:t>
            </a:r>
            <a:r>
              <a:rPr sz="1400" b="1" spc="-5" dirty="0">
                <a:latin typeface="Calibri"/>
                <a:cs typeface="Calibri"/>
              </a:rPr>
              <a:t>f</a:t>
            </a:r>
            <a:r>
              <a:rPr sz="1400" b="1" dirty="0">
                <a:latin typeface="Calibri"/>
                <a:cs typeface="Calibri"/>
              </a:rPr>
              <a:t>i</a:t>
            </a:r>
            <a:r>
              <a:rPr sz="1400" b="1" spc="-15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15" dirty="0">
                <a:latin typeface="Calibri"/>
                <a:cs typeface="Calibri"/>
              </a:rPr>
              <a:t>ç</a:t>
            </a:r>
            <a:r>
              <a:rPr sz="1400" b="1" dirty="0">
                <a:latin typeface="Calibri"/>
                <a:cs typeface="Calibri"/>
              </a:rPr>
              <a:t>ão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b="1" dirty="0">
                <a:latin typeface="Calibri"/>
                <a:cs typeface="Calibri"/>
              </a:rPr>
              <a:t>um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53187" y="4672074"/>
            <a:ext cx="16897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71525" algn="l"/>
                <a:tab pos="1542415" algn="l"/>
              </a:tabLst>
            </a:pPr>
            <a:r>
              <a:rPr sz="1400" b="1" spc="-30" dirty="0">
                <a:latin typeface="Calibri"/>
                <a:cs typeface="Calibri"/>
              </a:rPr>
              <a:t>P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10" dirty="0">
                <a:latin typeface="Calibri"/>
                <a:cs typeface="Calibri"/>
              </a:rPr>
              <a:t>s</a:t>
            </a:r>
            <a:r>
              <a:rPr sz="1400" b="1" dirty="0">
                <a:latin typeface="Calibri"/>
                <a:cs typeface="Calibri"/>
              </a:rPr>
              <a:t>si</a:t>
            </a:r>
            <a:r>
              <a:rPr sz="1400" b="1" spc="-20" dirty="0">
                <a:latin typeface="Calibri"/>
                <a:cs typeface="Calibri"/>
              </a:rPr>
              <a:t>v</a:t>
            </a:r>
            <a:r>
              <a:rPr sz="1400" b="1" dirty="0">
                <a:latin typeface="Calibri"/>
                <a:cs typeface="Calibri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xi</a:t>
            </a:r>
            <a:r>
              <a:rPr sz="1400" b="1" spc="-10" dirty="0">
                <a:latin typeface="Calibri"/>
                <a:cs typeface="Calibri"/>
              </a:rPr>
              <a:t>g</a:t>
            </a:r>
            <a:r>
              <a:rPr sz="1400" b="1" dirty="0">
                <a:latin typeface="Calibri"/>
                <a:cs typeface="Calibri"/>
              </a:rPr>
              <a:t>í</a:t>
            </a:r>
            <a:r>
              <a:rPr sz="1400" b="1" spc="-20" dirty="0">
                <a:latin typeface="Calibri"/>
                <a:cs typeface="Calibri"/>
              </a:rPr>
              <a:t>v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b="1" dirty="0">
                <a:latin typeface="Calibri"/>
                <a:cs typeface="Calibri"/>
              </a:rPr>
              <a:t>já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existente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285110" y="2759202"/>
            <a:ext cx="1830705" cy="0"/>
          </a:xfrm>
          <a:custGeom>
            <a:avLst/>
            <a:gdLst/>
            <a:ahLst/>
            <a:cxnLst/>
            <a:rect l="l" t="t" r="r" b="b"/>
            <a:pathLst>
              <a:path w="1830704">
                <a:moveTo>
                  <a:pt x="0" y="0"/>
                </a:moveTo>
                <a:lnTo>
                  <a:pt x="1830324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179442" y="2464308"/>
            <a:ext cx="1830705" cy="2078989"/>
          </a:xfrm>
          <a:custGeom>
            <a:avLst/>
            <a:gdLst/>
            <a:ahLst/>
            <a:cxnLst/>
            <a:rect l="l" t="t" r="r" b="b"/>
            <a:pathLst>
              <a:path w="1830704" h="2078989">
                <a:moveTo>
                  <a:pt x="0" y="0"/>
                </a:moveTo>
                <a:lnTo>
                  <a:pt x="0" y="2078736"/>
                </a:lnTo>
                <a:lnTo>
                  <a:pt x="1830324" y="2078736"/>
                </a:lnTo>
                <a:lnTo>
                  <a:pt x="1830324" y="0"/>
                </a:lnTo>
                <a:lnTo>
                  <a:pt x="0" y="0"/>
                </a:lnTo>
                <a:close/>
              </a:path>
            </a:pathLst>
          </a:custGeom>
          <a:solidFill>
            <a:srgbClr val="9BC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247518" y="2479038"/>
            <a:ext cx="124015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20" dirty="0">
                <a:latin typeface="Calibri"/>
                <a:cs typeface="Calibri"/>
              </a:rPr>
              <a:t>P</a:t>
            </a:r>
            <a:r>
              <a:rPr sz="1750" b="1" spc="-30" dirty="0">
                <a:latin typeface="Calibri"/>
                <a:cs typeface="Calibri"/>
              </a:rPr>
              <a:t>A</a:t>
            </a:r>
            <a:r>
              <a:rPr sz="1750" b="1" spc="-5" dirty="0">
                <a:latin typeface="Calibri"/>
                <a:cs typeface="Calibri"/>
              </a:rPr>
              <a:t>G</a:t>
            </a:r>
            <a:r>
              <a:rPr sz="1750" b="1" spc="-10" dirty="0">
                <a:latin typeface="Calibri"/>
                <a:cs typeface="Calibri"/>
              </a:rPr>
              <a:t>A</a:t>
            </a:r>
            <a:r>
              <a:rPr sz="1750" b="1" dirty="0">
                <a:latin typeface="Calibri"/>
                <a:cs typeface="Calibri"/>
              </a:rPr>
              <a:t>M</a:t>
            </a:r>
            <a:r>
              <a:rPr sz="1750" b="1" spc="-5" dirty="0">
                <a:latin typeface="Calibri"/>
                <a:cs typeface="Calibri"/>
              </a:rPr>
              <a:t>EN</a:t>
            </a:r>
            <a:r>
              <a:rPr sz="1750" b="1" spc="-55" dirty="0">
                <a:latin typeface="Calibri"/>
                <a:cs typeface="Calibri"/>
              </a:rPr>
              <a:t>T</a:t>
            </a:r>
            <a:r>
              <a:rPr sz="1750" b="1" dirty="0">
                <a:latin typeface="Calibri"/>
                <a:cs typeface="Calibri"/>
              </a:rPr>
              <a:t>O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47518" y="2748787"/>
            <a:ext cx="169608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Última </a:t>
            </a:r>
            <a:r>
              <a:rPr sz="1400" spc="-10" dirty="0">
                <a:latin typeface="Calibri"/>
                <a:cs typeface="Calibri"/>
              </a:rPr>
              <a:t>etapa </a:t>
            </a:r>
            <a:r>
              <a:rPr sz="1400" spc="-5" dirty="0">
                <a:latin typeface="Calibri"/>
                <a:cs typeface="Calibri"/>
              </a:rPr>
              <a:t>da  </a:t>
            </a:r>
            <a:r>
              <a:rPr sz="1400" spc="-15" dirty="0">
                <a:latin typeface="Calibri"/>
                <a:cs typeface="Calibri"/>
              </a:rPr>
              <a:t>execução </a:t>
            </a:r>
            <a:r>
              <a:rPr sz="1400" spc="-5" dirty="0">
                <a:latin typeface="Calibri"/>
                <a:cs typeface="Calibri"/>
              </a:rPr>
              <a:t>da despesa  </a:t>
            </a:r>
            <a:r>
              <a:rPr sz="1400" spc="-10" dirty="0">
                <a:latin typeface="Calibri"/>
                <a:cs typeface="Calibri"/>
              </a:rPr>
              <a:t>orçamentária, </a:t>
            </a:r>
            <a:r>
              <a:rPr sz="1400" dirty="0">
                <a:latin typeface="Calibri"/>
                <a:cs typeface="Calibri"/>
              </a:rPr>
              <a:t>é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47518" y="3390390"/>
            <a:ext cx="16954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9625" algn="l"/>
                <a:tab pos="1495425" algn="l"/>
              </a:tabLst>
            </a:pP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spc="-35" dirty="0">
                <a:latin typeface="Calibri"/>
                <a:cs typeface="Calibri"/>
              </a:rPr>
              <a:t>f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25" dirty="0">
                <a:latin typeface="Calibri"/>
                <a:cs typeface="Calibri"/>
              </a:rPr>
              <a:t>v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í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47518" y="3603750"/>
            <a:ext cx="16960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recurso </a:t>
            </a:r>
            <a:r>
              <a:rPr sz="1400" spc="-5" dirty="0">
                <a:latin typeface="Calibri"/>
                <a:cs typeface="Calibri"/>
              </a:rPr>
              <a:t>financeiro que  ocasionará </a:t>
            </a:r>
            <a:r>
              <a:rPr sz="1400" dirty="0">
                <a:latin typeface="Calibri"/>
                <a:cs typeface="Calibri"/>
              </a:rPr>
              <a:t>a </a:t>
            </a:r>
            <a:r>
              <a:rPr sz="1400" b="1" spc="-10" dirty="0">
                <a:latin typeface="Calibri"/>
                <a:cs typeface="Calibri"/>
              </a:rPr>
              <a:t>baixa</a:t>
            </a:r>
            <a:r>
              <a:rPr sz="1400" b="1" spc="1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247518" y="4030470"/>
            <a:ext cx="16973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5925" algn="l"/>
                <a:tab pos="1127760" algn="l"/>
              </a:tabLst>
            </a:pPr>
            <a:r>
              <a:rPr sz="1400" b="1" dirty="0">
                <a:latin typeface="Calibri"/>
                <a:cs typeface="Calibri"/>
              </a:rPr>
              <a:t>um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b="1" spc="-5" dirty="0">
                <a:latin typeface="Calibri"/>
                <a:cs typeface="Calibri"/>
              </a:rPr>
              <a:t>passivo</a:t>
            </a:r>
            <a:r>
              <a:rPr sz="1400" spc="-5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Calibri"/>
                <a:cs typeface="Calibri"/>
              </a:rPr>
              <a:t>exigível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47518" y="4245354"/>
            <a:ext cx="7461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xi</a:t>
            </a:r>
            <a:r>
              <a:rPr sz="1400" b="1" spc="-10" dirty="0">
                <a:latin typeface="Calibri"/>
                <a:cs typeface="Calibri"/>
              </a:rPr>
              <a:t>st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spc="-10" dirty="0">
                <a:latin typeface="Calibri"/>
                <a:cs typeface="Calibri"/>
              </a:rPr>
              <a:t>n</a:t>
            </a:r>
            <a:r>
              <a:rPr sz="1400" b="1" spc="-20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179442" y="2760726"/>
            <a:ext cx="1830705" cy="0"/>
          </a:xfrm>
          <a:custGeom>
            <a:avLst/>
            <a:gdLst/>
            <a:ahLst/>
            <a:cxnLst/>
            <a:rect l="l" t="t" r="r" b="b"/>
            <a:pathLst>
              <a:path w="1830704">
                <a:moveTo>
                  <a:pt x="0" y="0"/>
                </a:moveTo>
                <a:lnTo>
                  <a:pt x="1830324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96449" y="4355592"/>
            <a:ext cx="1824355" cy="1969135"/>
          </a:xfrm>
          <a:custGeom>
            <a:avLst/>
            <a:gdLst/>
            <a:ahLst/>
            <a:cxnLst/>
            <a:rect l="l" t="t" r="r" b="b"/>
            <a:pathLst>
              <a:path w="1824354" h="1969135">
                <a:moveTo>
                  <a:pt x="0" y="0"/>
                </a:moveTo>
                <a:lnTo>
                  <a:pt x="0" y="1969008"/>
                </a:lnTo>
                <a:lnTo>
                  <a:pt x="1824228" y="1969008"/>
                </a:lnTo>
                <a:lnTo>
                  <a:pt x="1824228" y="0"/>
                </a:lnTo>
                <a:lnTo>
                  <a:pt x="0" y="0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621421" y="4368798"/>
            <a:ext cx="1588135" cy="826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latin typeface="Calibri"/>
                <a:cs typeface="Calibri"/>
              </a:rPr>
              <a:t>OBRIGAÇÃO  </a:t>
            </a:r>
            <a:r>
              <a:rPr sz="1750" b="1" spc="-25" dirty="0">
                <a:latin typeface="Calibri"/>
                <a:cs typeface="Calibri"/>
              </a:rPr>
              <a:t>PATRIMONIAL  </a:t>
            </a:r>
            <a:r>
              <a:rPr sz="1750" b="1" spc="-60" dirty="0">
                <a:latin typeface="Calibri"/>
                <a:cs typeface="Calibri"/>
              </a:rPr>
              <a:t>(FATO</a:t>
            </a:r>
            <a:r>
              <a:rPr sz="1750" b="1" spc="-80" dirty="0">
                <a:latin typeface="Calibri"/>
                <a:cs typeface="Calibri"/>
              </a:rPr>
              <a:t> </a:t>
            </a:r>
            <a:r>
              <a:rPr sz="1750" b="1" spc="-5" dirty="0">
                <a:latin typeface="Calibri"/>
                <a:cs typeface="Calibri"/>
              </a:rPr>
              <a:t>GERADOR)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647329" y="5437121"/>
            <a:ext cx="1534795" cy="827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ctr">
              <a:lnSpc>
                <a:spcPct val="100299"/>
              </a:lnSpc>
              <a:spcBef>
                <a:spcPts val="95"/>
              </a:spcBef>
            </a:pPr>
            <a:r>
              <a:rPr sz="1750" b="1" spc="-10" dirty="0">
                <a:latin typeface="Calibri"/>
                <a:cs typeface="Calibri"/>
              </a:rPr>
              <a:t>OBRIGAÇÃO  </a:t>
            </a:r>
            <a:r>
              <a:rPr sz="1750" b="1" dirty="0">
                <a:latin typeface="Calibri"/>
                <a:cs typeface="Calibri"/>
              </a:rPr>
              <a:t>O</a:t>
            </a:r>
            <a:r>
              <a:rPr sz="1750" b="1" spc="-15" dirty="0">
                <a:latin typeface="Calibri"/>
                <a:cs typeface="Calibri"/>
              </a:rPr>
              <a:t>R</a:t>
            </a:r>
            <a:r>
              <a:rPr sz="1750" b="1" spc="-5" dirty="0">
                <a:latin typeface="Calibri"/>
                <a:cs typeface="Calibri"/>
              </a:rPr>
              <a:t>Ç</a:t>
            </a:r>
            <a:r>
              <a:rPr sz="1750" b="1" spc="-10" dirty="0">
                <a:latin typeface="Calibri"/>
                <a:cs typeface="Calibri"/>
              </a:rPr>
              <a:t>A</a:t>
            </a:r>
            <a:r>
              <a:rPr sz="1750" b="1" dirty="0">
                <a:latin typeface="Calibri"/>
                <a:cs typeface="Calibri"/>
              </a:rPr>
              <a:t>M</a:t>
            </a:r>
            <a:r>
              <a:rPr sz="1750" b="1" spc="-5" dirty="0">
                <a:latin typeface="Calibri"/>
                <a:cs typeface="Calibri"/>
              </a:rPr>
              <a:t>EN</a:t>
            </a:r>
            <a:r>
              <a:rPr sz="1750" b="1" spc="-140" dirty="0">
                <a:latin typeface="Calibri"/>
                <a:cs typeface="Calibri"/>
              </a:rPr>
              <a:t>T</a:t>
            </a:r>
            <a:r>
              <a:rPr sz="1750" b="1" spc="-10" dirty="0">
                <a:latin typeface="Calibri"/>
                <a:cs typeface="Calibri"/>
              </a:rPr>
              <a:t>Á</a:t>
            </a:r>
            <a:r>
              <a:rPr sz="1750" b="1" spc="-5" dirty="0">
                <a:latin typeface="Calibri"/>
                <a:cs typeface="Calibri"/>
              </a:rPr>
              <a:t>R</a:t>
            </a:r>
            <a:r>
              <a:rPr sz="1750" b="1" dirty="0">
                <a:latin typeface="Calibri"/>
                <a:cs typeface="Calibri"/>
              </a:rPr>
              <a:t>IA </a:t>
            </a:r>
            <a:r>
              <a:rPr sz="1750" dirty="0">
                <a:latin typeface="Times New Roman"/>
                <a:cs typeface="Times New Roman"/>
              </a:rPr>
              <a:t> </a:t>
            </a:r>
            <a:r>
              <a:rPr sz="1750" b="1" spc="-5" dirty="0">
                <a:latin typeface="Calibri"/>
                <a:cs typeface="Calibri"/>
              </a:rPr>
              <a:t>(EMPENHO)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293498" y="5230368"/>
            <a:ext cx="230124" cy="251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22485" y="1347215"/>
            <a:ext cx="6156956" cy="853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1502041" y="1508251"/>
            <a:ext cx="519684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0645" marR="5080" indent="-1338580">
              <a:lnSpc>
                <a:spcPct val="101899"/>
              </a:lnSpc>
              <a:spcBef>
                <a:spcPts val="95"/>
              </a:spcBef>
            </a:pPr>
            <a:r>
              <a:rPr sz="1550" b="1" spc="-45" dirty="0">
                <a:latin typeface="Calibri"/>
                <a:cs typeface="Calibri"/>
              </a:rPr>
              <a:t>FATO </a:t>
            </a:r>
            <a:r>
              <a:rPr sz="1550" b="1" spc="10" dirty="0">
                <a:latin typeface="Calibri"/>
                <a:cs typeface="Calibri"/>
              </a:rPr>
              <a:t>GERADOR DO </a:t>
            </a:r>
            <a:r>
              <a:rPr sz="1550" b="1" spc="-10" dirty="0">
                <a:latin typeface="Calibri"/>
                <a:cs typeface="Calibri"/>
              </a:rPr>
              <a:t>PASSIVO </a:t>
            </a:r>
            <a:r>
              <a:rPr sz="1550" b="1" spc="10" dirty="0">
                <a:latin typeface="Calibri"/>
                <a:cs typeface="Calibri"/>
              </a:rPr>
              <a:t>– PODE </a:t>
            </a:r>
            <a:r>
              <a:rPr sz="1550" b="1" spc="5" dirty="0">
                <a:latin typeface="Calibri"/>
                <a:cs typeface="Calibri"/>
              </a:rPr>
              <a:t>SURGIR DESDE ANTES </a:t>
            </a:r>
            <a:r>
              <a:rPr sz="1550" b="1" spc="10" dirty="0">
                <a:latin typeface="Calibri"/>
                <a:cs typeface="Calibri"/>
              </a:rPr>
              <a:t>DO  EMPENHO </a:t>
            </a:r>
            <a:r>
              <a:rPr sz="1550" b="1" spc="-25" dirty="0">
                <a:latin typeface="Calibri"/>
                <a:cs typeface="Calibri"/>
              </a:rPr>
              <a:t>ATÉ </a:t>
            </a:r>
            <a:r>
              <a:rPr sz="1550" b="1" spc="15" dirty="0">
                <a:latin typeface="Calibri"/>
                <a:cs typeface="Calibri"/>
              </a:rPr>
              <a:t>A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LIQUIDAÇÃO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401961" y="1915668"/>
            <a:ext cx="8019415" cy="802005"/>
          </a:xfrm>
          <a:custGeom>
            <a:avLst/>
            <a:gdLst/>
            <a:ahLst/>
            <a:cxnLst/>
            <a:rect l="l" t="t" r="r" b="b"/>
            <a:pathLst>
              <a:path w="8019415" h="802005">
                <a:moveTo>
                  <a:pt x="7740393" y="601980"/>
                </a:moveTo>
                <a:lnTo>
                  <a:pt x="7740393" y="201168"/>
                </a:lnTo>
                <a:lnTo>
                  <a:pt x="0" y="201168"/>
                </a:lnTo>
                <a:lnTo>
                  <a:pt x="0" y="601980"/>
                </a:lnTo>
                <a:lnTo>
                  <a:pt x="7740393" y="601980"/>
                </a:lnTo>
                <a:close/>
              </a:path>
              <a:path w="8019415" h="802005">
                <a:moveTo>
                  <a:pt x="8019285" y="400812"/>
                </a:moveTo>
                <a:lnTo>
                  <a:pt x="7740393" y="0"/>
                </a:lnTo>
                <a:lnTo>
                  <a:pt x="7740393" y="801624"/>
                </a:lnTo>
                <a:lnTo>
                  <a:pt x="8019285" y="400812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448188" y="2102916"/>
            <a:ext cx="3784600" cy="668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>
              <a:lnSpc>
                <a:spcPct val="120600"/>
              </a:lnSpc>
              <a:spcBef>
                <a:spcPts val="95"/>
              </a:spcBef>
              <a:tabLst>
                <a:tab pos="1917064" algn="l"/>
              </a:tabLst>
            </a:pP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EXECUÇÃO 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ORÇAMENTÁRIA DA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DESPESA  </a:t>
            </a:r>
            <a:r>
              <a:rPr sz="1750" b="1" spc="-5" dirty="0">
                <a:latin typeface="Calibri"/>
                <a:cs typeface="Calibri"/>
              </a:rPr>
              <a:t>EM</a:t>
            </a:r>
            <a:r>
              <a:rPr sz="1750" b="1" spc="10" dirty="0">
                <a:latin typeface="Calibri"/>
                <a:cs typeface="Calibri"/>
              </a:rPr>
              <a:t> </a:t>
            </a:r>
            <a:r>
              <a:rPr sz="1750" b="1" spc="-15" dirty="0">
                <a:latin typeface="Calibri"/>
                <a:cs typeface="Calibri"/>
              </a:rPr>
              <a:t>LIQUIDAÇÃO</a:t>
            </a:r>
            <a:r>
              <a:rPr sz="1750" spc="-15" dirty="0">
                <a:latin typeface="Times New Roman"/>
                <a:cs typeface="Times New Roman"/>
              </a:rPr>
              <a:t>	</a:t>
            </a:r>
            <a:r>
              <a:rPr sz="1750" b="1" spc="-15" dirty="0">
                <a:latin typeface="Calibri"/>
                <a:cs typeface="Calibri"/>
              </a:rPr>
              <a:t>LIQUIDAÇÃO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404" y="1915668"/>
            <a:ext cx="1431290" cy="802005"/>
          </a:xfrm>
          <a:custGeom>
            <a:avLst/>
            <a:gdLst/>
            <a:ahLst/>
            <a:cxnLst/>
            <a:rect l="l" t="t" r="r" b="b"/>
            <a:pathLst>
              <a:path w="1431290" h="802005">
                <a:moveTo>
                  <a:pt x="1152144" y="601980"/>
                </a:moveTo>
                <a:lnTo>
                  <a:pt x="1152144" y="201168"/>
                </a:lnTo>
                <a:lnTo>
                  <a:pt x="0" y="201168"/>
                </a:lnTo>
                <a:lnTo>
                  <a:pt x="0" y="601980"/>
                </a:lnTo>
                <a:lnTo>
                  <a:pt x="1152144" y="601980"/>
                </a:lnTo>
                <a:close/>
              </a:path>
              <a:path w="1431290" h="802005">
                <a:moveTo>
                  <a:pt x="1431036" y="400812"/>
                </a:moveTo>
                <a:lnTo>
                  <a:pt x="1152144" y="0"/>
                </a:lnTo>
                <a:lnTo>
                  <a:pt x="1152144" y="801624"/>
                </a:lnTo>
                <a:lnTo>
                  <a:pt x="1431036" y="400812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3521340" y="5821169"/>
            <a:ext cx="490093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5" dirty="0">
                <a:latin typeface="Calibri"/>
                <a:cs typeface="Calibri"/>
              </a:rPr>
              <a:t>QUANDO </a:t>
            </a:r>
            <a:r>
              <a:rPr sz="1800" b="1" spc="10" dirty="0">
                <a:latin typeface="Calibri"/>
                <a:cs typeface="Calibri"/>
              </a:rPr>
              <a:t>É </a:t>
            </a:r>
            <a:r>
              <a:rPr sz="1800" b="1" spc="15" dirty="0">
                <a:latin typeface="Calibri"/>
                <a:cs typeface="Calibri"/>
              </a:rPr>
              <a:t>QUE </a:t>
            </a:r>
            <a:r>
              <a:rPr sz="1800" b="1" spc="10" dirty="0">
                <a:latin typeface="Calibri"/>
                <a:cs typeface="Calibri"/>
              </a:rPr>
              <a:t>SURGE </a:t>
            </a:r>
            <a:r>
              <a:rPr sz="1800" b="1" spc="15" dirty="0">
                <a:latin typeface="Calibri"/>
                <a:cs typeface="Calibri"/>
              </a:rPr>
              <a:t>O </a:t>
            </a:r>
            <a:r>
              <a:rPr sz="1800" b="1" spc="-10" dirty="0">
                <a:latin typeface="Calibri"/>
                <a:cs typeface="Calibri"/>
              </a:rPr>
              <a:t>PASSIVO</a:t>
            </a:r>
            <a:r>
              <a:rPr sz="1800" b="1" spc="-5" dirty="0">
                <a:latin typeface="Calibri"/>
                <a:cs typeface="Calibri"/>
              </a:rPr>
              <a:t> PATRIMONIAL?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20</a:t>
            </a:r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512953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Relação entre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passivo exigível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 </a:t>
            </a: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execução</a:t>
            </a:r>
            <a:r>
              <a:rPr sz="1750" b="1" spc="7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orçamentária</a:t>
            </a:r>
            <a:endParaRPr sz="17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30774" y="2129027"/>
            <a:ext cx="2005964" cy="513715"/>
          </a:xfrm>
          <a:prstGeom prst="rect">
            <a:avLst/>
          </a:prstGeom>
          <a:solidFill>
            <a:srgbClr val="DAE0EF"/>
          </a:solidFill>
        </p:spPr>
        <p:txBody>
          <a:bodyPr vert="horz" wrap="square" lIns="0" tIns="27940" rIns="0" bIns="0" rtlCol="0">
            <a:spAutoFit/>
          </a:bodyPr>
          <a:lstStyle/>
          <a:p>
            <a:pPr marL="310515" marR="156845" indent="-147955">
              <a:lnSpc>
                <a:spcPct val="100699"/>
              </a:lnSpc>
              <a:spcBef>
                <a:spcPts val="220"/>
              </a:spcBef>
            </a:pPr>
            <a:r>
              <a:rPr sz="1400" b="1" spc="-5" dirty="0">
                <a:solidFill>
                  <a:srgbClr val="006FC0"/>
                </a:solidFill>
                <a:latin typeface="Calibri"/>
                <a:cs typeface="Calibri"/>
              </a:rPr>
              <a:t>Surgimento </a:t>
            </a: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do </a:t>
            </a:r>
            <a:r>
              <a:rPr sz="1400" b="1" spc="-5" dirty="0">
                <a:solidFill>
                  <a:srgbClr val="006FC0"/>
                </a:solidFill>
                <a:latin typeface="Calibri"/>
                <a:cs typeface="Calibri"/>
              </a:rPr>
              <a:t>passivo  antes </a:t>
            </a: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do</a:t>
            </a:r>
            <a:r>
              <a:rPr sz="1400" b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empenho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58918" y="2356104"/>
            <a:ext cx="382905" cy="67310"/>
          </a:xfrm>
          <a:custGeom>
            <a:avLst/>
            <a:gdLst/>
            <a:ahLst/>
            <a:cxnLst/>
            <a:rect l="l" t="t" r="r" b="b"/>
            <a:pathLst>
              <a:path w="382904" h="67310">
                <a:moveTo>
                  <a:pt x="65532" y="25908"/>
                </a:moveTo>
                <a:lnTo>
                  <a:pt x="65532" y="0"/>
                </a:lnTo>
                <a:lnTo>
                  <a:pt x="0" y="33528"/>
                </a:lnTo>
                <a:lnTo>
                  <a:pt x="54864" y="61597"/>
                </a:lnTo>
                <a:lnTo>
                  <a:pt x="54864" y="25908"/>
                </a:lnTo>
                <a:lnTo>
                  <a:pt x="65532" y="25908"/>
                </a:lnTo>
                <a:close/>
              </a:path>
              <a:path w="382904" h="67310">
                <a:moveTo>
                  <a:pt x="382524" y="42672"/>
                </a:moveTo>
                <a:lnTo>
                  <a:pt x="382524" y="25908"/>
                </a:lnTo>
                <a:lnTo>
                  <a:pt x="54864" y="25908"/>
                </a:lnTo>
                <a:lnTo>
                  <a:pt x="54864" y="42672"/>
                </a:lnTo>
                <a:lnTo>
                  <a:pt x="382524" y="42672"/>
                </a:lnTo>
                <a:close/>
              </a:path>
              <a:path w="382904" h="67310">
                <a:moveTo>
                  <a:pt x="65532" y="67056"/>
                </a:moveTo>
                <a:lnTo>
                  <a:pt x="65532" y="42672"/>
                </a:lnTo>
                <a:lnTo>
                  <a:pt x="54864" y="42672"/>
                </a:lnTo>
                <a:lnTo>
                  <a:pt x="54864" y="61597"/>
                </a:lnTo>
                <a:lnTo>
                  <a:pt x="65532" y="67056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52109" y="5609844"/>
            <a:ext cx="2021205" cy="513715"/>
          </a:xfrm>
          <a:prstGeom prst="rect">
            <a:avLst/>
          </a:prstGeom>
          <a:solidFill>
            <a:srgbClr val="DAE0EF"/>
          </a:solidFill>
        </p:spPr>
        <p:txBody>
          <a:bodyPr vert="horz" wrap="square" lIns="0" tIns="27940" rIns="0" bIns="0" rtlCol="0">
            <a:spAutoFit/>
          </a:bodyPr>
          <a:lstStyle/>
          <a:p>
            <a:pPr marL="522605" marR="83820" indent="-433070">
              <a:lnSpc>
                <a:spcPct val="100699"/>
              </a:lnSpc>
              <a:spcBef>
                <a:spcPts val="220"/>
              </a:spcBef>
            </a:pPr>
            <a:r>
              <a:rPr sz="1400" b="1" spc="-5" dirty="0">
                <a:solidFill>
                  <a:srgbClr val="006FC0"/>
                </a:solidFill>
                <a:latin typeface="Calibri"/>
                <a:cs typeface="Calibri"/>
              </a:rPr>
              <a:t>Extinção </a:t>
            </a: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do </a:t>
            </a:r>
            <a:r>
              <a:rPr sz="1400" b="1" spc="-5" dirty="0">
                <a:solidFill>
                  <a:srgbClr val="006FC0"/>
                </a:solidFill>
                <a:latin typeface="Calibri"/>
                <a:cs typeface="Calibri"/>
              </a:rPr>
              <a:t>passivo </a:t>
            </a: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após  o</a:t>
            </a:r>
            <a:r>
              <a:rPr sz="1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6FC0"/>
                </a:solidFill>
                <a:latin typeface="Calibri"/>
                <a:cs typeface="Calibri"/>
              </a:rPr>
              <a:t>pagamento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569586" y="5829300"/>
            <a:ext cx="382905" cy="67310"/>
          </a:xfrm>
          <a:custGeom>
            <a:avLst/>
            <a:gdLst/>
            <a:ahLst/>
            <a:cxnLst/>
            <a:rect l="l" t="t" r="r" b="b"/>
            <a:pathLst>
              <a:path w="382904" h="67310">
                <a:moveTo>
                  <a:pt x="67056" y="25908"/>
                </a:moveTo>
                <a:lnTo>
                  <a:pt x="67056" y="0"/>
                </a:lnTo>
                <a:lnTo>
                  <a:pt x="0" y="33528"/>
                </a:lnTo>
                <a:lnTo>
                  <a:pt x="54864" y="60960"/>
                </a:lnTo>
                <a:lnTo>
                  <a:pt x="54864" y="25908"/>
                </a:lnTo>
                <a:lnTo>
                  <a:pt x="67056" y="25908"/>
                </a:lnTo>
                <a:close/>
              </a:path>
              <a:path w="382904" h="67310">
                <a:moveTo>
                  <a:pt x="382524" y="41148"/>
                </a:moveTo>
                <a:lnTo>
                  <a:pt x="382524" y="25908"/>
                </a:lnTo>
                <a:lnTo>
                  <a:pt x="54864" y="25908"/>
                </a:lnTo>
                <a:lnTo>
                  <a:pt x="54864" y="41148"/>
                </a:lnTo>
                <a:lnTo>
                  <a:pt x="382524" y="41148"/>
                </a:lnTo>
                <a:close/>
              </a:path>
              <a:path w="382904" h="67310">
                <a:moveTo>
                  <a:pt x="67056" y="67056"/>
                </a:moveTo>
                <a:lnTo>
                  <a:pt x="67056" y="41148"/>
                </a:lnTo>
                <a:lnTo>
                  <a:pt x="54864" y="41148"/>
                </a:lnTo>
                <a:lnTo>
                  <a:pt x="54864" y="60960"/>
                </a:lnTo>
                <a:lnTo>
                  <a:pt x="67056" y="67056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52109" y="3147060"/>
            <a:ext cx="2021205" cy="728980"/>
          </a:xfrm>
          <a:prstGeom prst="rect">
            <a:avLst/>
          </a:prstGeom>
          <a:solidFill>
            <a:srgbClr val="EBE9EC"/>
          </a:solidFill>
        </p:spPr>
        <p:txBody>
          <a:bodyPr vert="horz" wrap="square" lIns="0" tIns="28575" rIns="0" bIns="0" rtlCol="0">
            <a:spAutoFit/>
          </a:bodyPr>
          <a:lstStyle/>
          <a:p>
            <a:pPr marL="283210" marR="198120" indent="-79375">
              <a:lnSpc>
                <a:spcPct val="100400"/>
              </a:lnSpc>
              <a:spcBef>
                <a:spcPts val="225"/>
              </a:spcBef>
            </a:pP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“Em liquidação”:</a:t>
            </a:r>
            <a:r>
              <a:rPr sz="1400" b="1" spc="-1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para 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este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empenho já há 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passivo</a:t>
            </a:r>
            <a:r>
              <a:rPr sz="1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patrimonial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69586" y="3553967"/>
            <a:ext cx="382905" cy="67310"/>
          </a:xfrm>
          <a:custGeom>
            <a:avLst/>
            <a:gdLst/>
            <a:ahLst/>
            <a:cxnLst/>
            <a:rect l="l" t="t" r="r" b="b"/>
            <a:pathLst>
              <a:path w="382904" h="67310">
                <a:moveTo>
                  <a:pt x="67056" y="24384"/>
                </a:moveTo>
                <a:lnTo>
                  <a:pt x="67056" y="0"/>
                </a:lnTo>
                <a:lnTo>
                  <a:pt x="0" y="33528"/>
                </a:lnTo>
                <a:lnTo>
                  <a:pt x="54864" y="60960"/>
                </a:lnTo>
                <a:lnTo>
                  <a:pt x="54864" y="24384"/>
                </a:lnTo>
                <a:lnTo>
                  <a:pt x="67056" y="24384"/>
                </a:lnTo>
                <a:close/>
              </a:path>
              <a:path w="382904" h="67310">
                <a:moveTo>
                  <a:pt x="382524" y="41148"/>
                </a:moveTo>
                <a:lnTo>
                  <a:pt x="382524" y="24384"/>
                </a:lnTo>
                <a:lnTo>
                  <a:pt x="54864" y="24384"/>
                </a:lnTo>
                <a:lnTo>
                  <a:pt x="54864" y="41148"/>
                </a:lnTo>
                <a:lnTo>
                  <a:pt x="382524" y="41148"/>
                </a:lnTo>
                <a:close/>
              </a:path>
              <a:path w="382904" h="67310">
                <a:moveTo>
                  <a:pt x="67056" y="67056"/>
                </a:moveTo>
                <a:lnTo>
                  <a:pt x="67056" y="41148"/>
                </a:lnTo>
                <a:lnTo>
                  <a:pt x="54864" y="41148"/>
                </a:lnTo>
                <a:lnTo>
                  <a:pt x="54864" y="60960"/>
                </a:lnTo>
                <a:lnTo>
                  <a:pt x="6705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512953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Relação entre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passivo exigível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 </a:t>
            </a: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execução</a:t>
            </a:r>
            <a:r>
              <a:rPr sz="1750" b="1" spc="7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orçamentária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0713" y="1792224"/>
            <a:ext cx="3840479" cy="471170"/>
          </a:xfrm>
          <a:custGeom>
            <a:avLst/>
            <a:gdLst/>
            <a:ahLst/>
            <a:cxnLst/>
            <a:rect l="l" t="t" r="r" b="b"/>
            <a:pathLst>
              <a:path w="3840479" h="471169">
                <a:moveTo>
                  <a:pt x="3840477" y="393192"/>
                </a:moveTo>
                <a:lnTo>
                  <a:pt x="3840477" y="79248"/>
                </a:lnTo>
                <a:lnTo>
                  <a:pt x="3834309" y="48220"/>
                </a:lnTo>
                <a:lnTo>
                  <a:pt x="3817426" y="23050"/>
                </a:lnTo>
                <a:lnTo>
                  <a:pt x="3792256" y="6167"/>
                </a:lnTo>
                <a:lnTo>
                  <a:pt x="3761229" y="0"/>
                </a:lnTo>
                <a:lnTo>
                  <a:pt x="77724" y="0"/>
                </a:lnTo>
                <a:lnTo>
                  <a:pt x="47577" y="6167"/>
                </a:lnTo>
                <a:lnTo>
                  <a:pt x="22860" y="23050"/>
                </a:lnTo>
                <a:lnTo>
                  <a:pt x="6143" y="48220"/>
                </a:lnTo>
                <a:lnTo>
                  <a:pt x="0" y="79248"/>
                </a:lnTo>
                <a:lnTo>
                  <a:pt x="0" y="393192"/>
                </a:lnTo>
                <a:lnTo>
                  <a:pt x="6143" y="423338"/>
                </a:lnTo>
                <a:lnTo>
                  <a:pt x="22860" y="448056"/>
                </a:lnTo>
                <a:lnTo>
                  <a:pt x="47577" y="464772"/>
                </a:lnTo>
                <a:lnTo>
                  <a:pt x="77724" y="470916"/>
                </a:lnTo>
                <a:lnTo>
                  <a:pt x="3761229" y="470916"/>
                </a:lnTo>
                <a:lnTo>
                  <a:pt x="3792256" y="464772"/>
                </a:lnTo>
                <a:lnTo>
                  <a:pt x="3817426" y="448056"/>
                </a:lnTo>
                <a:lnTo>
                  <a:pt x="3834309" y="423338"/>
                </a:lnTo>
                <a:lnTo>
                  <a:pt x="3840477" y="393192"/>
                </a:lnTo>
                <a:close/>
              </a:path>
            </a:pathLst>
          </a:custGeom>
          <a:solidFill>
            <a:srgbClr val="8FA1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1644" y="1381759"/>
            <a:ext cx="6539230" cy="6648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788920" algn="ctr">
              <a:lnSpc>
                <a:spcPct val="100000"/>
              </a:lnSpc>
              <a:spcBef>
                <a:spcPts val="120"/>
              </a:spcBef>
            </a:pPr>
            <a:r>
              <a:rPr sz="1200" b="1" spc="-10" dirty="0">
                <a:solidFill>
                  <a:srgbClr val="232751"/>
                </a:solidFill>
                <a:latin typeface="Calibri"/>
                <a:cs typeface="Calibri"/>
              </a:rPr>
              <a:t>PASSIVO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EXIGÍVEL 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ANTES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DO</a:t>
            </a:r>
            <a:r>
              <a:rPr sz="1200" b="1" spc="65" dirty="0">
                <a:solidFill>
                  <a:srgbClr val="232751"/>
                </a:solidFill>
                <a:latin typeface="Calibri"/>
                <a:cs typeface="Calibri"/>
              </a:rPr>
              <a:t>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EMPENHO</a:t>
            </a:r>
            <a:endParaRPr sz="1200">
              <a:latin typeface="Calibri"/>
              <a:cs typeface="Calibri"/>
            </a:endParaRPr>
          </a:p>
          <a:p>
            <a:pPr marL="2788920" algn="ctr">
              <a:lnSpc>
                <a:spcPct val="100000"/>
              </a:lnSpc>
              <a:spcBef>
                <a:spcPts val="25"/>
              </a:spcBef>
            </a:pP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(Ex. </a:t>
            </a:r>
            <a:r>
              <a:rPr sz="1200" b="1" spc="-5" dirty="0">
                <a:solidFill>
                  <a:srgbClr val="232751"/>
                </a:solidFill>
                <a:latin typeface="Calibri"/>
                <a:cs typeface="Calibri"/>
              </a:rPr>
              <a:t>Tomada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de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empréstimo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–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Lançamentos</a:t>
            </a:r>
            <a:r>
              <a:rPr sz="1200" b="1" spc="-15" dirty="0">
                <a:solidFill>
                  <a:srgbClr val="232751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simplificados)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b="1" spc="0" dirty="0">
                <a:latin typeface="Calibri"/>
                <a:cs typeface="Calibri"/>
              </a:rPr>
              <a:t>INGRESSO </a:t>
            </a:r>
            <a:r>
              <a:rPr sz="1200" b="1" spc="5" dirty="0">
                <a:latin typeface="Calibri"/>
                <a:cs typeface="Calibri"/>
              </a:rPr>
              <a:t>DOS </a:t>
            </a:r>
            <a:r>
              <a:rPr sz="1200" b="1" spc="0" dirty="0">
                <a:latin typeface="Calibri"/>
                <a:cs typeface="Calibri"/>
              </a:rPr>
              <a:t>RECURSOS </a:t>
            </a:r>
            <a:r>
              <a:rPr sz="1200" b="1" spc="5" dirty="0">
                <a:latin typeface="Calibri"/>
                <a:cs typeface="Calibri"/>
              </a:rPr>
              <a:t>DO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b="1" spc="0" dirty="0">
                <a:latin typeface="Calibri"/>
                <a:cs typeface="Calibri"/>
              </a:rPr>
              <a:t>EMPRÉSTIMO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80169" y="2046732"/>
            <a:ext cx="6652259" cy="405765"/>
          </a:xfrm>
          <a:custGeom>
            <a:avLst/>
            <a:gdLst/>
            <a:ahLst/>
            <a:cxnLst/>
            <a:rect l="l" t="t" r="r" b="b"/>
            <a:pathLst>
              <a:path w="6652259" h="405764">
                <a:moveTo>
                  <a:pt x="6652257" y="338328"/>
                </a:moveTo>
                <a:lnTo>
                  <a:pt x="6652257" y="67056"/>
                </a:lnTo>
                <a:lnTo>
                  <a:pt x="6646899" y="41148"/>
                </a:lnTo>
                <a:lnTo>
                  <a:pt x="6632254" y="19812"/>
                </a:lnTo>
                <a:lnTo>
                  <a:pt x="6610466" y="5334"/>
                </a:lnTo>
                <a:lnTo>
                  <a:pt x="6583677" y="0"/>
                </a:lnTo>
                <a:lnTo>
                  <a:pt x="68580" y="0"/>
                </a:lnTo>
                <a:lnTo>
                  <a:pt x="41790" y="5334"/>
                </a:lnTo>
                <a:lnTo>
                  <a:pt x="20002" y="19812"/>
                </a:lnTo>
                <a:lnTo>
                  <a:pt x="5357" y="41148"/>
                </a:lnTo>
                <a:lnTo>
                  <a:pt x="0" y="67056"/>
                </a:lnTo>
                <a:lnTo>
                  <a:pt x="0" y="338328"/>
                </a:lnTo>
                <a:lnTo>
                  <a:pt x="5357" y="364236"/>
                </a:lnTo>
                <a:lnTo>
                  <a:pt x="20002" y="385572"/>
                </a:lnTo>
                <a:lnTo>
                  <a:pt x="41790" y="400050"/>
                </a:lnTo>
                <a:lnTo>
                  <a:pt x="68580" y="405384"/>
                </a:lnTo>
                <a:lnTo>
                  <a:pt x="6583677" y="405384"/>
                </a:lnTo>
                <a:lnTo>
                  <a:pt x="6610466" y="400050"/>
                </a:lnTo>
                <a:lnTo>
                  <a:pt x="6632254" y="385572"/>
                </a:lnTo>
                <a:lnTo>
                  <a:pt x="6646899" y="364236"/>
                </a:lnTo>
                <a:lnTo>
                  <a:pt x="6652257" y="3383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597" y="2040636"/>
            <a:ext cx="6661784" cy="417830"/>
          </a:xfrm>
          <a:custGeom>
            <a:avLst/>
            <a:gdLst/>
            <a:ahLst/>
            <a:cxnLst/>
            <a:rect l="l" t="t" r="r" b="b"/>
            <a:pathLst>
              <a:path w="6661784" h="417830">
                <a:moveTo>
                  <a:pt x="6661401" y="352044"/>
                </a:moveTo>
                <a:lnTo>
                  <a:pt x="6661401" y="65532"/>
                </a:lnTo>
                <a:lnTo>
                  <a:pt x="6659877" y="59436"/>
                </a:lnTo>
                <a:lnTo>
                  <a:pt x="6658353" y="51816"/>
                </a:lnTo>
                <a:lnTo>
                  <a:pt x="6629397" y="13716"/>
                </a:lnTo>
                <a:lnTo>
                  <a:pt x="6623301" y="9144"/>
                </a:lnTo>
                <a:lnTo>
                  <a:pt x="6611109" y="3048"/>
                </a:lnTo>
                <a:lnTo>
                  <a:pt x="6603489" y="1524"/>
                </a:lnTo>
                <a:lnTo>
                  <a:pt x="6595869" y="1524"/>
                </a:lnTo>
                <a:lnTo>
                  <a:pt x="6588249" y="0"/>
                </a:lnTo>
                <a:lnTo>
                  <a:pt x="73152" y="0"/>
                </a:lnTo>
                <a:lnTo>
                  <a:pt x="65532" y="1524"/>
                </a:lnTo>
                <a:lnTo>
                  <a:pt x="57912" y="1524"/>
                </a:lnTo>
                <a:lnTo>
                  <a:pt x="50292" y="3048"/>
                </a:lnTo>
                <a:lnTo>
                  <a:pt x="38100" y="9144"/>
                </a:lnTo>
                <a:lnTo>
                  <a:pt x="32004" y="13716"/>
                </a:lnTo>
                <a:lnTo>
                  <a:pt x="21336" y="21336"/>
                </a:lnTo>
                <a:lnTo>
                  <a:pt x="12192" y="32004"/>
                </a:lnTo>
                <a:lnTo>
                  <a:pt x="9144" y="38100"/>
                </a:lnTo>
                <a:lnTo>
                  <a:pt x="6096" y="45720"/>
                </a:lnTo>
                <a:lnTo>
                  <a:pt x="3048" y="51816"/>
                </a:lnTo>
                <a:lnTo>
                  <a:pt x="1524" y="59436"/>
                </a:lnTo>
                <a:lnTo>
                  <a:pt x="0" y="65532"/>
                </a:lnTo>
                <a:lnTo>
                  <a:pt x="0" y="352044"/>
                </a:lnTo>
                <a:lnTo>
                  <a:pt x="1524" y="359664"/>
                </a:lnTo>
                <a:lnTo>
                  <a:pt x="3048" y="365760"/>
                </a:lnTo>
                <a:lnTo>
                  <a:pt x="6096" y="373380"/>
                </a:lnTo>
                <a:lnTo>
                  <a:pt x="10668" y="382524"/>
                </a:lnTo>
                <a:lnTo>
                  <a:pt x="10668" y="67056"/>
                </a:lnTo>
                <a:lnTo>
                  <a:pt x="15240" y="48768"/>
                </a:lnTo>
                <a:lnTo>
                  <a:pt x="15240" y="50292"/>
                </a:lnTo>
                <a:lnTo>
                  <a:pt x="21336" y="38100"/>
                </a:lnTo>
                <a:lnTo>
                  <a:pt x="21336" y="39624"/>
                </a:lnTo>
                <a:lnTo>
                  <a:pt x="28956" y="28956"/>
                </a:lnTo>
                <a:lnTo>
                  <a:pt x="28956" y="30480"/>
                </a:lnTo>
                <a:lnTo>
                  <a:pt x="38100" y="21336"/>
                </a:lnTo>
                <a:lnTo>
                  <a:pt x="38100" y="22860"/>
                </a:lnTo>
                <a:lnTo>
                  <a:pt x="42672" y="18288"/>
                </a:lnTo>
                <a:lnTo>
                  <a:pt x="42672" y="19812"/>
                </a:lnTo>
                <a:lnTo>
                  <a:pt x="54864" y="13716"/>
                </a:lnTo>
                <a:lnTo>
                  <a:pt x="54864" y="14630"/>
                </a:lnTo>
                <a:lnTo>
                  <a:pt x="59436" y="12801"/>
                </a:lnTo>
                <a:lnTo>
                  <a:pt x="59436" y="12192"/>
                </a:lnTo>
                <a:lnTo>
                  <a:pt x="6601965" y="12192"/>
                </a:lnTo>
                <a:lnTo>
                  <a:pt x="6601965" y="12801"/>
                </a:lnTo>
                <a:lnTo>
                  <a:pt x="6606537" y="14630"/>
                </a:lnTo>
                <a:lnTo>
                  <a:pt x="6606537" y="13716"/>
                </a:lnTo>
                <a:lnTo>
                  <a:pt x="6618729" y="19812"/>
                </a:lnTo>
                <a:lnTo>
                  <a:pt x="6618729" y="18288"/>
                </a:lnTo>
                <a:lnTo>
                  <a:pt x="6623301" y="22860"/>
                </a:lnTo>
                <a:lnTo>
                  <a:pt x="6623301" y="21336"/>
                </a:lnTo>
                <a:lnTo>
                  <a:pt x="6632445" y="30480"/>
                </a:lnTo>
                <a:lnTo>
                  <a:pt x="6632445" y="28956"/>
                </a:lnTo>
                <a:lnTo>
                  <a:pt x="6640065" y="39624"/>
                </a:lnTo>
                <a:lnTo>
                  <a:pt x="6640065" y="38100"/>
                </a:lnTo>
                <a:lnTo>
                  <a:pt x="6646161" y="50292"/>
                </a:lnTo>
                <a:lnTo>
                  <a:pt x="6646161" y="48768"/>
                </a:lnTo>
                <a:lnTo>
                  <a:pt x="6650733" y="67056"/>
                </a:lnTo>
                <a:lnTo>
                  <a:pt x="6650733" y="383540"/>
                </a:lnTo>
                <a:lnTo>
                  <a:pt x="6653781" y="379476"/>
                </a:lnTo>
                <a:lnTo>
                  <a:pt x="6656829" y="373380"/>
                </a:lnTo>
                <a:lnTo>
                  <a:pt x="6658353" y="365760"/>
                </a:lnTo>
                <a:lnTo>
                  <a:pt x="6659877" y="359664"/>
                </a:lnTo>
                <a:lnTo>
                  <a:pt x="6661401" y="352044"/>
                </a:lnTo>
                <a:close/>
              </a:path>
              <a:path w="6661784" h="417830">
                <a:moveTo>
                  <a:pt x="54864" y="403860"/>
                </a:moveTo>
                <a:lnTo>
                  <a:pt x="48768" y="400812"/>
                </a:lnTo>
                <a:lnTo>
                  <a:pt x="42672" y="399288"/>
                </a:lnTo>
                <a:lnTo>
                  <a:pt x="38100" y="396240"/>
                </a:lnTo>
                <a:lnTo>
                  <a:pt x="28956" y="387096"/>
                </a:lnTo>
                <a:lnTo>
                  <a:pt x="28956" y="388620"/>
                </a:lnTo>
                <a:lnTo>
                  <a:pt x="21336" y="377952"/>
                </a:lnTo>
                <a:lnTo>
                  <a:pt x="21336" y="379476"/>
                </a:lnTo>
                <a:lnTo>
                  <a:pt x="18288" y="373380"/>
                </a:lnTo>
                <a:lnTo>
                  <a:pt x="15240" y="368808"/>
                </a:lnTo>
                <a:lnTo>
                  <a:pt x="10668" y="350520"/>
                </a:lnTo>
                <a:lnTo>
                  <a:pt x="10668" y="382524"/>
                </a:lnTo>
                <a:lnTo>
                  <a:pt x="50292" y="414528"/>
                </a:lnTo>
                <a:lnTo>
                  <a:pt x="53340" y="415137"/>
                </a:lnTo>
                <a:lnTo>
                  <a:pt x="53340" y="403860"/>
                </a:lnTo>
                <a:lnTo>
                  <a:pt x="54864" y="403860"/>
                </a:lnTo>
                <a:close/>
              </a:path>
              <a:path w="6661784" h="417830">
                <a:moveTo>
                  <a:pt x="54864" y="14630"/>
                </a:moveTo>
                <a:lnTo>
                  <a:pt x="54864" y="13716"/>
                </a:lnTo>
                <a:lnTo>
                  <a:pt x="53340" y="15240"/>
                </a:lnTo>
                <a:lnTo>
                  <a:pt x="54864" y="14630"/>
                </a:lnTo>
                <a:close/>
              </a:path>
              <a:path w="6661784" h="417830">
                <a:moveTo>
                  <a:pt x="60960" y="405384"/>
                </a:moveTo>
                <a:lnTo>
                  <a:pt x="53340" y="403860"/>
                </a:lnTo>
                <a:lnTo>
                  <a:pt x="53340" y="415137"/>
                </a:lnTo>
                <a:lnTo>
                  <a:pt x="59436" y="416356"/>
                </a:lnTo>
                <a:lnTo>
                  <a:pt x="59436" y="405384"/>
                </a:lnTo>
                <a:lnTo>
                  <a:pt x="60960" y="405384"/>
                </a:lnTo>
                <a:close/>
              </a:path>
              <a:path w="6661784" h="417830">
                <a:moveTo>
                  <a:pt x="60960" y="12192"/>
                </a:moveTo>
                <a:lnTo>
                  <a:pt x="59436" y="12192"/>
                </a:lnTo>
                <a:lnTo>
                  <a:pt x="59436" y="12801"/>
                </a:lnTo>
                <a:lnTo>
                  <a:pt x="60960" y="12192"/>
                </a:lnTo>
                <a:close/>
              </a:path>
              <a:path w="6661784" h="417830">
                <a:moveTo>
                  <a:pt x="6601965" y="416356"/>
                </a:moveTo>
                <a:lnTo>
                  <a:pt x="6601965" y="405384"/>
                </a:lnTo>
                <a:lnTo>
                  <a:pt x="6595869" y="405384"/>
                </a:lnTo>
                <a:lnTo>
                  <a:pt x="6588249" y="406908"/>
                </a:lnTo>
                <a:lnTo>
                  <a:pt x="73152" y="406908"/>
                </a:lnTo>
                <a:lnTo>
                  <a:pt x="65532" y="405384"/>
                </a:lnTo>
                <a:lnTo>
                  <a:pt x="59436" y="405384"/>
                </a:lnTo>
                <a:lnTo>
                  <a:pt x="59436" y="416356"/>
                </a:lnTo>
                <a:lnTo>
                  <a:pt x="65532" y="417576"/>
                </a:lnTo>
                <a:lnTo>
                  <a:pt x="6595869" y="417576"/>
                </a:lnTo>
                <a:lnTo>
                  <a:pt x="6601965" y="416356"/>
                </a:lnTo>
                <a:close/>
              </a:path>
              <a:path w="6661784" h="417830">
                <a:moveTo>
                  <a:pt x="6601965" y="12801"/>
                </a:moveTo>
                <a:lnTo>
                  <a:pt x="6601965" y="12192"/>
                </a:lnTo>
                <a:lnTo>
                  <a:pt x="6600441" y="12192"/>
                </a:lnTo>
                <a:lnTo>
                  <a:pt x="6601965" y="12801"/>
                </a:lnTo>
                <a:close/>
              </a:path>
              <a:path w="6661784" h="417830">
                <a:moveTo>
                  <a:pt x="6608061" y="415137"/>
                </a:moveTo>
                <a:lnTo>
                  <a:pt x="6608061" y="403860"/>
                </a:lnTo>
                <a:lnTo>
                  <a:pt x="6600441" y="405384"/>
                </a:lnTo>
                <a:lnTo>
                  <a:pt x="6601965" y="405384"/>
                </a:lnTo>
                <a:lnTo>
                  <a:pt x="6601965" y="416356"/>
                </a:lnTo>
                <a:lnTo>
                  <a:pt x="6608061" y="415137"/>
                </a:lnTo>
                <a:close/>
              </a:path>
              <a:path w="6661784" h="417830">
                <a:moveTo>
                  <a:pt x="6608061" y="15240"/>
                </a:moveTo>
                <a:lnTo>
                  <a:pt x="6606537" y="13716"/>
                </a:lnTo>
                <a:lnTo>
                  <a:pt x="6606537" y="14630"/>
                </a:lnTo>
                <a:lnTo>
                  <a:pt x="6608061" y="15240"/>
                </a:lnTo>
                <a:close/>
              </a:path>
              <a:path w="6661784" h="417830">
                <a:moveTo>
                  <a:pt x="6650733" y="383540"/>
                </a:moveTo>
                <a:lnTo>
                  <a:pt x="6650733" y="350520"/>
                </a:lnTo>
                <a:lnTo>
                  <a:pt x="6646161" y="368808"/>
                </a:lnTo>
                <a:lnTo>
                  <a:pt x="6643113" y="373380"/>
                </a:lnTo>
                <a:lnTo>
                  <a:pt x="6640065" y="379476"/>
                </a:lnTo>
                <a:lnTo>
                  <a:pt x="6640065" y="377952"/>
                </a:lnTo>
                <a:lnTo>
                  <a:pt x="6632445" y="388620"/>
                </a:lnTo>
                <a:lnTo>
                  <a:pt x="6632445" y="387096"/>
                </a:lnTo>
                <a:lnTo>
                  <a:pt x="6623301" y="396240"/>
                </a:lnTo>
                <a:lnTo>
                  <a:pt x="6618729" y="399288"/>
                </a:lnTo>
                <a:lnTo>
                  <a:pt x="6612633" y="400812"/>
                </a:lnTo>
                <a:lnTo>
                  <a:pt x="6606537" y="403860"/>
                </a:lnTo>
                <a:lnTo>
                  <a:pt x="6608061" y="403860"/>
                </a:lnTo>
                <a:lnTo>
                  <a:pt x="6608061" y="415137"/>
                </a:lnTo>
                <a:lnTo>
                  <a:pt x="6611109" y="414528"/>
                </a:lnTo>
                <a:lnTo>
                  <a:pt x="6629397" y="405384"/>
                </a:lnTo>
                <a:lnTo>
                  <a:pt x="6640065" y="396240"/>
                </a:lnTo>
                <a:lnTo>
                  <a:pt x="6649209" y="385572"/>
                </a:lnTo>
                <a:lnTo>
                  <a:pt x="6650733" y="383540"/>
                </a:lnTo>
                <a:close/>
              </a:path>
            </a:pathLst>
          </a:custGeom>
          <a:solidFill>
            <a:srgbClr val="243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68052" y="2041651"/>
            <a:ext cx="1047115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1.1.1.1.x.xx.xx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2.1.2.x.x.xx.xx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71299" y="2041651"/>
            <a:ext cx="3387725" cy="39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Caixa </a:t>
            </a:r>
            <a:r>
              <a:rPr sz="1200" spc="5" dirty="0">
                <a:latin typeface="Calibri"/>
                <a:cs typeface="Calibri"/>
              </a:rPr>
              <a:t>e </a:t>
            </a:r>
            <a:r>
              <a:rPr sz="1200" spc="0" dirty="0">
                <a:latin typeface="Calibri"/>
                <a:cs typeface="Calibri"/>
              </a:rPr>
              <a:t>Equivalentes </a:t>
            </a:r>
            <a:r>
              <a:rPr sz="1200" spc="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Caixa </a:t>
            </a:r>
            <a:r>
              <a:rPr sz="1200" spc="10" dirty="0">
                <a:latin typeface="Calibri"/>
                <a:cs typeface="Calibri"/>
              </a:rPr>
              <a:t>em </a:t>
            </a:r>
            <a:r>
              <a:rPr sz="1200" spc="5" dirty="0">
                <a:latin typeface="Calibri"/>
                <a:cs typeface="Calibri"/>
              </a:rPr>
              <a:t>Moeda </a:t>
            </a:r>
            <a:r>
              <a:rPr sz="1200" spc="0" dirty="0">
                <a:latin typeface="Calibri"/>
                <a:cs typeface="Calibri"/>
              </a:rPr>
              <a:t>Nacional (F)  Empréstimos </a:t>
            </a:r>
            <a:r>
              <a:rPr sz="1200" spc="5" dirty="0">
                <a:latin typeface="Calibri"/>
                <a:cs typeface="Calibri"/>
              </a:rPr>
              <a:t>e </a:t>
            </a:r>
            <a:r>
              <a:rPr sz="1200" spc="0" dirty="0">
                <a:latin typeface="Calibri"/>
                <a:cs typeface="Calibri"/>
              </a:rPr>
              <a:t>Financiamentos </a:t>
            </a:r>
            <a:r>
              <a:rPr sz="1200" spc="5" dirty="0">
                <a:latin typeface="Calibri"/>
                <a:cs typeface="Calibri"/>
              </a:rPr>
              <a:t>a </a:t>
            </a:r>
            <a:r>
              <a:rPr sz="1200" spc="0" dirty="0">
                <a:latin typeface="Calibri"/>
                <a:cs typeface="Calibri"/>
              </a:rPr>
              <a:t>Curto </a:t>
            </a:r>
            <a:r>
              <a:rPr sz="1200" dirty="0">
                <a:latin typeface="Calibri"/>
                <a:cs typeface="Calibri"/>
              </a:rPr>
              <a:t>Prazo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(P)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0713" y="2528316"/>
            <a:ext cx="3840479" cy="429895"/>
          </a:xfrm>
          <a:custGeom>
            <a:avLst/>
            <a:gdLst/>
            <a:ahLst/>
            <a:cxnLst/>
            <a:rect l="l" t="t" r="r" b="b"/>
            <a:pathLst>
              <a:path w="3840479" h="429894">
                <a:moveTo>
                  <a:pt x="3840477" y="358140"/>
                </a:moveTo>
                <a:lnTo>
                  <a:pt x="3840477" y="71628"/>
                </a:lnTo>
                <a:lnTo>
                  <a:pt x="3834857" y="43719"/>
                </a:lnTo>
                <a:lnTo>
                  <a:pt x="3819522" y="20955"/>
                </a:lnTo>
                <a:lnTo>
                  <a:pt x="3796757" y="5619"/>
                </a:lnTo>
                <a:lnTo>
                  <a:pt x="3768849" y="0"/>
                </a:lnTo>
                <a:lnTo>
                  <a:pt x="71628" y="0"/>
                </a:lnTo>
                <a:lnTo>
                  <a:pt x="43719" y="5619"/>
                </a:lnTo>
                <a:lnTo>
                  <a:pt x="20955" y="20955"/>
                </a:lnTo>
                <a:lnTo>
                  <a:pt x="5619" y="43719"/>
                </a:lnTo>
                <a:lnTo>
                  <a:pt x="0" y="71628"/>
                </a:lnTo>
                <a:lnTo>
                  <a:pt x="0" y="358140"/>
                </a:lnTo>
                <a:lnTo>
                  <a:pt x="5619" y="386048"/>
                </a:lnTo>
                <a:lnTo>
                  <a:pt x="20955" y="408813"/>
                </a:lnTo>
                <a:lnTo>
                  <a:pt x="43719" y="424148"/>
                </a:lnTo>
                <a:lnTo>
                  <a:pt x="71628" y="429768"/>
                </a:lnTo>
                <a:lnTo>
                  <a:pt x="3768849" y="429768"/>
                </a:lnTo>
                <a:lnTo>
                  <a:pt x="3796757" y="424148"/>
                </a:lnTo>
                <a:lnTo>
                  <a:pt x="3819522" y="408813"/>
                </a:lnTo>
                <a:lnTo>
                  <a:pt x="3834857" y="386048"/>
                </a:lnTo>
                <a:lnTo>
                  <a:pt x="3840477" y="358140"/>
                </a:lnTo>
                <a:close/>
              </a:path>
            </a:pathLst>
          </a:custGeom>
          <a:solidFill>
            <a:srgbClr val="A0C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48596" y="2568955"/>
            <a:ext cx="2729230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spc="5" dirty="0">
                <a:latin typeface="Calibri"/>
                <a:cs typeface="Calibri"/>
              </a:rPr>
              <a:t>EMPENHO </a:t>
            </a:r>
            <a:r>
              <a:rPr sz="1200" b="1" spc="-15" dirty="0">
                <a:latin typeface="Calibri"/>
                <a:cs typeface="Calibri"/>
              </a:rPr>
              <a:t>PARA </a:t>
            </a:r>
            <a:r>
              <a:rPr sz="1200" b="1" spc="-20" dirty="0">
                <a:latin typeface="Calibri"/>
                <a:cs typeface="Calibri"/>
              </a:rPr>
              <a:t>PAGTO </a:t>
            </a:r>
            <a:r>
              <a:rPr sz="1200" b="1" spc="5" dirty="0">
                <a:latin typeface="Calibri"/>
                <a:cs typeface="Calibri"/>
              </a:rPr>
              <a:t>DO</a:t>
            </a:r>
            <a:r>
              <a:rPr sz="1200" b="1" spc="110" dirty="0">
                <a:latin typeface="Calibri"/>
                <a:cs typeface="Calibri"/>
              </a:rPr>
              <a:t> </a:t>
            </a:r>
            <a:r>
              <a:rPr sz="1200" b="1" spc="0" dirty="0">
                <a:latin typeface="Calibri"/>
                <a:cs typeface="Calibri"/>
              </a:rPr>
              <a:t>EMPRÉSTIMO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80169" y="2813304"/>
            <a:ext cx="6652259" cy="398145"/>
          </a:xfrm>
          <a:custGeom>
            <a:avLst/>
            <a:gdLst/>
            <a:ahLst/>
            <a:cxnLst/>
            <a:rect l="l" t="t" r="r" b="b"/>
            <a:pathLst>
              <a:path w="6652259" h="398144">
                <a:moveTo>
                  <a:pt x="6652257" y="330708"/>
                </a:moveTo>
                <a:lnTo>
                  <a:pt x="6652257" y="67056"/>
                </a:lnTo>
                <a:lnTo>
                  <a:pt x="6646923" y="41148"/>
                </a:lnTo>
                <a:lnTo>
                  <a:pt x="6632445" y="19812"/>
                </a:lnTo>
                <a:lnTo>
                  <a:pt x="6611109" y="5334"/>
                </a:lnTo>
                <a:lnTo>
                  <a:pt x="6585201" y="0"/>
                </a:lnTo>
                <a:lnTo>
                  <a:pt x="67056" y="0"/>
                </a:lnTo>
                <a:lnTo>
                  <a:pt x="41148" y="5334"/>
                </a:lnTo>
                <a:lnTo>
                  <a:pt x="19812" y="19812"/>
                </a:lnTo>
                <a:lnTo>
                  <a:pt x="5334" y="41148"/>
                </a:lnTo>
                <a:lnTo>
                  <a:pt x="0" y="67056"/>
                </a:lnTo>
                <a:lnTo>
                  <a:pt x="0" y="330708"/>
                </a:lnTo>
                <a:lnTo>
                  <a:pt x="5334" y="356616"/>
                </a:lnTo>
                <a:lnTo>
                  <a:pt x="19812" y="377952"/>
                </a:lnTo>
                <a:lnTo>
                  <a:pt x="41148" y="392430"/>
                </a:lnTo>
                <a:lnTo>
                  <a:pt x="67056" y="397764"/>
                </a:lnTo>
                <a:lnTo>
                  <a:pt x="6585201" y="397764"/>
                </a:lnTo>
                <a:lnTo>
                  <a:pt x="6611109" y="392430"/>
                </a:lnTo>
                <a:lnTo>
                  <a:pt x="6632445" y="377952"/>
                </a:lnTo>
                <a:lnTo>
                  <a:pt x="6646923" y="356616"/>
                </a:lnTo>
                <a:lnTo>
                  <a:pt x="6652257" y="3307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5597" y="2808732"/>
            <a:ext cx="6661784" cy="407034"/>
          </a:xfrm>
          <a:custGeom>
            <a:avLst/>
            <a:gdLst/>
            <a:ahLst/>
            <a:cxnLst/>
            <a:rect l="l" t="t" r="r" b="b"/>
            <a:pathLst>
              <a:path w="6661784" h="407035">
                <a:moveTo>
                  <a:pt x="6661401" y="342900"/>
                </a:moveTo>
                <a:lnTo>
                  <a:pt x="6661401" y="64008"/>
                </a:lnTo>
                <a:lnTo>
                  <a:pt x="6659877" y="56388"/>
                </a:lnTo>
                <a:lnTo>
                  <a:pt x="6658353" y="50292"/>
                </a:lnTo>
                <a:lnTo>
                  <a:pt x="6656829" y="42672"/>
                </a:lnTo>
                <a:lnTo>
                  <a:pt x="6630921" y="12192"/>
                </a:lnTo>
                <a:lnTo>
                  <a:pt x="6597393" y="0"/>
                </a:lnTo>
                <a:lnTo>
                  <a:pt x="64008" y="0"/>
                </a:lnTo>
                <a:lnTo>
                  <a:pt x="19812" y="21336"/>
                </a:lnTo>
                <a:lnTo>
                  <a:pt x="3048" y="50292"/>
                </a:lnTo>
                <a:lnTo>
                  <a:pt x="1524" y="56388"/>
                </a:lnTo>
                <a:lnTo>
                  <a:pt x="0" y="64008"/>
                </a:lnTo>
                <a:lnTo>
                  <a:pt x="0" y="342900"/>
                </a:lnTo>
                <a:lnTo>
                  <a:pt x="1524" y="350520"/>
                </a:lnTo>
                <a:lnTo>
                  <a:pt x="3048" y="356616"/>
                </a:lnTo>
                <a:lnTo>
                  <a:pt x="4572" y="364236"/>
                </a:lnTo>
                <a:lnTo>
                  <a:pt x="10668" y="373989"/>
                </a:lnTo>
                <a:lnTo>
                  <a:pt x="10668" y="65532"/>
                </a:lnTo>
                <a:lnTo>
                  <a:pt x="15240" y="47244"/>
                </a:lnTo>
                <a:lnTo>
                  <a:pt x="15240" y="48768"/>
                </a:lnTo>
                <a:lnTo>
                  <a:pt x="21336" y="36576"/>
                </a:lnTo>
                <a:lnTo>
                  <a:pt x="21336" y="38100"/>
                </a:lnTo>
                <a:lnTo>
                  <a:pt x="27432" y="29565"/>
                </a:lnTo>
                <a:lnTo>
                  <a:pt x="27432" y="28956"/>
                </a:lnTo>
                <a:lnTo>
                  <a:pt x="28956" y="27432"/>
                </a:lnTo>
                <a:lnTo>
                  <a:pt x="28956" y="27867"/>
                </a:lnTo>
                <a:lnTo>
                  <a:pt x="36576" y="22424"/>
                </a:lnTo>
                <a:lnTo>
                  <a:pt x="36576" y="21336"/>
                </a:lnTo>
                <a:lnTo>
                  <a:pt x="47244" y="16002"/>
                </a:lnTo>
                <a:lnTo>
                  <a:pt x="47244" y="15240"/>
                </a:lnTo>
                <a:lnTo>
                  <a:pt x="65532" y="10668"/>
                </a:lnTo>
                <a:lnTo>
                  <a:pt x="6597393" y="10668"/>
                </a:lnTo>
                <a:lnTo>
                  <a:pt x="6597393" y="10972"/>
                </a:lnTo>
                <a:lnTo>
                  <a:pt x="6603489" y="12192"/>
                </a:lnTo>
                <a:lnTo>
                  <a:pt x="6603489" y="12573"/>
                </a:lnTo>
                <a:lnTo>
                  <a:pt x="6614157" y="15240"/>
                </a:lnTo>
                <a:lnTo>
                  <a:pt x="6614157" y="16002"/>
                </a:lnTo>
                <a:lnTo>
                  <a:pt x="6624825" y="21336"/>
                </a:lnTo>
                <a:lnTo>
                  <a:pt x="6624825" y="22424"/>
                </a:lnTo>
                <a:lnTo>
                  <a:pt x="6632445" y="27867"/>
                </a:lnTo>
                <a:lnTo>
                  <a:pt x="6632445" y="27432"/>
                </a:lnTo>
                <a:lnTo>
                  <a:pt x="6633969" y="28956"/>
                </a:lnTo>
                <a:lnTo>
                  <a:pt x="6633969" y="29565"/>
                </a:lnTo>
                <a:lnTo>
                  <a:pt x="6640065" y="38100"/>
                </a:lnTo>
                <a:lnTo>
                  <a:pt x="6640065" y="36576"/>
                </a:lnTo>
                <a:lnTo>
                  <a:pt x="6646161" y="48768"/>
                </a:lnTo>
                <a:lnTo>
                  <a:pt x="6646161" y="47244"/>
                </a:lnTo>
                <a:lnTo>
                  <a:pt x="6650733" y="65532"/>
                </a:lnTo>
                <a:lnTo>
                  <a:pt x="6650733" y="373989"/>
                </a:lnTo>
                <a:lnTo>
                  <a:pt x="6656829" y="364236"/>
                </a:lnTo>
                <a:lnTo>
                  <a:pt x="6658353" y="356616"/>
                </a:lnTo>
                <a:lnTo>
                  <a:pt x="6659877" y="350520"/>
                </a:lnTo>
                <a:lnTo>
                  <a:pt x="6661401" y="342900"/>
                </a:lnTo>
                <a:close/>
              </a:path>
              <a:path w="6661784" h="407035">
                <a:moveTo>
                  <a:pt x="28554" y="378914"/>
                </a:moveTo>
                <a:lnTo>
                  <a:pt x="21336" y="368808"/>
                </a:lnTo>
                <a:lnTo>
                  <a:pt x="21336" y="370332"/>
                </a:lnTo>
                <a:lnTo>
                  <a:pt x="15240" y="358140"/>
                </a:lnTo>
                <a:lnTo>
                  <a:pt x="15240" y="359664"/>
                </a:lnTo>
                <a:lnTo>
                  <a:pt x="12192" y="347472"/>
                </a:lnTo>
                <a:lnTo>
                  <a:pt x="12192" y="348996"/>
                </a:lnTo>
                <a:lnTo>
                  <a:pt x="10668" y="341376"/>
                </a:lnTo>
                <a:lnTo>
                  <a:pt x="10668" y="373989"/>
                </a:lnTo>
                <a:lnTo>
                  <a:pt x="12192" y="376428"/>
                </a:lnTo>
                <a:lnTo>
                  <a:pt x="19812" y="387096"/>
                </a:lnTo>
                <a:lnTo>
                  <a:pt x="27432" y="392538"/>
                </a:lnTo>
                <a:lnTo>
                  <a:pt x="27432" y="377952"/>
                </a:lnTo>
                <a:lnTo>
                  <a:pt x="28554" y="378914"/>
                </a:lnTo>
                <a:close/>
              </a:path>
              <a:path w="6661784" h="407035">
                <a:moveTo>
                  <a:pt x="28956" y="27432"/>
                </a:moveTo>
                <a:lnTo>
                  <a:pt x="27432" y="28956"/>
                </a:lnTo>
                <a:lnTo>
                  <a:pt x="28321" y="28321"/>
                </a:lnTo>
                <a:lnTo>
                  <a:pt x="28956" y="27432"/>
                </a:lnTo>
                <a:close/>
              </a:path>
              <a:path w="6661784" h="407035">
                <a:moveTo>
                  <a:pt x="28321" y="28321"/>
                </a:moveTo>
                <a:lnTo>
                  <a:pt x="27432" y="28956"/>
                </a:lnTo>
                <a:lnTo>
                  <a:pt x="27432" y="29565"/>
                </a:lnTo>
                <a:lnTo>
                  <a:pt x="28321" y="28321"/>
                </a:lnTo>
                <a:close/>
              </a:path>
              <a:path w="6661784" h="407035">
                <a:moveTo>
                  <a:pt x="28956" y="379476"/>
                </a:moveTo>
                <a:lnTo>
                  <a:pt x="28554" y="378914"/>
                </a:lnTo>
                <a:lnTo>
                  <a:pt x="27432" y="377952"/>
                </a:lnTo>
                <a:lnTo>
                  <a:pt x="28956" y="379476"/>
                </a:lnTo>
                <a:close/>
              </a:path>
              <a:path w="6661784" h="407035">
                <a:moveTo>
                  <a:pt x="28956" y="393627"/>
                </a:moveTo>
                <a:lnTo>
                  <a:pt x="28956" y="379476"/>
                </a:lnTo>
                <a:lnTo>
                  <a:pt x="27432" y="377952"/>
                </a:lnTo>
                <a:lnTo>
                  <a:pt x="27432" y="392538"/>
                </a:lnTo>
                <a:lnTo>
                  <a:pt x="28956" y="393627"/>
                </a:lnTo>
                <a:close/>
              </a:path>
              <a:path w="6661784" h="407035">
                <a:moveTo>
                  <a:pt x="28956" y="27867"/>
                </a:moveTo>
                <a:lnTo>
                  <a:pt x="28956" y="27432"/>
                </a:lnTo>
                <a:lnTo>
                  <a:pt x="28321" y="28321"/>
                </a:lnTo>
                <a:lnTo>
                  <a:pt x="28956" y="27867"/>
                </a:lnTo>
                <a:close/>
              </a:path>
              <a:path w="6661784" h="407035">
                <a:moveTo>
                  <a:pt x="38100" y="399478"/>
                </a:moveTo>
                <a:lnTo>
                  <a:pt x="38100" y="387096"/>
                </a:lnTo>
                <a:lnTo>
                  <a:pt x="28554" y="378914"/>
                </a:lnTo>
                <a:lnTo>
                  <a:pt x="28956" y="379476"/>
                </a:lnTo>
                <a:lnTo>
                  <a:pt x="28956" y="393627"/>
                </a:lnTo>
                <a:lnTo>
                  <a:pt x="30480" y="394716"/>
                </a:lnTo>
                <a:lnTo>
                  <a:pt x="38100" y="399478"/>
                </a:lnTo>
                <a:close/>
              </a:path>
              <a:path w="6661784" h="407035">
                <a:moveTo>
                  <a:pt x="38100" y="21336"/>
                </a:moveTo>
                <a:lnTo>
                  <a:pt x="36576" y="21336"/>
                </a:lnTo>
                <a:lnTo>
                  <a:pt x="36576" y="22424"/>
                </a:lnTo>
                <a:lnTo>
                  <a:pt x="38100" y="21336"/>
                </a:lnTo>
                <a:close/>
              </a:path>
              <a:path w="6661784" h="407035">
                <a:moveTo>
                  <a:pt x="48768" y="391668"/>
                </a:moveTo>
                <a:lnTo>
                  <a:pt x="36576" y="385572"/>
                </a:lnTo>
                <a:lnTo>
                  <a:pt x="38100" y="387096"/>
                </a:lnTo>
                <a:lnTo>
                  <a:pt x="38100" y="399478"/>
                </a:lnTo>
                <a:lnTo>
                  <a:pt x="42672" y="402336"/>
                </a:lnTo>
                <a:lnTo>
                  <a:pt x="47244" y="403250"/>
                </a:lnTo>
                <a:lnTo>
                  <a:pt x="47244" y="391668"/>
                </a:lnTo>
                <a:lnTo>
                  <a:pt x="48768" y="391668"/>
                </a:lnTo>
                <a:close/>
              </a:path>
              <a:path w="6661784" h="407035">
                <a:moveTo>
                  <a:pt x="48768" y="15240"/>
                </a:moveTo>
                <a:lnTo>
                  <a:pt x="47244" y="15240"/>
                </a:lnTo>
                <a:lnTo>
                  <a:pt x="47244" y="16002"/>
                </a:lnTo>
                <a:lnTo>
                  <a:pt x="48768" y="15240"/>
                </a:lnTo>
                <a:close/>
              </a:path>
              <a:path w="6661784" h="407035">
                <a:moveTo>
                  <a:pt x="6597393" y="406908"/>
                </a:moveTo>
                <a:lnTo>
                  <a:pt x="6597393" y="396240"/>
                </a:lnTo>
                <a:lnTo>
                  <a:pt x="65532" y="396240"/>
                </a:lnTo>
                <a:lnTo>
                  <a:pt x="47244" y="391668"/>
                </a:lnTo>
                <a:lnTo>
                  <a:pt x="47244" y="403250"/>
                </a:lnTo>
                <a:lnTo>
                  <a:pt x="50292" y="403860"/>
                </a:lnTo>
                <a:lnTo>
                  <a:pt x="56388" y="405384"/>
                </a:lnTo>
                <a:lnTo>
                  <a:pt x="64008" y="406908"/>
                </a:lnTo>
                <a:lnTo>
                  <a:pt x="6597393" y="406908"/>
                </a:lnTo>
                <a:close/>
              </a:path>
              <a:path w="6661784" h="407035">
                <a:moveTo>
                  <a:pt x="6597393" y="10972"/>
                </a:moveTo>
                <a:lnTo>
                  <a:pt x="6597393" y="10668"/>
                </a:lnTo>
                <a:lnTo>
                  <a:pt x="6595869" y="10668"/>
                </a:lnTo>
                <a:lnTo>
                  <a:pt x="6597393" y="10972"/>
                </a:lnTo>
                <a:close/>
              </a:path>
              <a:path w="6661784" h="407035">
                <a:moveTo>
                  <a:pt x="6603489" y="405688"/>
                </a:moveTo>
                <a:lnTo>
                  <a:pt x="6603489" y="394716"/>
                </a:lnTo>
                <a:lnTo>
                  <a:pt x="6595869" y="396240"/>
                </a:lnTo>
                <a:lnTo>
                  <a:pt x="6597393" y="396240"/>
                </a:lnTo>
                <a:lnTo>
                  <a:pt x="6597393" y="406908"/>
                </a:lnTo>
                <a:lnTo>
                  <a:pt x="6603489" y="405688"/>
                </a:lnTo>
                <a:close/>
              </a:path>
              <a:path w="6661784" h="407035">
                <a:moveTo>
                  <a:pt x="6603489" y="12573"/>
                </a:moveTo>
                <a:lnTo>
                  <a:pt x="6603489" y="12192"/>
                </a:lnTo>
                <a:lnTo>
                  <a:pt x="6601965" y="12192"/>
                </a:lnTo>
                <a:lnTo>
                  <a:pt x="6603489" y="12573"/>
                </a:lnTo>
                <a:close/>
              </a:path>
              <a:path w="6661784" h="407035">
                <a:moveTo>
                  <a:pt x="6614157" y="403250"/>
                </a:moveTo>
                <a:lnTo>
                  <a:pt x="6614157" y="391668"/>
                </a:lnTo>
                <a:lnTo>
                  <a:pt x="6601965" y="394716"/>
                </a:lnTo>
                <a:lnTo>
                  <a:pt x="6603489" y="394716"/>
                </a:lnTo>
                <a:lnTo>
                  <a:pt x="6603489" y="405688"/>
                </a:lnTo>
                <a:lnTo>
                  <a:pt x="6605013" y="405384"/>
                </a:lnTo>
                <a:lnTo>
                  <a:pt x="6611109" y="403860"/>
                </a:lnTo>
                <a:lnTo>
                  <a:pt x="6614157" y="403250"/>
                </a:lnTo>
                <a:close/>
              </a:path>
              <a:path w="6661784" h="407035">
                <a:moveTo>
                  <a:pt x="6614157" y="16002"/>
                </a:moveTo>
                <a:lnTo>
                  <a:pt x="6614157" y="15240"/>
                </a:lnTo>
                <a:lnTo>
                  <a:pt x="6612633" y="15240"/>
                </a:lnTo>
                <a:lnTo>
                  <a:pt x="6614157" y="16002"/>
                </a:lnTo>
                <a:close/>
              </a:path>
              <a:path w="6661784" h="407035">
                <a:moveTo>
                  <a:pt x="6624825" y="385572"/>
                </a:moveTo>
                <a:lnTo>
                  <a:pt x="6612633" y="391668"/>
                </a:lnTo>
                <a:lnTo>
                  <a:pt x="6614157" y="391668"/>
                </a:lnTo>
                <a:lnTo>
                  <a:pt x="6614157" y="403250"/>
                </a:lnTo>
                <a:lnTo>
                  <a:pt x="6618729" y="402336"/>
                </a:lnTo>
                <a:lnTo>
                  <a:pt x="6623301" y="399478"/>
                </a:lnTo>
                <a:lnTo>
                  <a:pt x="6623301" y="387096"/>
                </a:lnTo>
                <a:lnTo>
                  <a:pt x="6624825" y="385572"/>
                </a:lnTo>
                <a:close/>
              </a:path>
              <a:path w="6661784" h="407035">
                <a:moveTo>
                  <a:pt x="6624825" y="22424"/>
                </a:moveTo>
                <a:lnTo>
                  <a:pt x="6624825" y="21336"/>
                </a:lnTo>
                <a:lnTo>
                  <a:pt x="6623301" y="21336"/>
                </a:lnTo>
                <a:lnTo>
                  <a:pt x="6624825" y="22424"/>
                </a:lnTo>
                <a:close/>
              </a:path>
              <a:path w="6661784" h="407035">
                <a:moveTo>
                  <a:pt x="6632846" y="378914"/>
                </a:moveTo>
                <a:lnTo>
                  <a:pt x="6623301" y="387096"/>
                </a:lnTo>
                <a:lnTo>
                  <a:pt x="6623301" y="399478"/>
                </a:lnTo>
                <a:lnTo>
                  <a:pt x="6630921" y="394716"/>
                </a:lnTo>
                <a:lnTo>
                  <a:pt x="6632445" y="393627"/>
                </a:lnTo>
                <a:lnTo>
                  <a:pt x="6632445" y="379476"/>
                </a:lnTo>
                <a:lnTo>
                  <a:pt x="6632846" y="378914"/>
                </a:lnTo>
                <a:close/>
              </a:path>
              <a:path w="6661784" h="407035">
                <a:moveTo>
                  <a:pt x="6633969" y="28956"/>
                </a:moveTo>
                <a:lnTo>
                  <a:pt x="6632445" y="27432"/>
                </a:lnTo>
                <a:lnTo>
                  <a:pt x="6633080" y="28321"/>
                </a:lnTo>
                <a:lnTo>
                  <a:pt x="6633969" y="28956"/>
                </a:lnTo>
                <a:close/>
              </a:path>
              <a:path w="6661784" h="407035">
                <a:moveTo>
                  <a:pt x="6633080" y="28321"/>
                </a:moveTo>
                <a:lnTo>
                  <a:pt x="6632445" y="27432"/>
                </a:lnTo>
                <a:lnTo>
                  <a:pt x="6632445" y="27867"/>
                </a:lnTo>
                <a:lnTo>
                  <a:pt x="6633080" y="28321"/>
                </a:lnTo>
                <a:close/>
              </a:path>
              <a:path w="6661784" h="407035">
                <a:moveTo>
                  <a:pt x="6633969" y="377952"/>
                </a:moveTo>
                <a:lnTo>
                  <a:pt x="6632846" y="378914"/>
                </a:lnTo>
                <a:lnTo>
                  <a:pt x="6632445" y="379476"/>
                </a:lnTo>
                <a:lnTo>
                  <a:pt x="6633969" y="377952"/>
                </a:lnTo>
                <a:close/>
              </a:path>
              <a:path w="6661784" h="407035">
                <a:moveTo>
                  <a:pt x="6633969" y="392538"/>
                </a:moveTo>
                <a:lnTo>
                  <a:pt x="6633969" y="377952"/>
                </a:lnTo>
                <a:lnTo>
                  <a:pt x="6632445" y="379476"/>
                </a:lnTo>
                <a:lnTo>
                  <a:pt x="6632445" y="393627"/>
                </a:lnTo>
                <a:lnTo>
                  <a:pt x="6633969" y="392538"/>
                </a:lnTo>
                <a:close/>
              </a:path>
              <a:path w="6661784" h="407035">
                <a:moveTo>
                  <a:pt x="6650733" y="373989"/>
                </a:moveTo>
                <a:lnTo>
                  <a:pt x="6650733" y="341376"/>
                </a:lnTo>
                <a:lnTo>
                  <a:pt x="6649209" y="348996"/>
                </a:lnTo>
                <a:lnTo>
                  <a:pt x="6649209" y="347472"/>
                </a:lnTo>
                <a:lnTo>
                  <a:pt x="6646161" y="359664"/>
                </a:lnTo>
                <a:lnTo>
                  <a:pt x="6646161" y="358140"/>
                </a:lnTo>
                <a:lnTo>
                  <a:pt x="6640065" y="370332"/>
                </a:lnTo>
                <a:lnTo>
                  <a:pt x="6640065" y="368808"/>
                </a:lnTo>
                <a:lnTo>
                  <a:pt x="6632846" y="378914"/>
                </a:lnTo>
                <a:lnTo>
                  <a:pt x="6633969" y="377952"/>
                </a:lnTo>
                <a:lnTo>
                  <a:pt x="6633969" y="392538"/>
                </a:lnTo>
                <a:lnTo>
                  <a:pt x="6641589" y="387096"/>
                </a:lnTo>
                <a:lnTo>
                  <a:pt x="6649209" y="376428"/>
                </a:lnTo>
                <a:lnTo>
                  <a:pt x="6650733" y="373989"/>
                </a:lnTo>
                <a:close/>
              </a:path>
              <a:path w="6661784" h="407035">
                <a:moveTo>
                  <a:pt x="6633969" y="29565"/>
                </a:moveTo>
                <a:lnTo>
                  <a:pt x="6633969" y="28956"/>
                </a:lnTo>
                <a:lnTo>
                  <a:pt x="6633080" y="28321"/>
                </a:lnTo>
                <a:lnTo>
                  <a:pt x="6633969" y="29565"/>
                </a:lnTo>
                <a:close/>
              </a:path>
            </a:pathLst>
          </a:custGeom>
          <a:solidFill>
            <a:srgbClr val="224F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68052" y="2803650"/>
            <a:ext cx="1071245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6.2.2.1.1.xx.xx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6.2.2.1.3.01.xx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71299" y="2803650"/>
            <a:ext cx="1946910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0" dirty="0">
                <a:latin typeface="Calibri"/>
                <a:cs typeface="Calibri"/>
              </a:rPr>
              <a:t>Crédito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Disponível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Liquidar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80169" y="3300984"/>
            <a:ext cx="6652259" cy="414655"/>
          </a:xfrm>
          <a:custGeom>
            <a:avLst/>
            <a:gdLst/>
            <a:ahLst/>
            <a:cxnLst/>
            <a:rect l="l" t="t" r="r" b="b"/>
            <a:pathLst>
              <a:path w="6652259" h="414654">
                <a:moveTo>
                  <a:pt x="6652257" y="345948"/>
                </a:moveTo>
                <a:lnTo>
                  <a:pt x="6652257" y="68580"/>
                </a:lnTo>
                <a:lnTo>
                  <a:pt x="6646661" y="41790"/>
                </a:lnTo>
                <a:lnTo>
                  <a:pt x="6631492" y="20002"/>
                </a:lnTo>
                <a:lnTo>
                  <a:pt x="6609180" y="5357"/>
                </a:lnTo>
                <a:lnTo>
                  <a:pt x="6582153" y="0"/>
                </a:lnTo>
                <a:lnTo>
                  <a:pt x="68580" y="0"/>
                </a:lnTo>
                <a:lnTo>
                  <a:pt x="41790" y="5357"/>
                </a:lnTo>
                <a:lnTo>
                  <a:pt x="20002" y="20002"/>
                </a:lnTo>
                <a:lnTo>
                  <a:pt x="5357" y="41790"/>
                </a:lnTo>
                <a:lnTo>
                  <a:pt x="0" y="68580"/>
                </a:lnTo>
                <a:lnTo>
                  <a:pt x="0" y="345948"/>
                </a:lnTo>
                <a:lnTo>
                  <a:pt x="5357" y="372737"/>
                </a:lnTo>
                <a:lnTo>
                  <a:pt x="20002" y="394525"/>
                </a:lnTo>
                <a:lnTo>
                  <a:pt x="41790" y="409170"/>
                </a:lnTo>
                <a:lnTo>
                  <a:pt x="68580" y="414528"/>
                </a:lnTo>
                <a:lnTo>
                  <a:pt x="6582153" y="414528"/>
                </a:lnTo>
                <a:lnTo>
                  <a:pt x="6609180" y="409170"/>
                </a:lnTo>
                <a:lnTo>
                  <a:pt x="6631492" y="394525"/>
                </a:lnTo>
                <a:lnTo>
                  <a:pt x="6646661" y="372737"/>
                </a:lnTo>
                <a:lnTo>
                  <a:pt x="6652257" y="3459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4073" y="3294888"/>
            <a:ext cx="6663055" cy="426720"/>
          </a:xfrm>
          <a:custGeom>
            <a:avLst/>
            <a:gdLst/>
            <a:ahLst/>
            <a:cxnLst/>
            <a:rect l="l" t="t" r="r" b="b"/>
            <a:pathLst>
              <a:path w="6663055" h="426720">
                <a:moveTo>
                  <a:pt x="1524" y="359664"/>
                </a:moveTo>
                <a:lnTo>
                  <a:pt x="1524" y="67056"/>
                </a:lnTo>
                <a:lnTo>
                  <a:pt x="0" y="74676"/>
                </a:lnTo>
                <a:lnTo>
                  <a:pt x="0" y="352044"/>
                </a:lnTo>
                <a:lnTo>
                  <a:pt x="1524" y="359664"/>
                </a:lnTo>
                <a:close/>
              </a:path>
              <a:path w="6663055" h="426720">
                <a:moveTo>
                  <a:pt x="6662925" y="359664"/>
                </a:moveTo>
                <a:lnTo>
                  <a:pt x="6662925" y="67056"/>
                </a:lnTo>
                <a:lnTo>
                  <a:pt x="6661401" y="59436"/>
                </a:lnTo>
                <a:lnTo>
                  <a:pt x="6641589" y="22860"/>
                </a:lnTo>
                <a:lnTo>
                  <a:pt x="6617205" y="6096"/>
                </a:lnTo>
                <a:lnTo>
                  <a:pt x="6611109" y="3048"/>
                </a:lnTo>
                <a:lnTo>
                  <a:pt x="6595869" y="0"/>
                </a:lnTo>
                <a:lnTo>
                  <a:pt x="67056" y="0"/>
                </a:lnTo>
                <a:lnTo>
                  <a:pt x="60960" y="1524"/>
                </a:lnTo>
                <a:lnTo>
                  <a:pt x="53340" y="3048"/>
                </a:lnTo>
                <a:lnTo>
                  <a:pt x="13716" y="33528"/>
                </a:lnTo>
                <a:lnTo>
                  <a:pt x="4572" y="53340"/>
                </a:lnTo>
                <a:lnTo>
                  <a:pt x="1524" y="59436"/>
                </a:lnTo>
                <a:lnTo>
                  <a:pt x="1524" y="367284"/>
                </a:lnTo>
                <a:lnTo>
                  <a:pt x="4572" y="373380"/>
                </a:lnTo>
                <a:lnTo>
                  <a:pt x="6096" y="381000"/>
                </a:lnTo>
                <a:lnTo>
                  <a:pt x="9144" y="387096"/>
                </a:lnTo>
                <a:lnTo>
                  <a:pt x="12192" y="391160"/>
                </a:lnTo>
                <a:lnTo>
                  <a:pt x="12192" y="62484"/>
                </a:lnTo>
                <a:lnTo>
                  <a:pt x="13716" y="59436"/>
                </a:lnTo>
                <a:lnTo>
                  <a:pt x="13716" y="56388"/>
                </a:lnTo>
                <a:lnTo>
                  <a:pt x="19812" y="44196"/>
                </a:lnTo>
                <a:lnTo>
                  <a:pt x="22860" y="39624"/>
                </a:lnTo>
                <a:lnTo>
                  <a:pt x="30480" y="28956"/>
                </a:lnTo>
                <a:lnTo>
                  <a:pt x="30480" y="30480"/>
                </a:lnTo>
                <a:lnTo>
                  <a:pt x="39624" y="21336"/>
                </a:lnTo>
                <a:lnTo>
                  <a:pt x="39624" y="22860"/>
                </a:lnTo>
                <a:lnTo>
                  <a:pt x="45720" y="18288"/>
                </a:lnTo>
                <a:lnTo>
                  <a:pt x="45720" y="19050"/>
                </a:lnTo>
                <a:lnTo>
                  <a:pt x="56388" y="13716"/>
                </a:lnTo>
                <a:lnTo>
                  <a:pt x="62484" y="12192"/>
                </a:lnTo>
                <a:lnTo>
                  <a:pt x="68580" y="12192"/>
                </a:lnTo>
                <a:lnTo>
                  <a:pt x="74676" y="10972"/>
                </a:lnTo>
                <a:lnTo>
                  <a:pt x="74676" y="10668"/>
                </a:lnTo>
                <a:lnTo>
                  <a:pt x="6588249" y="10668"/>
                </a:lnTo>
                <a:lnTo>
                  <a:pt x="6595869" y="12192"/>
                </a:lnTo>
                <a:lnTo>
                  <a:pt x="6601965" y="12192"/>
                </a:lnTo>
                <a:lnTo>
                  <a:pt x="6608061" y="13716"/>
                </a:lnTo>
                <a:lnTo>
                  <a:pt x="6614157" y="16764"/>
                </a:lnTo>
                <a:lnTo>
                  <a:pt x="6614157" y="17526"/>
                </a:lnTo>
                <a:lnTo>
                  <a:pt x="6618729" y="19812"/>
                </a:lnTo>
                <a:lnTo>
                  <a:pt x="6618729" y="18288"/>
                </a:lnTo>
                <a:lnTo>
                  <a:pt x="6623301" y="21717"/>
                </a:lnTo>
                <a:lnTo>
                  <a:pt x="6623301" y="21336"/>
                </a:lnTo>
                <a:lnTo>
                  <a:pt x="6633969" y="30480"/>
                </a:lnTo>
                <a:lnTo>
                  <a:pt x="6633969" y="28956"/>
                </a:lnTo>
                <a:lnTo>
                  <a:pt x="6641589" y="39624"/>
                </a:lnTo>
                <a:lnTo>
                  <a:pt x="6644637" y="44196"/>
                </a:lnTo>
                <a:lnTo>
                  <a:pt x="6647685" y="50292"/>
                </a:lnTo>
                <a:lnTo>
                  <a:pt x="6652257" y="68580"/>
                </a:lnTo>
                <a:lnTo>
                  <a:pt x="6652257" y="390144"/>
                </a:lnTo>
                <a:lnTo>
                  <a:pt x="6656829" y="381000"/>
                </a:lnTo>
                <a:lnTo>
                  <a:pt x="6659877" y="373380"/>
                </a:lnTo>
                <a:lnTo>
                  <a:pt x="6661401" y="367284"/>
                </a:lnTo>
                <a:lnTo>
                  <a:pt x="6662925" y="359664"/>
                </a:lnTo>
                <a:close/>
              </a:path>
              <a:path w="6663055" h="426720">
                <a:moveTo>
                  <a:pt x="13716" y="62484"/>
                </a:moveTo>
                <a:lnTo>
                  <a:pt x="12192" y="62484"/>
                </a:lnTo>
                <a:lnTo>
                  <a:pt x="12192" y="68580"/>
                </a:lnTo>
                <a:lnTo>
                  <a:pt x="13716" y="62484"/>
                </a:lnTo>
                <a:close/>
              </a:path>
              <a:path w="6663055" h="426720">
                <a:moveTo>
                  <a:pt x="13716" y="364236"/>
                </a:moveTo>
                <a:lnTo>
                  <a:pt x="12192" y="358140"/>
                </a:lnTo>
                <a:lnTo>
                  <a:pt x="12192" y="364236"/>
                </a:lnTo>
                <a:lnTo>
                  <a:pt x="13716" y="364236"/>
                </a:lnTo>
                <a:close/>
              </a:path>
              <a:path w="6663055" h="426720">
                <a:moveTo>
                  <a:pt x="15240" y="370332"/>
                </a:moveTo>
                <a:lnTo>
                  <a:pt x="12192" y="364236"/>
                </a:lnTo>
                <a:lnTo>
                  <a:pt x="12192" y="391160"/>
                </a:lnTo>
                <a:lnTo>
                  <a:pt x="13716" y="393192"/>
                </a:lnTo>
                <a:lnTo>
                  <a:pt x="13716" y="370332"/>
                </a:lnTo>
                <a:lnTo>
                  <a:pt x="15240" y="370332"/>
                </a:lnTo>
                <a:close/>
              </a:path>
              <a:path w="6663055" h="426720">
                <a:moveTo>
                  <a:pt x="15240" y="56388"/>
                </a:moveTo>
                <a:lnTo>
                  <a:pt x="13716" y="56388"/>
                </a:lnTo>
                <a:lnTo>
                  <a:pt x="13716" y="59436"/>
                </a:lnTo>
                <a:lnTo>
                  <a:pt x="15240" y="56388"/>
                </a:lnTo>
                <a:close/>
              </a:path>
              <a:path w="6663055" h="426720">
                <a:moveTo>
                  <a:pt x="45720" y="420624"/>
                </a:moveTo>
                <a:lnTo>
                  <a:pt x="45720" y="408432"/>
                </a:lnTo>
                <a:lnTo>
                  <a:pt x="39624" y="403860"/>
                </a:lnTo>
                <a:lnTo>
                  <a:pt x="39624" y="405384"/>
                </a:lnTo>
                <a:lnTo>
                  <a:pt x="30480" y="396240"/>
                </a:lnTo>
                <a:lnTo>
                  <a:pt x="30480" y="397764"/>
                </a:lnTo>
                <a:lnTo>
                  <a:pt x="22860" y="387096"/>
                </a:lnTo>
                <a:lnTo>
                  <a:pt x="19812" y="382524"/>
                </a:lnTo>
                <a:lnTo>
                  <a:pt x="13716" y="370332"/>
                </a:lnTo>
                <a:lnTo>
                  <a:pt x="13716" y="393192"/>
                </a:lnTo>
                <a:lnTo>
                  <a:pt x="22860" y="403860"/>
                </a:lnTo>
                <a:lnTo>
                  <a:pt x="33528" y="413004"/>
                </a:lnTo>
                <a:lnTo>
                  <a:pt x="39624" y="417576"/>
                </a:lnTo>
                <a:lnTo>
                  <a:pt x="45720" y="420624"/>
                </a:lnTo>
                <a:close/>
              </a:path>
              <a:path w="6663055" h="426720">
                <a:moveTo>
                  <a:pt x="45720" y="19050"/>
                </a:moveTo>
                <a:lnTo>
                  <a:pt x="45720" y="18288"/>
                </a:lnTo>
                <a:lnTo>
                  <a:pt x="44196" y="19812"/>
                </a:lnTo>
                <a:lnTo>
                  <a:pt x="45720" y="19050"/>
                </a:lnTo>
                <a:close/>
              </a:path>
              <a:path w="6663055" h="426720">
                <a:moveTo>
                  <a:pt x="76200" y="416052"/>
                </a:moveTo>
                <a:lnTo>
                  <a:pt x="68580" y="414528"/>
                </a:lnTo>
                <a:lnTo>
                  <a:pt x="62484" y="414528"/>
                </a:lnTo>
                <a:lnTo>
                  <a:pt x="56388" y="413004"/>
                </a:lnTo>
                <a:lnTo>
                  <a:pt x="44196" y="406908"/>
                </a:lnTo>
                <a:lnTo>
                  <a:pt x="45720" y="408432"/>
                </a:lnTo>
                <a:lnTo>
                  <a:pt x="45720" y="420624"/>
                </a:lnTo>
                <a:lnTo>
                  <a:pt x="53340" y="423672"/>
                </a:lnTo>
                <a:lnTo>
                  <a:pt x="60960" y="425196"/>
                </a:lnTo>
                <a:lnTo>
                  <a:pt x="67056" y="426720"/>
                </a:lnTo>
                <a:lnTo>
                  <a:pt x="74676" y="426720"/>
                </a:lnTo>
                <a:lnTo>
                  <a:pt x="74676" y="416052"/>
                </a:lnTo>
                <a:lnTo>
                  <a:pt x="76200" y="416052"/>
                </a:lnTo>
                <a:close/>
              </a:path>
              <a:path w="6663055" h="426720">
                <a:moveTo>
                  <a:pt x="76200" y="10668"/>
                </a:moveTo>
                <a:lnTo>
                  <a:pt x="74676" y="10668"/>
                </a:lnTo>
                <a:lnTo>
                  <a:pt x="74676" y="10972"/>
                </a:lnTo>
                <a:lnTo>
                  <a:pt x="76200" y="10668"/>
                </a:lnTo>
                <a:close/>
              </a:path>
              <a:path w="6663055" h="426720">
                <a:moveTo>
                  <a:pt x="6614157" y="422148"/>
                </a:moveTo>
                <a:lnTo>
                  <a:pt x="6614157" y="409956"/>
                </a:lnTo>
                <a:lnTo>
                  <a:pt x="6608061" y="413004"/>
                </a:lnTo>
                <a:lnTo>
                  <a:pt x="6601965" y="414528"/>
                </a:lnTo>
                <a:lnTo>
                  <a:pt x="6595869" y="414528"/>
                </a:lnTo>
                <a:lnTo>
                  <a:pt x="6588249" y="416052"/>
                </a:lnTo>
                <a:lnTo>
                  <a:pt x="74676" y="416052"/>
                </a:lnTo>
                <a:lnTo>
                  <a:pt x="74676" y="426720"/>
                </a:lnTo>
                <a:lnTo>
                  <a:pt x="6595869" y="426720"/>
                </a:lnTo>
                <a:lnTo>
                  <a:pt x="6611109" y="423672"/>
                </a:lnTo>
                <a:lnTo>
                  <a:pt x="6614157" y="422148"/>
                </a:lnTo>
                <a:close/>
              </a:path>
              <a:path w="6663055" h="426720">
                <a:moveTo>
                  <a:pt x="6614157" y="17526"/>
                </a:moveTo>
                <a:lnTo>
                  <a:pt x="6614157" y="16764"/>
                </a:lnTo>
                <a:lnTo>
                  <a:pt x="6612633" y="16764"/>
                </a:lnTo>
                <a:lnTo>
                  <a:pt x="6614157" y="17526"/>
                </a:lnTo>
                <a:close/>
              </a:path>
              <a:path w="6663055" h="426720">
                <a:moveTo>
                  <a:pt x="6624825" y="403860"/>
                </a:moveTo>
                <a:lnTo>
                  <a:pt x="6618729" y="408432"/>
                </a:lnTo>
                <a:lnTo>
                  <a:pt x="6618729" y="406908"/>
                </a:lnTo>
                <a:lnTo>
                  <a:pt x="6612633" y="409956"/>
                </a:lnTo>
                <a:lnTo>
                  <a:pt x="6614157" y="409956"/>
                </a:lnTo>
                <a:lnTo>
                  <a:pt x="6614157" y="422148"/>
                </a:lnTo>
                <a:lnTo>
                  <a:pt x="6617205" y="420624"/>
                </a:lnTo>
                <a:lnTo>
                  <a:pt x="6623301" y="418185"/>
                </a:lnTo>
                <a:lnTo>
                  <a:pt x="6623301" y="405384"/>
                </a:lnTo>
                <a:lnTo>
                  <a:pt x="6624825" y="403860"/>
                </a:lnTo>
                <a:close/>
              </a:path>
              <a:path w="6663055" h="426720">
                <a:moveTo>
                  <a:pt x="6624825" y="22860"/>
                </a:moveTo>
                <a:lnTo>
                  <a:pt x="6623301" y="21336"/>
                </a:lnTo>
                <a:lnTo>
                  <a:pt x="6623301" y="21717"/>
                </a:lnTo>
                <a:lnTo>
                  <a:pt x="6624825" y="22860"/>
                </a:lnTo>
                <a:close/>
              </a:path>
              <a:path w="6663055" h="426720">
                <a:moveTo>
                  <a:pt x="6652257" y="390144"/>
                </a:moveTo>
                <a:lnTo>
                  <a:pt x="6652257" y="358140"/>
                </a:lnTo>
                <a:lnTo>
                  <a:pt x="6647685" y="376428"/>
                </a:lnTo>
                <a:lnTo>
                  <a:pt x="6644637" y="382524"/>
                </a:lnTo>
                <a:lnTo>
                  <a:pt x="6641589" y="387096"/>
                </a:lnTo>
                <a:lnTo>
                  <a:pt x="6633969" y="397764"/>
                </a:lnTo>
                <a:lnTo>
                  <a:pt x="6633969" y="396240"/>
                </a:lnTo>
                <a:lnTo>
                  <a:pt x="6623301" y="405384"/>
                </a:lnTo>
                <a:lnTo>
                  <a:pt x="6623301" y="418185"/>
                </a:lnTo>
                <a:lnTo>
                  <a:pt x="6624825" y="417576"/>
                </a:lnTo>
                <a:lnTo>
                  <a:pt x="6630921" y="413004"/>
                </a:lnTo>
                <a:lnTo>
                  <a:pt x="6641589" y="403860"/>
                </a:lnTo>
                <a:lnTo>
                  <a:pt x="6650733" y="393192"/>
                </a:lnTo>
                <a:lnTo>
                  <a:pt x="6652257" y="390144"/>
                </a:lnTo>
                <a:close/>
              </a:path>
            </a:pathLst>
          </a:custGeom>
          <a:solidFill>
            <a:srgbClr val="224F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68052" y="3300474"/>
            <a:ext cx="1083945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6.2.2.1.3.01.xx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6.2.2.1.3.02.xx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71300" y="3300474"/>
            <a:ext cx="2276475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a</a:t>
            </a:r>
            <a:r>
              <a:rPr sz="1200" spc="0" dirty="0">
                <a:latin typeface="Calibri"/>
                <a:cs typeface="Calibri"/>
              </a:rPr>
              <a:t> Liquidar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Crédito 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Empenhado em</a:t>
            </a:r>
            <a:r>
              <a:rPr sz="1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Liquidação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60713" y="4340352"/>
            <a:ext cx="3840479" cy="449580"/>
          </a:xfrm>
          <a:custGeom>
            <a:avLst/>
            <a:gdLst/>
            <a:ahLst/>
            <a:cxnLst/>
            <a:rect l="l" t="t" r="r" b="b"/>
            <a:pathLst>
              <a:path w="3840479" h="449579">
                <a:moveTo>
                  <a:pt x="3840477" y="374904"/>
                </a:moveTo>
                <a:lnTo>
                  <a:pt x="3840477" y="74676"/>
                </a:lnTo>
                <a:lnTo>
                  <a:pt x="3834595" y="45648"/>
                </a:lnTo>
                <a:lnTo>
                  <a:pt x="3818569" y="21907"/>
                </a:lnTo>
                <a:lnTo>
                  <a:pt x="3794828" y="5881"/>
                </a:lnTo>
                <a:lnTo>
                  <a:pt x="3765801" y="0"/>
                </a:lnTo>
                <a:lnTo>
                  <a:pt x="74676" y="0"/>
                </a:lnTo>
                <a:lnTo>
                  <a:pt x="45648" y="5881"/>
                </a:lnTo>
                <a:lnTo>
                  <a:pt x="21907" y="21907"/>
                </a:lnTo>
                <a:lnTo>
                  <a:pt x="5881" y="45648"/>
                </a:lnTo>
                <a:lnTo>
                  <a:pt x="0" y="74676"/>
                </a:lnTo>
                <a:lnTo>
                  <a:pt x="0" y="374904"/>
                </a:lnTo>
                <a:lnTo>
                  <a:pt x="5881" y="403931"/>
                </a:lnTo>
                <a:lnTo>
                  <a:pt x="21907" y="427672"/>
                </a:lnTo>
                <a:lnTo>
                  <a:pt x="45648" y="443698"/>
                </a:lnTo>
                <a:lnTo>
                  <a:pt x="74676" y="449580"/>
                </a:lnTo>
                <a:lnTo>
                  <a:pt x="3765801" y="449580"/>
                </a:lnTo>
                <a:lnTo>
                  <a:pt x="3794828" y="443698"/>
                </a:lnTo>
                <a:lnTo>
                  <a:pt x="3818569" y="427672"/>
                </a:lnTo>
                <a:lnTo>
                  <a:pt x="3834595" y="403931"/>
                </a:lnTo>
                <a:lnTo>
                  <a:pt x="3840477" y="374904"/>
                </a:lnTo>
                <a:close/>
              </a:path>
            </a:pathLst>
          </a:custGeom>
          <a:solidFill>
            <a:srgbClr val="A0C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80169" y="4620767"/>
            <a:ext cx="6652259" cy="421005"/>
          </a:xfrm>
          <a:custGeom>
            <a:avLst/>
            <a:gdLst/>
            <a:ahLst/>
            <a:cxnLst/>
            <a:rect l="l" t="t" r="r" b="b"/>
            <a:pathLst>
              <a:path w="6652259" h="421004">
                <a:moveTo>
                  <a:pt x="6652257" y="350520"/>
                </a:moveTo>
                <a:lnTo>
                  <a:pt x="6652257" y="70104"/>
                </a:lnTo>
                <a:lnTo>
                  <a:pt x="6646661" y="43076"/>
                </a:lnTo>
                <a:lnTo>
                  <a:pt x="6631492" y="20764"/>
                </a:lnTo>
                <a:lnTo>
                  <a:pt x="6609180" y="5595"/>
                </a:lnTo>
                <a:lnTo>
                  <a:pt x="6582153" y="0"/>
                </a:lnTo>
                <a:lnTo>
                  <a:pt x="70104" y="0"/>
                </a:lnTo>
                <a:lnTo>
                  <a:pt x="43076" y="5595"/>
                </a:lnTo>
                <a:lnTo>
                  <a:pt x="20764" y="20764"/>
                </a:lnTo>
                <a:lnTo>
                  <a:pt x="5595" y="43076"/>
                </a:lnTo>
                <a:lnTo>
                  <a:pt x="0" y="70104"/>
                </a:lnTo>
                <a:lnTo>
                  <a:pt x="0" y="350520"/>
                </a:lnTo>
                <a:lnTo>
                  <a:pt x="5595" y="378190"/>
                </a:lnTo>
                <a:lnTo>
                  <a:pt x="20764" y="400431"/>
                </a:lnTo>
                <a:lnTo>
                  <a:pt x="43076" y="415242"/>
                </a:lnTo>
                <a:lnTo>
                  <a:pt x="70104" y="420624"/>
                </a:lnTo>
                <a:lnTo>
                  <a:pt x="6582153" y="420624"/>
                </a:lnTo>
                <a:lnTo>
                  <a:pt x="6609180" y="415242"/>
                </a:lnTo>
                <a:lnTo>
                  <a:pt x="6631492" y="400431"/>
                </a:lnTo>
                <a:lnTo>
                  <a:pt x="6646661" y="378190"/>
                </a:lnTo>
                <a:lnTo>
                  <a:pt x="6652257" y="350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4073" y="4614672"/>
            <a:ext cx="6663055" cy="433070"/>
          </a:xfrm>
          <a:custGeom>
            <a:avLst/>
            <a:gdLst/>
            <a:ahLst/>
            <a:cxnLst/>
            <a:rect l="l" t="t" r="r" b="b"/>
            <a:pathLst>
              <a:path w="6663055" h="433070">
                <a:moveTo>
                  <a:pt x="1524" y="364236"/>
                </a:moveTo>
                <a:lnTo>
                  <a:pt x="1524" y="68580"/>
                </a:lnTo>
                <a:lnTo>
                  <a:pt x="0" y="76200"/>
                </a:lnTo>
                <a:lnTo>
                  <a:pt x="0" y="356616"/>
                </a:lnTo>
                <a:lnTo>
                  <a:pt x="1524" y="364236"/>
                </a:lnTo>
                <a:close/>
              </a:path>
              <a:path w="6663055" h="433070">
                <a:moveTo>
                  <a:pt x="6662925" y="364236"/>
                </a:moveTo>
                <a:lnTo>
                  <a:pt x="6662925" y="68580"/>
                </a:lnTo>
                <a:lnTo>
                  <a:pt x="6659877" y="53340"/>
                </a:lnTo>
                <a:lnTo>
                  <a:pt x="6656829" y="47244"/>
                </a:lnTo>
                <a:lnTo>
                  <a:pt x="6653781" y="39624"/>
                </a:lnTo>
                <a:lnTo>
                  <a:pt x="6623301" y="9144"/>
                </a:lnTo>
                <a:lnTo>
                  <a:pt x="6609585" y="4572"/>
                </a:lnTo>
                <a:lnTo>
                  <a:pt x="6603489" y="1524"/>
                </a:lnTo>
                <a:lnTo>
                  <a:pt x="6595869" y="1524"/>
                </a:lnTo>
                <a:lnTo>
                  <a:pt x="6588249" y="0"/>
                </a:lnTo>
                <a:lnTo>
                  <a:pt x="76200" y="0"/>
                </a:lnTo>
                <a:lnTo>
                  <a:pt x="68580" y="1524"/>
                </a:lnTo>
                <a:lnTo>
                  <a:pt x="60960" y="1524"/>
                </a:lnTo>
                <a:lnTo>
                  <a:pt x="53340" y="4572"/>
                </a:lnTo>
                <a:lnTo>
                  <a:pt x="13716" y="33528"/>
                </a:lnTo>
                <a:lnTo>
                  <a:pt x="4572" y="53340"/>
                </a:lnTo>
                <a:lnTo>
                  <a:pt x="1524" y="60960"/>
                </a:lnTo>
                <a:lnTo>
                  <a:pt x="1524" y="371856"/>
                </a:lnTo>
                <a:lnTo>
                  <a:pt x="4572" y="379476"/>
                </a:lnTo>
                <a:lnTo>
                  <a:pt x="6096" y="387096"/>
                </a:lnTo>
                <a:lnTo>
                  <a:pt x="9144" y="393192"/>
                </a:lnTo>
                <a:lnTo>
                  <a:pt x="12192" y="397256"/>
                </a:lnTo>
                <a:lnTo>
                  <a:pt x="12192" y="64008"/>
                </a:lnTo>
                <a:lnTo>
                  <a:pt x="13716" y="60198"/>
                </a:lnTo>
                <a:lnTo>
                  <a:pt x="13716" y="57912"/>
                </a:lnTo>
                <a:lnTo>
                  <a:pt x="16764" y="50292"/>
                </a:lnTo>
                <a:lnTo>
                  <a:pt x="16764" y="51816"/>
                </a:lnTo>
                <a:lnTo>
                  <a:pt x="22860" y="39624"/>
                </a:lnTo>
                <a:lnTo>
                  <a:pt x="22860" y="41148"/>
                </a:lnTo>
                <a:lnTo>
                  <a:pt x="30480" y="30480"/>
                </a:lnTo>
                <a:lnTo>
                  <a:pt x="39624" y="23948"/>
                </a:lnTo>
                <a:lnTo>
                  <a:pt x="39624" y="22860"/>
                </a:lnTo>
                <a:lnTo>
                  <a:pt x="50292" y="17526"/>
                </a:lnTo>
                <a:lnTo>
                  <a:pt x="50292" y="16764"/>
                </a:lnTo>
                <a:lnTo>
                  <a:pt x="56388" y="15544"/>
                </a:lnTo>
                <a:lnTo>
                  <a:pt x="56388" y="15240"/>
                </a:lnTo>
                <a:lnTo>
                  <a:pt x="62484" y="14020"/>
                </a:lnTo>
                <a:lnTo>
                  <a:pt x="62484" y="13716"/>
                </a:lnTo>
                <a:lnTo>
                  <a:pt x="70104" y="12192"/>
                </a:lnTo>
                <a:lnTo>
                  <a:pt x="6594345" y="12192"/>
                </a:lnTo>
                <a:lnTo>
                  <a:pt x="6612633" y="16764"/>
                </a:lnTo>
                <a:lnTo>
                  <a:pt x="6618729" y="19812"/>
                </a:lnTo>
                <a:lnTo>
                  <a:pt x="6623301" y="22860"/>
                </a:lnTo>
                <a:lnTo>
                  <a:pt x="6633969" y="30480"/>
                </a:lnTo>
                <a:lnTo>
                  <a:pt x="6633969" y="32258"/>
                </a:lnTo>
                <a:lnTo>
                  <a:pt x="6641589" y="41148"/>
                </a:lnTo>
                <a:lnTo>
                  <a:pt x="6641589" y="39624"/>
                </a:lnTo>
                <a:lnTo>
                  <a:pt x="6647685" y="51816"/>
                </a:lnTo>
                <a:lnTo>
                  <a:pt x="6647685" y="50292"/>
                </a:lnTo>
                <a:lnTo>
                  <a:pt x="6649209" y="57912"/>
                </a:lnTo>
                <a:lnTo>
                  <a:pt x="6649209" y="56388"/>
                </a:lnTo>
                <a:lnTo>
                  <a:pt x="6650733" y="64008"/>
                </a:lnTo>
                <a:lnTo>
                  <a:pt x="6650733" y="62484"/>
                </a:lnTo>
                <a:lnTo>
                  <a:pt x="6652257" y="70104"/>
                </a:lnTo>
                <a:lnTo>
                  <a:pt x="6652257" y="396240"/>
                </a:lnTo>
                <a:lnTo>
                  <a:pt x="6656829" y="387096"/>
                </a:lnTo>
                <a:lnTo>
                  <a:pt x="6659877" y="379476"/>
                </a:lnTo>
                <a:lnTo>
                  <a:pt x="6662925" y="364236"/>
                </a:lnTo>
                <a:close/>
              </a:path>
              <a:path w="6663055" h="433070">
                <a:moveTo>
                  <a:pt x="13716" y="62484"/>
                </a:moveTo>
                <a:lnTo>
                  <a:pt x="12192" y="64008"/>
                </a:lnTo>
                <a:lnTo>
                  <a:pt x="12192" y="70104"/>
                </a:lnTo>
                <a:lnTo>
                  <a:pt x="13716" y="62484"/>
                </a:lnTo>
                <a:close/>
              </a:path>
              <a:path w="6663055" h="433070">
                <a:moveTo>
                  <a:pt x="13716" y="370332"/>
                </a:moveTo>
                <a:lnTo>
                  <a:pt x="12192" y="362712"/>
                </a:lnTo>
                <a:lnTo>
                  <a:pt x="12192" y="370332"/>
                </a:lnTo>
                <a:lnTo>
                  <a:pt x="13716" y="370332"/>
                </a:lnTo>
                <a:close/>
              </a:path>
              <a:path w="6663055" h="433070">
                <a:moveTo>
                  <a:pt x="15240" y="376428"/>
                </a:moveTo>
                <a:lnTo>
                  <a:pt x="12192" y="370332"/>
                </a:lnTo>
                <a:lnTo>
                  <a:pt x="12192" y="397256"/>
                </a:lnTo>
                <a:lnTo>
                  <a:pt x="13716" y="399288"/>
                </a:lnTo>
                <a:lnTo>
                  <a:pt x="13716" y="376428"/>
                </a:lnTo>
                <a:lnTo>
                  <a:pt x="15240" y="376428"/>
                </a:lnTo>
                <a:close/>
              </a:path>
              <a:path w="6663055" h="433070">
                <a:moveTo>
                  <a:pt x="15240" y="56388"/>
                </a:moveTo>
                <a:lnTo>
                  <a:pt x="13716" y="57912"/>
                </a:lnTo>
                <a:lnTo>
                  <a:pt x="13716" y="60198"/>
                </a:lnTo>
                <a:lnTo>
                  <a:pt x="15240" y="56388"/>
                </a:lnTo>
                <a:close/>
              </a:path>
              <a:path w="6663055" h="433070">
                <a:moveTo>
                  <a:pt x="41148" y="424281"/>
                </a:moveTo>
                <a:lnTo>
                  <a:pt x="41148" y="411480"/>
                </a:lnTo>
                <a:lnTo>
                  <a:pt x="30480" y="402336"/>
                </a:lnTo>
                <a:lnTo>
                  <a:pt x="30480" y="403860"/>
                </a:lnTo>
                <a:lnTo>
                  <a:pt x="22860" y="393192"/>
                </a:lnTo>
                <a:lnTo>
                  <a:pt x="19812" y="387096"/>
                </a:lnTo>
                <a:lnTo>
                  <a:pt x="19812" y="388620"/>
                </a:lnTo>
                <a:lnTo>
                  <a:pt x="13716" y="376428"/>
                </a:lnTo>
                <a:lnTo>
                  <a:pt x="13716" y="399288"/>
                </a:lnTo>
                <a:lnTo>
                  <a:pt x="22860" y="409956"/>
                </a:lnTo>
                <a:lnTo>
                  <a:pt x="33528" y="419100"/>
                </a:lnTo>
                <a:lnTo>
                  <a:pt x="39624" y="423672"/>
                </a:lnTo>
                <a:lnTo>
                  <a:pt x="41148" y="424281"/>
                </a:lnTo>
                <a:close/>
              </a:path>
              <a:path w="6663055" h="433070">
                <a:moveTo>
                  <a:pt x="41148" y="22860"/>
                </a:moveTo>
                <a:lnTo>
                  <a:pt x="39624" y="22860"/>
                </a:lnTo>
                <a:lnTo>
                  <a:pt x="39624" y="23948"/>
                </a:lnTo>
                <a:lnTo>
                  <a:pt x="41148" y="22860"/>
                </a:lnTo>
                <a:close/>
              </a:path>
              <a:path w="6663055" h="433070">
                <a:moveTo>
                  <a:pt x="51816" y="416052"/>
                </a:moveTo>
                <a:lnTo>
                  <a:pt x="45720" y="414528"/>
                </a:lnTo>
                <a:lnTo>
                  <a:pt x="39624" y="409956"/>
                </a:lnTo>
                <a:lnTo>
                  <a:pt x="41148" y="411480"/>
                </a:lnTo>
                <a:lnTo>
                  <a:pt x="41148" y="424281"/>
                </a:lnTo>
                <a:lnTo>
                  <a:pt x="47244" y="426720"/>
                </a:lnTo>
                <a:lnTo>
                  <a:pt x="50292" y="428244"/>
                </a:lnTo>
                <a:lnTo>
                  <a:pt x="50292" y="416052"/>
                </a:lnTo>
                <a:lnTo>
                  <a:pt x="51816" y="416052"/>
                </a:lnTo>
                <a:close/>
              </a:path>
              <a:path w="6663055" h="433070">
                <a:moveTo>
                  <a:pt x="51816" y="16764"/>
                </a:moveTo>
                <a:lnTo>
                  <a:pt x="50292" y="16764"/>
                </a:lnTo>
                <a:lnTo>
                  <a:pt x="50292" y="17526"/>
                </a:lnTo>
                <a:lnTo>
                  <a:pt x="51816" y="16764"/>
                </a:lnTo>
                <a:close/>
              </a:path>
              <a:path w="6663055" h="433070">
                <a:moveTo>
                  <a:pt x="57912" y="419100"/>
                </a:moveTo>
                <a:lnTo>
                  <a:pt x="50292" y="416052"/>
                </a:lnTo>
                <a:lnTo>
                  <a:pt x="50292" y="428244"/>
                </a:lnTo>
                <a:lnTo>
                  <a:pt x="53340" y="429768"/>
                </a:lnTo>
                <a:lnTo>
                  <a:pt x="56388" y="430377"/>
                </a:lnTo>
                <a:lnTo>
                  <a:pt x="56388" y="419100"/>
                </a:lnTo>
                <a:lnTo>
                  <a:pt x="57912" y="419100"/>
                </a:lnTo>
                <a:close/>
              </a:path>
              <a:path w="6663055" h="433070">
                <a:moveTo>
                  <a:pt x="57912" y="15240"/>
                </a:moveTo>
                <a:lnTo>
                  <a:pt x="56388" y="15240"/>
                </a:lnTo>
                <a:lnTo>
                  <a:pt x="56388" y="15544"/>
                </a:lnTo>
                <a:lnTo>
                  <a:pt x="57912" y="15240"/>
                </a:lnTo>
                <a:close/>
              </a:path>
              <a:path w="6663055" h="433070">
                <a:moveTo>
                  <a:pt x="64008" y="420624"/>
                </a:moveTo>
                <a:lnTo>
                  <a:pt x="56388" y="419100"/>
                </a:lnTo>
                <a:lnTo>
                  <a:pt x="56388" y="430377"/>
                </a:lnTo>
                <a:lnTo>
                  <a:pt x="62484" y="431596"/>
                </a:lnTo>
                <a:lnTo>
                  <a:pt x="62484" y="420624"/>
                </a:lnTo>
                <a:lnTo>
                  <a:pt x="64008" y="420624"/>
                </a:lnTo>
                <a:close/>
              </a:path>
              <a:path w="6663055" h="433070">
                <a:moveTo>
                  <a:pt x="64008" y="13716"/>
                </a:moveTo>
                <a:lnTo>
                  <a:pt x="62484" y="13716"/>
                </a:lnTo>
                <a:lnTo>
                  <a:pt x="62484" y="14020"/>
                </a:lnTo>
                <a:lnTo>
                  <a:pt x="64008" y="13716"/>
                </a:lnTo>
                <a:close/>
              </a:path>
              <a:path w="6663055" h="433070">
                <a:moveTo>
                  <a:pt x="6588249" y="432816"/>
                </a:moveTo>
                <a:lnTo>
                  <a:pt x="6588249" y="422148"/>
                </a:lnTo>
                <a:lnTo>
                  <a:pt x="76200" y="422148"/>
                </a:lnTo>
                <a:lnTo>
                  <a:pt x="70104" y="420624"/>
                </a:lnTo>
                <a:lnTo>
                  <a:pt x="62484" y="420624"/>
                </a:lnTo>
                <a:lnTo>
                  <a:pt x="62484" y="431596"/>
                </a:lnTo>
                <a:lnTo>
                  <a:pt x="68580" y="432816"/>
                </a:lnTo>
                <a:lnTo>
                  <a:pt x="6588249" y="432816"/>
                </a:lnTo>
                <a:close/>
              </a:path>
              <a:path w="6663055" h="433070">
                <a:moveTo>
                  <a:pt x="6633148" y="403039"/>
                </a:moveTo>
                <a:lnTo>
                  <a:pt x="6623301" y="411480"/>
                </a:lnTo>
                <a:lnTo>
                  <a:pt x="6623301" y="409956"/>
                </a:lnTo>
                <a:lnTo>
                  <a:pt x="6618729" y="414528"/>
                </a:lnTo>
                <a:lnTo>
                  <a:pt x="6618729" y="413004"/>
                </a:lnTo>
                <a:lnTo>
                  <a:pt x="6606537" y="419100"/>
                </a:lnTo>
                <a:lnTo>
                  <a:pt x="6600441" y="420624"/>
                </a:lnTo>
                <a:lnTo>
                  <a:pt x="6594345" y="420624"/>
                </a:lnTo>
                <a:lnTo>
                  <a:pt x="6586725" y="422148"/>
                </a:lnTo>
                <a:lnTo>
                  <a:pt x="6588249" y="422148"/>
                </a:lnTo>
                <a:lnTo>
                  <a:pt x="6588249" y="432816"/>
                </a:lnTo>
                <a:lnTo>
                  <a:pt x="6595869" y="432816"/>
                </a:lnTo>
                <a:lnTo>
                  <a:pt x="6603489" y="431292"/>
                </a:lnTo>
                <a:lnTo>
                  <a:pt x="6609585" y="429768"/>
                </a:lnTo>
                <a:lnTo>
                  <a:pt x="6617205" y="426720"/>
                </a:lnTo>
                <a:lnTo>
                  <a:pt x="6623301" y="423672"/>
                </a:lnTo>
                <a:lnTo>
                  <a:pt x="6632445" y="416814"/>
                </a:lnTo>
                <a:lnTo>
                  <a:pt x="6632445" y="403860"/>
                </a:lnTo>
                <a:lnTo>
                  <a:pt x="6633148" y="403039"/>
                </a:lnTo>
                <a:close/>
              </a:path>
              <a:path w="6663055" h="433070">
                <a:moveTo>
                  <a:pt x="6633969" y="32258"/>
                </a:moveTo>
                <a:lnTo>
                  <a:pt x="6633969" y="30480"/>
                </a:lnTo>
                <a:lnTo>
                  <a:pt x="6632445" y="30480"/>
                </a:lnTo>
                <a:lnTo>
                  <a:pt x="6633969" y="32258"/>
                </a:lnTo>
                <a:close/>
              </a:path>
              <a:path w="6663055" h="433070">
                <a:moveTo>
                  <a:pt x="6633969" y="402336"/>
                </a:moveTo>
                <a:lnTo>
                  <a:pt x="6633148" y="403039"/>
                </a:lnTo>
                <a:lnTo>
                  <a:pt x="6632445" y="403860"/>
                </a:lnTo>
                <a:lnTo>
                  <a:pt x="6633969" y="402336"/>
                </a:lnTo>
                <a:close/>
              </a:path>
              <a:path w="6663055" h="433070">
                <a:moveTo>
                  <a:pt x="6633969" y="415671"/>
                </a:moveTo>
                <a:lnTo>
                  <a:pt x="6633969" y="402336"/>
                </a:lnTo>
                <a:lnTo>
                  <a:pt x="6632445" y="403860"/>
                </a:lnTo>
                <a:lnTo>
                  <a:pt x="6632445" y="416814"/>
                </a:lnTo>
                <a:lnTo>
                  <a:pt x="6633969" y="415671"/>
                </a:lnTo>
                <a:close/>
              </a:path>
              <a:path w="6663055" h="433070">
                <a:moveTo>
                  <a:pt x="6652257" y="396240"/>
                </a:moveTo>
                <a:lnTo>
                  <a:pt x="6652257" y="362712"/>
                </a:lnTo>
                <a:lnTo>
                  <a:pt x="6650733" y="370332"/>
                </a:lnTo>
                <a:lnTo>
                  <a:pt x="6647685" y="382524"/>
                </a:lnTo>
                <a:lnTo>
                  <a:pt x="6644637" y="388620"/>
                </a:lnTo>
                <a:lnTo>
                  <a:pt x="6644637" y="387096"/>
                </a:lnTo>
                <a:lnTo>
                  <a:pt x="6641589" y="393192"/>
                </a:lnTo>
                <a:lnTo>
                  <a:pt x="6633148" y="403039"/>
                </a:lnTo>
                <a:lnTo>
                  <a:pt x="6633969" y="402336"/>
                </a:lnTo>
                <a:lnTo>
                  <a:pt x="6633969" y="415671"/>
                </a:lnTo>
                <a:lnTo>
                  <a:pt x="6641589" y="409956"/>
                </a:lnTo>
                <a:lnTo>
                  <a:pt x="6650733" y="399288"/>
                </a:lnTo>
                <a:lnTo>
                  <a:pt x="6652257" y="396240"/>
                </a:lnTo>
                <a:close/>
              </a:path>
            </a:pathLst>
          </a:custGeom>
          <a:solidFill>
            <a:srgbClr val="224F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50120" y="4325211"/>
            <a:ext cx="1303020" cy="69596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200" b="1" spc="0" dirty="0">
                <a:latin typeface="Calibri"/>
                <a:cs typeface="Calibri"/>
              </a:rPr>
              <a:t>LIQUIDAÇÃO</a:t>
            </a:r>
            <a:endParaRPr sz="1200">
              <a:latin typeface="Calibri"/>
              <a:cs typeface="Calibri"/>
            </a:endParaRPr>
          </a:p>
          <a:p>
            <a:pPr marL="231775">
              <a:lnSpc>
                <a:spcPct val="100000"/>
              </a:lnSpc>
              <a:spcBef>
                <a:spcPts val="470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6.2.2.1.3.02.xx</a:t>
            </a:r>
            <a:endParaRPr sz="1200">
              <a:latin typeface="Calibri"/>
              <a:cs typeface="Calibri"/>
            </a:endParaRPr>
          </a:p>
          <a:p>
            <a:pPr marL="231775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6.2.2.1.3.03.xx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72824" y="4623306"/>
            <a:ext cx="2443480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Crédito 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Empenhado em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Liquidação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</a:t>
            </a:r>
            <a:r>
              <a:rPr sz="1200" spc="0" dirty="0">
                <a:latin typeface="Calibri"/>
                <a:cs typeface="Calibri"/>
              </a:rPr>
              <a:t>Liquidado </a:t>
            </a:r>
            <a:r>
              <a:rPr sz="1200" spc="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Pagar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0901" y="5113020"/>
            <a:ext cx="3860800" cy="428625"/>
          </a:xfrm>
          <a:custGeom>
            <a:avLst/>
            <a:gdLst/>
            <a:ahLst/>
            <a:cxnLst/>
            <a:rect l="l" t="t" r="r" b="b"/>
            <a:pathLst>
              <a:path w="3860800" h="428625">
                <a:moveTo>
                  <a:pt x="3860289" y="356616"/>
                </a:moveTo>
                <a:lnTo>
                  <a:pt x="3860289" y="71628"/>
                </a:lnTo>
                <a:lnTo>
                  <a:pt x="3854669" y="43719"/>
                </a:lnTo>
                <a:lnTo>
                  <a:pt x="3839334" y="20955"/>
                </a:lnTo>
                <a:lnTo>
                  <a:pt x="3816569" y="5619"/>
                </a:lnTo>
                <a:lnTo>
                  <a:pt x="3788661" y="0"/>
                </a:lnTo>
                <a:lnTo>
                  <a:pt x="71628" y="0"/>
                </a:lnTo>
                <a:lnTo>
                  <a:pt x="43719" y="5619"/>
                </a:lnTo>
                <a:lnTo>
                  <a:pt x="20955" y="20955"/>
                </a:lnTo>
                <a:lnTo>
                  <a:pt x="5619" y="43719"/>
                </a:lnTo>
                <a:lnTo>
                  <a:pt x="0" y="71628"/>
                </a:lnTo>
                <a:lnTo>
                  <a:pt x="0" y="356616"/>
                </a:lnTo>
                <a:lnTo>
                  <a:pt x="5619" y="384524"/>
                </a:lnTo>
                <a:lnTo>
                  <a:pt x="20955" y="407289"/>
                </a:lnTo>
                <a:lnTo>
                  <a:pt x="43719" y="422624"/>
                </a:lnTo>
                <a:lnTo>
                  <a:pt x="71628" y="428244"/>
                </a:lnTo>
                <a:lnTo>
                  <a:pt x="3788661" y="428244"/>
                </a:lnTo>
                <a:lnTo>
                  <a:pt x="3816569" y="422624"/>
                </a:lnTo>
                <a:lnTo>
                  <a:pt x="3839334" y="407289"/>
                </a:lnTo>
                <a:lnTo>
                  <a:pt x="3854669" y="384524"/>
                </a:lnTo>
                <a:lnTo>
                  <a:pt x="3860289" y="356616"/>
                </a:lnTo>
                <a:close/>
              </a:path>
            </a:pathLst>
          </a:custGeom>
          <a:solidFill>
            <a:srgbClr val="8FA1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80169" y="5940552"/>
            <a:ext cx="6670675" cy="407034"/>
          </a:xfrm>
          <a:custGeom>
            <a:avLst/>
            <a:gdLst/>
            <a:ahLst/>
            <a:cxnLst/>
            <a:rect l="l" t="t" r="r" b="b"/>
            <a:pathLst>
              <a:path w="6670675" h="407035">
                <a:moveTo>
                  <a:pt x="6670545" y="338328"/>
                </a:moveTo>
                <a:lnTo>
                  <a:pt x="6670545" y="67056"/>
                </a:lnTo>
                <a:lnTo>
                  <a:pt x="6665187" y="41148"/>
                </a:lnTo>
                <a:lnTo>
                  <a:pt x="6650542" y="19812"/>
                </a:lnTo>
                <a:lnTo>
                  <a:pt x="6628754" y="5334"/>
                </a:lnTo>
                <a:lnTo>
                  <a:pt x="6601965" y="0"/>
                </a:lnTo>
                <a:lnTo>
                  <a:pt x="67056" y="0"/>
                </a:lnTo>
                <a:lnTo>
                  <a:pt x="41148" y="5334"/>
                </a:lnTo>
                <a:lnTo>
                  <a:pt x="19812" y="19812"/>
                </a:lnTo>
                <a:lnTo>
                  <a:pt x="5334" y="41148"/>
                </a:lnTo>
                <a:lnTo>
                  <a:pt x="0" y="67056"/>
                </a:lnTo>
                <a:lnTo>
                  <a:pt x="0" y="338328"/>
                </a:lnTo>
                <a:lnTo>
                  <a:pt x="5334" y="365117"/>
                </a:lnTo>
                <a:lnTo>
                  <a:pt x="19812" y="386905"/>
                </a:lnTo>
                <a:lnTo>
                  <a:pt x="41148" y="401550"/>
                </a:lnTo>
                <a:lnTo>
                  <a:pt x="67056" y="406908"/>
                </a:lnTo>
                <a:lnTo>
                  <a:pt x="6601965" y="406908"/>
                </a:lnTo>
                <a:lnTo>
                  <a:pt x="6628754" y="401550"/>
                </a:lnTo>
                <a:lnTo>
                  <a:pt x="6650542" y="386905"/>
                </a:lnTo>
                <a:lnTo>
                  <a:pt x="6665187" y="365117"/>
                </a:lnTo>
                <a:lnTo>
                  <a:pt x="6670545" y="3383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74073" y="5934456"/>
            <a:ext cx="6681470" cy="419100"/>
          </a:xfrm>
          <a:custGeom>
            <a:avLst/>
            <a:gdLst/>
            <a:ahLst/>
            <a:cxnLst/>
            <a:rect l="l" t="t" r="r" b="b"/>
            <a:pathLst>
              <a:path w="6681470" h="419100">
                <a:moveTo>
                  <a:pt x="1524" y="352044"/>
                </a:moveTo>
                <a:lnTo>
                  <a:pt x="1524" y="67056"/>
                </a:lnTo>
                <a:lnTo>
                  <a:pt x="0" y="73152"/>
                </a:lnTo>
                <a:lnTo>
                  <a:pt x="0" y="345948"/>
                </a:lnTo>
                <a:lnTo>
                  <a:pt x="1524" y="352044"/>
                </a:lnTo>
                <a:close/>
              </a:path>
              <a:path w="6681470" h="419100">
                <a:moveTo>
                  <a:pt x="6681213" y="352044"/>
                </a:moveTo>
                <a:lnTo>
                  <a:pt x="6681213" y="67056"/>
                </a:lnTo>
                <a:lnTo>
                  <a:pt x="6678165" y="51816"/>
                </a:lnTo>
                <a:lnTo>
                  <a:pt x="6672069" y="39624"/>
                </a:lnTo>
                <a:lnTo>
                  <a:pt x="6669021" y="32004"/>
                </a:lnTo>
                <a:lnTo>
                  <a:pt x="6659877" y="21336"/>
                </a:lnTo>
                <a:lnTo>
                  <a:pt x="6649209" y="13716"/>
                </a:lnTo>
                <a:lnTo>
                  <a:pt x="6643113" y="9144"/>
                </a:lnTo>
                <a:lnTo>
                  <a:pt x="6637017" y="6096"/>
                </a:lnTo>
                <a:lnTo>
                  <a:pt x="6629397" y="3048"/>
                </a:lnTo>
                <a:lnTo>
                  <a:pt x="6623301" y="1524"/>
                </a:lnTo>
                <a:lnTo>
                  <a:pt x="6615681" y="1524"/>
                </a:lnTo>
                <a:lnTo>
                  <a:pt x="6608061" y="0"/>
                </a:lnTo>
                <a:lnTo>
                  <a:pt x="73152" y="0"/>
                </a:lnTo>
                <a:lnTo>
                  <a:pt x="67056" y="1524"/>
                </a:lnTo>
                <a:lnTo>
                  <a:pt x="59436" y="1524"/>
                </a:lnTo>
                <a:lnTo>
                  <a:pt x="21336" y="21336"/>
                </a:lnTo>
                <a:lnTo>
                  <a:pt x="13716" y="32004"/>
                </a:lnTo>
                <a:lnTo>
                  <a:pt x="9144" y="38100"/>
                </a:lnTo>
                <a:lnTo>
                  <a:pt x="6096" y="45720"/>
                </a:lnTo>
                <a:lnTo>
                  <a:pt x="3048" y="51816"/>
                </a:lnTo>
                <a:lnTo>
                  <a:pt x="1524" y="59436"/>
                </a:lnTo>
                <a:lnTo>
                  <a:pt x="1524" y="359664"/>
                </a:lnTo>
                <a:lnTo>
                  <a:pt x="3048" y="367284"/>
                </a:lnTo>
                <a:lnTo>
                  <a:pt x="9144" y="379476"/>
                </a:lnTo>
                <a:lnTo>
                  <a:pt x="12192" y="384556"/>
                </a:lnTo>
                <a:lnTo>
                  <a:pt x="12192" y="60960"/>
                </a:lnTo>
                <a:lnTo>
                  <a:pt x="13716" y="57912"/>
                </a:lnTo>
                <a:lnTo>
                  <a:pt x="13716" y="54864"/>
                </a:lnTo>
                <a:lnTo>
                  <a:pt x="16764" y="48768"/>
                </a:lnTo>
                <a:lnTo>
                  <a:pt x="16764" y="50292"/>
                </a:lnTo>
                <a:lnTo>
                  <a:pt x="18288" y="47244"/>
                </a:lnTo>
                <a:lnTo>
                  <a:pt x="18288" y="44196"/>
                </a:lnTo>
                <a:lnTo>
                  <a:pt x="21336" y="40132"/>
                </a:lnTo>
                <a:lnTo>
                  <a:pt x="21336" y="39624"/>
                </a:lnTo>
                <a:lnTo>
                  <a:pt x="28956" y="30734"/>
                </a:lnTo>
                <a:lnTo>
                  <a:pt x="28956" y="30480"/>
                </a:lnTo>
                <a:lnTo>
                  <a:pt x="30480" y="28956"/>
                </a:lnTo>
                <a:lnTo>
                  <a:pt x="30480" y="29173"/>
                </a:lnTo>
                <a:lnTo>
                  <a:pt x="39624" y="21336"/>
                </a:lnTo>
                <a:lnTo>
                  <a:pt x="39624" y="22860"/>
                </a:lnTo>
                <a:lnTo>
                  <a:pt x="44196" y="18288"/>
                </a:lnTo>
                <a:lnTo>
                  <a:pt x="44196" y="19812"/>
                </a:lnTo>
                <a:lnTo>
                  <a:pt x="48768" y="17526"/>
                </a:lnTo>
                <a:lnTo>
                  <a:pt x="48768" y="16764"/>
                </a:lnTo>
                <a:lnTo>
                  <a:pt x="54864" y="14325"/>
                </a:lnTo>
                <a:lnTo>
                  <a:pt x="54864" y="13716"/>
                </a:lnTo>
                <a:lnTo>
                  <a:pt x="60960" y="12192"/>
                </a:lnTo>
                <a:lnTo>
                  <a:pt x="6621777" y="12192"/>
                </a:lnTo>
                <a:lnTo>
                  <a:pt x="6621777" y="12573"/>
                </a:lnTo>
                <a:lnTo>
                  <a:pt x="6626349" y="13716"/>
                </a:lnTo>
                <a:lnTo>
                  <a:pt x="6637017" y="19050"/>
                </a:lnTo>
                <a:lnTo>
                  <a:pt x="6637017" y="18288"/>
                </a:lnTo>
                <a:lnTo>
                  <a:pt x="6643113" y="22860"/>
                </a:lnTo>
                <a:lnTo>
                  <a:pt x="6643113" y="21336"/>
                </a:lnTo>
                <a:lnTo>
                  <a:pt x="6652257" y="30480"/>
                </a:lnTo>
                <a:lnTo>
                  <a:pt x="6652257" y="28956"/>
                </a:lnTo>
                <a:lnTo>
                  <a:pt x="6659877" y="39624"/>
                </a:lnTo>
                <a:lnTo>
                  <a:pt x="6659877" y="38100"/>
                </a:lnTo>
                <a:lnTo>
                  <a:pt x="6665973" y="50292"/>
                </a:lnTo>
                <a:lnTo>
                  <a:pt x="6665973" y="48768"/>
                </a:lnTo>
                <a:lnTo>
                  <a:pt x="6670545" y="67056"/>
                </a:lnTo>
                <a:lnTo>
                  <a:pt x="6670545" y="383286"/>
                </a:lnTo>
                <a:lnTo>
                  <a:pt x="6672069" y="379476"/>
                </a:lnTo>
                <a:lnTo>
                  <a:pt x="6678165" y="367284"/>
                </a:lnTo>
                <a:lnTo>
                  <a:pt x="6681213" y="352044"/>
                </a:lnTo>
                <a:close/>
              </a:path>
              <a:path w="6681470" h="419100">
                <a:moveTo>
                  <a:pt x="15240" y="364236"/>
                </a:moveTo>
                <a:lnTo>
                  <a:pt x="12192" y="358140"/>
                </a:lnTo>
                <a:lnTo>
                  <a:pt x="12192" y="384556"/>
                </a:lnTo>
                <a:lnTo>
                  <a:pt x="13716" y="387096"/>
                </a:lnTo>
                <a:lnTo>
                  <a:pt x="13716" y="362712"/>
                </a:lnTo>
                <a:lnTo>
                  <a:pt x="15240" y="364236"/>
                </a:lnTo>
                <a:close/>
              </a:path>
              <a:path w="6681470" h="419100">
                <a:moveTo>
                  <a:pt x="15240" y="54864"/>
                </a:moveTo>
                <a:lnTo>
                  <a:pt x="13716" y="54864"/>
                </a:lnTo>
                <a:lnTo>
                  <a:pt x="13716" y="57912"/>
                </a:lnTo>
                <a:lnTo>
                  <a:pt x="15240" y="54864"/>
                </a:lnTo>
                <a:close/>
              </a:path>
              <a:path w="6681470" h="419100">
                <a:moveTo>
                  <a:pt x="19812" y="374904"/>
                </a:moveTo>
                <a:lnTo>
                  <a:pt x="16764" y="368808"/>
                </a:lnTo>
                <a:lnTo>
                  <a:pt x="16764" y="370332"/>
                </a:lnTo>
                <a:lnTo>
                  <a:pt x="13716" y="362712"/>
                </a:lnTo>
                <a:lnTo>
                  <a:pt x="13716" y="387096"/>
                </a:lnTo>
                <a:lnTo>
                  <a:pt x="18288" y="393496"/>
                </a:lnTo>
                <a:lnTo>
                  <a:pt x="18288" y="374904"/>
                </a:lnTo>
                <a:lnTo>
                  <a:pt x="19812" y="374904"/>
                </a:lnTo>
                <a:close/>
              </a:path>
              <a:path w="6681470" h="419100">
                <a:moveTo>
                  <a:pt x="19812" y="44196"/>
                </a:moveTo>
                <a:lnTo>
                  <a:pt x="18288" y="44196"/>
                </a:lnTo>
                <a:lnTo>
                  <a:pt x="18288" y="47244"/>
                </a:lnTo>
                <a:lnTo>
                  <a:pt x="19812" y="44196"/>
                </a:lnTo>
                <a:close/>
              </a:path>
              <a:path w="6681470" h="419100">
                <a:moveTo>
                  <a:pt x="22860" y="381000"/>
                </a:moveTo>
                <a:lnTo>
                  <a:pt x="18288" y="374904"/>
                </a:lnTo>
                <a:lnTo>
                  <a:pt x="18288" y="393496"/>
                </a:lnTo>
                <a:lnTo>
                  <a:pt x="21336" y="397764"/>
                </a:lnTo>
                <a:lnTo>
                  <a:pt x="21336" y="379476"/>
                </a:lnTo>
                <a:lnTo>
                  <a:pt x="22860" y="381000"/>
                </a:lnTo>
                <a:close/>
              </a:path>
              <a:path w="6681470" h="419100">
                <a:moveTo>
                  <a:pt x="22860" y="38100"/>
                </a:moveTo>
                <a:lnTo>
                  <a:pt x="21336" y="39624"/>
                </a:lnTo>
                <a:lnTo>
                  <a:pt x="21336" y="40132"/>
                </a:lnTo>
                <a:lnTo>
                  <a:pt x="22860" y="38100"/>
                </a:lnTo>
                <a:close/>
              </a:path>
              <a:path w="6681470" h="419100">
                <a:moveTo>
                  <a:pt x="29776" y="389323"/>
                </a:moveTo>
                <a:lnTo>
                  <a:pt x="21336" y="379476"/>
                </a:lnTo>
                <a:lnTo>
                  <a:pt x="21336" y="397764"/>
                </a:lnTo>
                <a:lnTo>
                  <a:pt x="28956" y="403206"/>
                </a:lnTo>
                <a:lnTo>
                  <a:pt x="28956" y="388620"/>
                </a:lnTo>
                <a:lnTo>
                  <a:pt x="29776" y="389323"/>
                </a:lnTo>
                <a:close/>
              </a:path>
              <a:path w="6681470" h="419100">
                <a:moveTo>
                  <a:pt x="30480" y="28956"/>
                </a:moveTo>
                <a:lnTo>
                  <a:pt x="28956" y="30480"/>
                </a:lnTo>
                <a:lnTo>
                  <a:pt x="29776" y="29776"/>
                </a:lnTo>
                <a:lnTo>
                  <a:pt x="30480" y="28956"/>
                </a:lnTo>
                <a:close/>
              </a:path>
              <a:path w="6681470" h="419100">
                <a:moveTo>
                  <a:pt x="29776" y="29776"/>
                </a:moveTo>
                <a:lnTo>
                  <a:pt x="28956" y="30480"/>
                </a:lnTo>
                <a:lnTo>
                  <a:pt x="28956" y="30734"/>
                </a:lnTo>
                <a:lnTo>
                  <a:pt x="29776" y="29776"/>
                </a:lnTo>
                <a:close/>
              </a:path>
              <a:path w="6681470" h="419100">
                <a:moveTo>
                  <a:pt x="30480" y="390144"/>
                </a:moveTo>
                <a:lnTo>
                  <a:pt x="29776" y="389323"/>
                </a:lnTo>
                <a:lnTo>
                  <a:pt x="28956" y="388620"/>
                </a:lnTo>
                <a:lnTo>
                  <a:pt x="30480" y="390144"/>
                </a:lnTo>
                <a:close/>
              </a:path>
              <a:path w="6681470" h="419100">
                <a:moveTo>
                  <a:pt x="30480" y="404295"/>
                </a:moveTo>
                <a:lnTo>
                  <a:pt x="30480" y="390144"/>
                </a:lnTo>
                <a:lnTo>
                  <a:pt x="28956" y="388620"/>
                </a:lnTo>
                <a:lnTo>
                  <a:pt x="28956" y="403206"/>
                </a:lnTo>
                <a:lnTo>
                  <a:pt x="30480" y="404295"/>
                </a:lnTo>
                <a:close/>
              </a:path>
              <a:path w="6681470" h="419100">
                <a:moveTo>
                  <a:pt x="30480" y="29173"/>
                </a:moveTo>
                <a:lnTo>
                  <a:pt x="30480" y="28956"/>
                </a:lnTo>
                <a:lnTo>
                  <a:pt x="29776" y="29776"/>
                </a:lnTo>
                <a:lnTo>
                  <a:pt x="30480" y="29173"/>
                </a:lnTo>
                <a:close/>
              </a:path>
              <a:path w="6681470" h="419100">
                <a:moveTo>
                  <a:pt x="50292" y="402336"/>
                </a:moveTo>
                <a:lnTo>
                  <a:pt x="44196" y="399288"/>
                </a:lnTo>
                <a:lnTo>
                  <a:pt x="44196" y="400812"/>
                </a:lnTo>
                <a:lnTo>
                  <a:pt x="39624" y="396240"/>
                </a:lnTo>
                <a:lnTo>
                  <a:pt x="39624" y="397764"/>
                </a:lnTo>
                <a:lnTo>
                  <a:pt x="29776" y="389323"/>
                </a:lnTo>
                <a:lnTo>
                  <a:pt x="30480" y="390144"/>
                </a:lnTo>
                <a:lnTo>
                  <a:pt x="30480" y="404295"/>
                </a:lnTo>
                <a:lnTo>
                  <a:pt x="32004" y="405384"/>
                </a:lnTo>
                <a:lnTo>
                  <a:pt x="39624" y="409956"/>
                </a:lnTo>
                <a:lnTo>
                  <a:pt x="48768" y="414528"/>
                </a:lnTo>
                <a:lnTo>
                  <a:pt x="48768" y="402336"/>
                </a:lnTo>
                <a:lnTo>
                  <a:pt x="50292" y="402336"/>
                </a:lnTo>
                <a:close/>
              </a:path>
              <a:path w="6681470" h="419100">
                <a:moveTo>
                  <a:pt x="50292" y="16764"/>
                </a:moveTo>
                <a:lnTo>
                  <a:pt x="48768" y="16764"/>
                </a:lnTo>
                <a:lnTo>
                  <a:pt x="48768" y="17526"/>
                </a:lnTo>
                <a:lnTo>
                  <a:pt x="50292" y="16764"/>
                </a:lnTo>
                <a:close/>
              </a:path>
              <a:path w="6681470" h="419100">
                <a:moveTo>
                  <a:pt x="56388" y="405384"/>
                </a:moveTo>
                <a:lnTo>
                  <a:pt x="48768" y="402336"/>
                </a:lnTo>
                <a:lnTo>
                  <a:pt x="48768" y="414528"/>
                </a:lnTo>
                <a:lnTo>
                  <a:pt x="51816" y="416052"/>
                </a:lnTo>
                <a:lnTo>
                  <a:pt x="54864" y="416661"/>
                </a:lnTo>
                <a:lnTo>
                  <a:pt x="54864" y="405384"/>
                </a:lnTo>
                <a:lnTo>
                  <a:pt x="56388" y="405384"/>
                </a:lnTo>
                <a:close/>
              </a:path>
              <a:path w="6681470" h="419100">
                <a:moveTo>
                  <a:pt x="56388" y="13716"/>
                </a:moveTo>
                <a:lnTo>
                  <a:pt x="54864" y="13716"/>
                </a:lnTo>
                <a:lnTo>
                  <a:pt x="54864" y="14325"/>
                </a:lnTo>
                <a:lnTo>
                  <a:pt x="56388" y="13716"/>
                </a:lnTo>
                <a:close/>
              </a:path>
              <a:path w="6681470" h="419100">
                <a:moveTo>
                  <a:pt x="6621777" y="417576"/>
                </a:moveTo>
                <a:lnTo>
                  <a:pt x="6621777" y="406908"/>
                </a:lnTo>
                <a:lnTo>
                  <a:pt x="60960" y="406908"/>
                </a:lnTo>
                <a:lnTo>
                  <a:pt x="54864" y="405384"/>
                </a:lnTo>
                <a:lnTo>
                  <a:pt x="54864" y="416661"/>
                </a:lnTo>
                <a:lnTo>
                  <a:pt x="59436" y="417576"/>
                </a:lnTo>
                <a:lnTo>
                  <a:pt x="67056" y="417576"/>
                </a:lnTo>
                <a:lnTo>
                  <a:pt x="73152" y="419100"/>
                </a:lnTo>
                <a:lnTo>
                  <a:pt x="6608061" y="419100"/>
                </a:lnTo>
                <a:lnTo>
                  <a:pt x="6615681" y="417576"/>
                </a:lnTo>
                <a:lnTo>
                  <a:pt x="6621777" y="417576"/>
                </a:lnTo>
                <a:close/>
              </a:path>
              <a:path w="6681470" h="419100">
                <a:moveTo>
                  <a:pt x="6621777" y="12573"/>
                </a:moveTo>
                <a:lnTo>
                  <a:pt x="6621777" y="12192"/>
                </a:lnTo>
                <a:lnTo>
                  <a:pt x="6620253" y="12192"/>
                </a:lnTo>
                <a:lnTo>
                  <a:pt x="6621777" y="12573"/>
                </a:lnTo>
                <a:close/>
              </a:path>
              <a:path w="6681470" h="419100">
                <a:moveTo>
                  <a:pt x="6638541" y="399288"/>
                </a:moveTo>
                <a:lnTo>
                  <a:pt x="6626349" y="405384"/>
                </a:lnTo>
                <a:lnTo>
                  <a:pt x="6620253" y="406908"/>
                </a:lnTo>
                <a:lnTo>
                  <a:pt x="6621777" y="406908"/>
                </a:lnTo>
                <a:lnTo>
                  <a:pt x="6621777" y="417576"/>
                </a:lnTo>
                <a:lnTo>
                  <a:pt x="6623301" y="417576"/>
                </a:lnTo>
                <a:lnTo>
                  <a:pt x="6629397" y="416052"/>
                </a:lnTo>
                <a:lnTo>
                  <a:pt x="6637017" y="413004"/>
                </a:lnTo>
                <a:lnTo>
                  <a:pt x="6637017" y="400812"/>
                </a:lnTo>
                <a:lnTo>
                  <a:pt x="6638541" y="399288"/>
                </a:lnTo>
                <a:close/>
              </a:path>
              <a:path w="6681470" h="419100">
                <a:moveTo>
                  <a:pt x="6638541" y="19812"/>
                </a:moveTo>
                <a:lnTo>
                  <a:pt x="6637017" y="18288"/>
                </a:lnTo>
                <a:lnTo>
                  <a:pt x="6637017" y="19050"/>
                </a:lnTo>
                <a:lnTo>
                  <a:pt x="6638541" y="19812"/>
                </a:lnTo>
                <a:close/>
              </a:path>
              <a:path w="6681470" h="419100">
                <a:moveTo>
                  <a:pt x="6670545" y="383286"/>
                </a:moveTo>
                <a:lnTo>
                  <a:pt x="6670545" y="352044"/>
                </a:lnTo>
                <a:lnTo>
                  <a:pt x="6667497" y="364236"/>
                </a:lnTo>
                <a:lnTo>
                  <a:pt x="6667497" y="362712"/>
                </a:lnTo>
                <a:lnTo>
                  <a:pt x="6665973" y="370332"/>
                </a:lnTo>
                <a:lnTo>
                  <a:pt x="6665973" y="368808"/>
                </a:lnTo>
                <a:lnTo>
                  <a:pt x="6659877" y="381000"/>
                </a:lnTo>
                <a:lnTo>
                  <a:pt x="6659877" y="379476"/>
                </a:lnTo>
                <a:lnTo>
                  <a:pt x="6652257" y="390144"/>
                </a:lnTo>
                <a:lnTo>
                  <a:pt x="6652257" y="388620"/>
                </a:lnTo>
                <a:lnTo>
                  <a:pt x="6643113" y="397764"/>
                </a:lnTo>
                <a:lnTo>
                  <a:pt x="6643113" y="396240"/>
                </a:lnTo>
                <a:lnTo>
                  <a:pt x="6637017" y="400812"/>
                </a:lnTo>
                <a:lnTo>
                  <a:pt x="6637017" y="413004"/>
                </a:lnTo>
                <a:lnTo>
                  <a:pt x="6643113" y="409956"/>
                </a:lnTo>
                <a:lnTo>
                  <a:pt x="6649209" y="405384"/>
                </a:lnTo>
                <a:lnTo>
                  <a:pt x="6659877" y="397764"/>
                </a:lnTo>
                <a:lnTo>
                  <a:pt x="6669021" y="387096"/>
                </a:lnTo>
                <a:lnTo>
                  <a:pt x="6670545" y="383286"/>
                </a:lnTo>
                <a:close/>
              </a:path>
            </a:pathLst>
          </a:custGeom>
          <a:solidFill>
            <a:srgbClr val="243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68052" y="5935469"/>
            <a:ext cx="1035050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2.1.2.x.x.xx.xx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1.1.1.1.x.xx.xx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71299" y="5935469"/>
            <a:ext cx="3387725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Empréstimos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e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Financiamentos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a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Curto </a:t>
            </a:r>
            <a:r>
              <a:rPr sz="1200" b="1" spc="-5" dirty="0">
                <a:solidFill>
                  <a:srgbClr val="232751"/>
                </a:solidFill>
                <a:latin typeface="Calibri"/>
                <a:cs typeface="Calibri"/>
              </a:rPr>
              <a:t>Prazo</a:t>
            </a:r>
            <a:r>
              <a:rPr sz="1200" b="1" spc="25" dirty="0">
                <a:solidFill>
                  <a:srgbClr val="232751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(F)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dirty="0">
                <a:latin typeface="Calibri"/>
                <a:cs typeface="Calibri"/>
              </a:rPr>
              <a:t>Caixa </a:t>
            </a:r>
            <a:r>
              <a:rPr sz="1200" spc="5" dirty="0">
                <a:latin typeface="Calibri"/>
                <a:cs typeface="Calibri"/>
              </a:rPr>
              <a:t>e </a:t>
            </a:r>
            <a:r>
              <a:rPr sz="1200" spc="0" dirty="0">
                <a:latin typeface="Calibri"/>
                <a:cs typeface="Calibri"/>
              </a:rPr>
              <a:t>Equivalentes </a:t>
            </a:r>
            <a:r>
              <a:rPr sz="1200" spc="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Caixa </a:t>
            </a:r>
            <a:r>
              <a:rPr sz="1200" spc="10" dirty="0">
                <a:latin typeface="Calibri"/>
                <a:cs typeface="Calibri"/>
              </a:rPr>
              <a:t>em </a:t>
            </a:r>
            <a:r>
              <a:rPr sz="1200" spc="5" dirty="0">
                <a:latin typeface="Calibri"/>
                <a:cs typeface="Calibri"/>
              </a:rPr>
              <a:t>Moeda </a:t>
            </a:r>
            <a:r>
              <a:rPr sz="1200" spc="0" dirty="0">
                <a:latin typeface="Calibri"/>
                <a:cs typeface="Calibri"/>
              </a:rPr>
              <a:t>Nacional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(F)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80169" y="3791711"/>
            <a:ext cx="6650990" cy="408940"/>
          </a:xfrm>
          <a:custGeom>
            <a:avLst/>
            <a:gdLst/>
            <a:ahLst/>
            <a:cxnLst/>
            <a:rect l="l" t="t" r="r" b="b"/>
            <a:pathLst>
              <a:path w="6650990" h="408939">
                <a:moveTo>
                  <a:pt x="6650733" y="339852"/>
                </a:moveTo>
                <a:lnTo>
                  <a:pt x="6650733" y="68580"/>
                </a:lnTo>
                <a:lnTo>
                  <a:pt x="6645399" y="41790"/>
                </a:lnTo>
                <a:lnTo>
                  <a:pt x="6630921" y="20002"/>
                </a:lnTo>
                <a:lnTo>
                  <a:pt x="6609585" y="5357"/>
                </a:lnTo>
                <a:lnTo>
                  <a:pt x="6583677" y="0"/>
                </a:lnTo>
                <a:lnTo>
                  <a:pt x="68580" y="0"/>
                </a:lnTo>
                <a:lnTo>
                  <a:pt x="41790" y="5357"/>
                </a:lnTo>
                <a:lnTo>
                  <a:pt x="20002" y="20002"/>
                </a:lnTo>
                <a:lnTo>
                  <a:pt x="5357" y="41790"/>
                </a:lnTo>
                <a:lnTo>
                  <a:pt x="0" y="68580"/>
                </a:lnTo>
                <a:lnTo>
                  <a:pt x="0" y="339852"/>
                </a:lnTo>
                <a:lnTo>
                  <a:pt x="5357" y="366641"/>
                </a:lnTo>
                <a:lnTo>
                  <a:pt x="20002" y="388429"/>
                </a:lnTo>
                <a:lnTo>
                  <a:pt x="41790" y="403074"/>
                </a:lnTo>
                <a:lnTo>
                  <a:pt x="68580" y="408432"/>
                </a:lnTo>
                <a:lnTo>
                  <a:pt x="6583677" y="408432"/>
                </a:lnTo>
                <a:lnTo>
                  <a:pt x="6609585" y="403074"/>
                </a:lnTo>
                <a:lnTo>
                  <a:pt x="6630921" y="388429"/>
                </a:lnTo>
                <a:lnTo>
                  <a:pt x="6645399" y="366641"/>
                </a:lnTo>
                <a:lnTo>
                  <a:pt x="6650733" y="3398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4073" y="3787140"/>
            <a:ext cx="6663055" cy="417830"/>
          </a:xfrm>
          <a:custGeom>
            <a:avLst/>
            <a:gdLst/>
            <a:ahLst/>
            <a:cxnLst/>
            <a:rect l="l" t="t" r="r" b="b"/>
            <a:pathLst>
              <a:path w="6663055" h="417829">
                <a:moveTo>
                  <a:pt x="1524" y="352044"/>
                </a:moveTo>
                <a:lnTo>
                  <a:pt x="1524" y="65532"/>
                </a:lnTo>
                <a:lnTo>
                  <a:pt x="0" y="73152"/>
                </a:lnTo>
                <a:lnTo>
                  <a:pt x="0" y="344424"/>
                </a:lnTo>
                <a:lnTo>
                  <a:pt x="1524" y="352044"/>
                </a:lnTo>
                <a:close/>
              </a:path>
              <a:path w="6663055" h="417829">
                <a:moveTo>
                  <a:pt x="6662925" y="352044"/>
                </a:moveTo>
                <a:lnTo>
                  <a:pt x="6662925" y="65532"/>
                </a:lnTo>
                <a:lnTo>
                  <a:pt x="6659877" y="50292"/>
                </a:lnTo>
                <a:lnTo>
                  <a:pt x="6630921" y="12192"/>
                </a:lnTo>
                <a:lnTo>
                  <a:pt x="6603489" y="1524"/>
                </a:lnTo>
                <a:lnTo>
                  <a:pt x="6597393" y="0"/>
                </a:lnTo>
                <a:lnTo>
                  <a:pt x="67056" y="0"/>
                </a:lnTo>
                <a:lnTo>
                  <a:pt x="21336" y="21336"/>
                </a:lnTo>
                <a:lnTo>
                  <a:pt x="13716" y="32004"/>
                </a:lnTo>
                <a:lnTo>
                  <a:pt x="9144" y="38100"/>
                </a:lnTo>
                <a:lnTo>
                  <a:pt x="6096" y="44196"/>
                </a:lnTo>
                <a:lnTo>
                  <a:pt x="3048" y="51816"/>
                </a:lnTo>
                <a:lnTo>
                  <a:pt x="1524" y="57912"/>
                </a:lnTo>
                <a:lnTo>
                  <a:pt x="1524" y="359664"/>
                </a:lnTo>
                <a:lnTo>
                  <a:pt x="3048" y="367284"/>
                </a:lnTo>
                <a:lnTo>
                  <a:pt x="9144" y="379476"/>
                </a:lnTo>
                <a:lnTo>
                  <a:pt x="12192" y="383540"/>
                </a:lnTo>
                <a:lnTo>
                  <a:pt x="12192" y="60960"/>
                </a:lnTo>
                <a:lnTo>
                  <a:pt x="13716" y="57150"/>
                </a:lnTo>
                <a:lnTo>
                  <a:pt x="13716" y="54864"/>
                </a:lnTo>
                <a:lnTo>
                  <a:pt x="18288" y="45720"/>
                </a:lnTo>
                <a:lnTo>
                  <a:pt x="18288" y="42672"/>
                </a:lnTo>
                <a:lnTo>
                  <a:pt x="21336" y="39624"/>
                </a:lnTo>
                <a:lnTo>
                  <a:pt x="21336" y="38100"/>
                </a:lnTo>
                <a:lnTo>
                  <a:pt x="28956" y="30480"/>
                </a:lnTo>
                <a:lnTo>
                  <a:pt x="28956" y="28956"/>
                </a:lnTo>
                <a:lnTo>
                  <a:pt x="39624" y="21336"/>
                </a:lnTo>
                <a:lnTo>
                  <a:pt x="44196" y="18288"/>
                </a:lnTo>
                <a:lnTo>
                  <a:pt x="48768" y="16002"/>
                </a:lnTo>
                <a:lnTo>
                  <a:pt x="48768" y="15240"/>
                </a:lnTo>
                <a:lnTo>
                  <a:pt x="54864" y="14020"/>
                </a:lnTo>
                <a:lnTo>
                  <a:pt x="54864" y="13716"/>
                </a:lnTo>
                <a:lnTo>
                  <a:pt x="60960" y="12192"/>
                </a:lnTo>
                <a:lnTo>
                  <a:pt x="67056" y="10972"/>
                </a:lnTo>
                <a:lnTo>
                  <a:pt x="67056" y="10668"/>
                </a:lnTo>
                <a:lnTo>
                  <a:pt x="6595869" y="10668"/>
                </a:lnTo>
                <a:lnTo>
                  <a:pt x="6614157" y="15240"/>
                </a:lnTo>
                <a:lnTo>
                  <a:pt x="6614157" y="16002"/>
                </a:lnTo>
                <a:lnTo>
                  <a:pt x="6624825" y="21336"/>
                </a:lnTo>
                <a:lnTo>
                  <a:pt x="6624825" y="22424"/>
                </a:lnTo>
                <a:lnTo>
                  <a:pt x="6633969" y="28956"/>
                </a:lnTo>
                <a:lnTo>
                  <a:pt x="6633969" y="30480"/>
                </a:lnTo>
                <a:lnTo>
                  <a:pt x="6641589" y="38100"/>
                </a:lnTo>
                <a:lnTo>
                  <a:pt x="6644637" y="42672"/>
                </a:lnTo>
                <a:lnTo>
                  <a:pt x="6646161" y="48768"/>
                </a:lnTo>
                <a:lnTo>
                  <a:pt x="6649209" y="54864"/>
                </a:lnTo>
                <a:lnTo>
                  <a:pt x="6650733" y="60960"/>
                </a:lnTo>
                <a:lnTo>
                  <a:pt x="6650733" y="65532"/>
                </a:lnTo>
                <a:lnTo>
                  <a:pt x="6652257" y="73152"/>
                </a:lnTo>
                <a:lnTo>
                  <a:pt x="6652257" y="382524"/>
                </a:lnTo>
                <a:lnTo>
                  <a:pt x="6659877" y="367284"/>
                </a:lnTo>
                <a:lnTo>
                  <a:pt x="6662925" y="352044"/>
                </a:lnTo>
                <a:close/>
              </a:path>
              <a:path w="6663055" h="417829">
                <a:moveTo>
                  <a:pt x="13716" y="59436"/>
                </a:moveTo>
                <a:lnTo>
                  <a:pt x="12192" y="60960"/>
                </a:lnTo>
                <a:lnTo>
                  <a:pt x="12192" y="67056"/>
                </a:lnTo>
                <a:lnTo>
                  <a:pt x="13716" y="59436"/>
                </a:lnTo>
                <a:close/>
              </a:path>
              <a:path w="6663055" h="417829">
                <a:moveTo>
                  <a:pt x="13716" y="358140"/>
                </a:moveTo>
                <a:lnTo>
                  <a:pt x="12192" y="350520"/>
                </a:lnTo>
                <a:lnTo>
                  <a:pt x="12192" y="356616"/>
                </a:lnTo>
                <a:lnTo>
                  <a:pt x="13716" y="358140"/>
                </a:lnTo>
                <a:close/>
              </a:path>
              <a:path w="6663055" h="417829">
                <a:moveTo>
                  <a:pt x="15240" y="364236"/>
                </a:moveTo>
                <a:lnTo>
                  <a:pt x="12192" y="356616"/>
                </a:lnTo>
                <a:lnTo>
                  <a:pt x="12192" y="383540"/>
                </a:lnTo>
                <a:lnTo>
                  <a:pt x="13716" y="385572"/>
                </a:lnTo>
                <a:lnTo>
                  <a:pt x="13716" y="362712"/>
                </a:lnTo>
                <a:lnTo>
                  <a:pt x="15240" y="364236"/>
                </a:lnTo>
                <a:close/>
              </a:path>
              <a:path w="6663055" h="417829">
                <a:moveTo>
                  <a:pt x="15240" y="53340"/>
                </a:moveTo>
                <a:lnTo>
                  <a:pt x="13716" y="54864"/>
                </a:lnTo>
                <a:lnTo>
                  <a:pt x="13716" y="57150"/>
                </a:lnTo>
                <a:lnTo>
                  <a:pt x="15240" y="53340"/>
                </a:lnTo>
                <a:close/>
              </a:path>
              <a:path w="6663055" h="417829">
                <a:moveTo>
                  <a:pt x="19812" y="374904"/>
                </a:moveTo>
                <a:lnTo>
                  <a:pt x="13716" y="362712"/>
                </a:lnTo>
                <a:lnTo>
                  <a:pt x="13716" y="385572"/>
                </a:lnTo>
                <a:lnTo>
                  <a:pt x="18288" y="391972"/>
                </a:lnTo>
                <a:lnTo>
                  <a:pt x="18288" y="374904"/>
                </a:lnTo>
                <a:lnTo>
                  <a:pt x="19812" y="374904"/>
                </a:lnTo>
                <a:close/>
              </a:path>
              <a:path w="6663055" h="417829">
                <a:moveTo>
                  <a:pt x="19812" y="42672"/>
                </a:moveTo>
                <a:lnTo>
                  <a:pt x="18288" y="42672"/>
                </a:lnTo>
                <a:lnTo>
                  <a:pt x="18288" y="45720"/>
                </a:lnTo>
                <a:lnTo>
                  <a:pt x="19812" y="42672"/>
                </a:lnTo>
                <a:close/>
              </a:path>
              <a:path w="6663055" h="417829">
                <a:moveTo>
                  <a:pt x="22860" y="379476"/>
                </a:moveTo>
                <a:lnTo>
                  <a:pt x="18288" y="374904"/>
                </a:lnTo>
                <a:lnTo>
                  <a:pt x="18288" y="391972"/>
                </a:lnTo>
                <a:lnTo>
                  <a:pt x="21336" y="396240"/>
                </a:lnTo>
                <a:lnTo>
                  <a:pt x="21336" y="379476"/>
                </a:lnTo>
                <a:lnTo>
                  <a:pt x="22860" y="379476"/>
                </a:lnTo>
                <a:close/>
              </a:path>
              <a:path w="6663055" h="417829">
                <a:moveTo>
                  <a:pt x="22860" y="38100"/>
                </a:moveTo>
                <a:lnTo>
                  <a:pt x="21336" y="38100"/>
                </a:lnTo>
                <a:lnTo>
                  <a:pt x="21336" y="39624"/>
                </a:lnTo>
                <a:lnTo>
                  <a:pt x="22860" y="38100"/>
                </a:lnTo>
                <a:close/>
              </a:path>
              <a:path w="6663055" h="417829">
                <a:moveTo>
                  <a:pt x="30480" y="388620"/>
                </a:moveTo>
                <a:lnTo>
                  <a:pt x="21336" y="379476"/>
                </a:lnTo>
                <a:lnTo>
                  <a:pt x="21336" y="396240"/>
                </a:lnTo>
                <a:lnTo>
                  <a:pt x="28956" y="401955"/>
                </a:lnTo>
                <a:lnTo>
                  <a:pt x="28956" y="388620"/>
                </a:lnTo>
                <a:lnTo>
                  <a:pt x="30480" y="388620"/>
                </a:lnTo>
                <a:close/>
              </a:path>
              <a:path w="6663055" h="417829">
                <a:moveTo>
                  <a:pt x="30480" y="28956"/>
                </a:moveTo>
                <a:lnTo>
                  <a:pt x="28956" y="28956"/>
                </a:lnTo>
                <a:lnTo>
                  <a:pt x="28956" y="30480"/>
                </a:lnTo>
                <a:lnTo>
                  <a:pt x="30480" y="28956"/>
                </a:lnTo>
                <a:close/>
              </a:path>
              <a:path w="6663055" h="417829">
                <a:moveTo>
                  <a:pt x="50292" y="402336"/>
                </a:moveTo>
                <a:lnTo>
                  <a:pt x="44196" y="399288"/>
                </a:lnTo>
                <a:lnTo>
                  <a:pt x="39624" y="396240"/>
                </a:lnTo>
                <a:lnTo>
                  <a:pt x="28956" y="388620"/>
                </a:lnTo>
                <a:lnTo>
                  <a:pt x="28956" y="401955"/>
                </a:lnTo>
                <a:lnTo>
                  <a:pt x="39624" y="409956"/>
                </a:lnTo>
                <a:lnTo>
                  <a:pt x="45720" y="413004"/>
                </a:lnTo>
                <a:lnTo>
                  <a:pt x="48768" y="413766"/>
                </a:lnTo>
                <a:lnTo>
                  <a:pt x="48768" y="402336"/>
                </a:lnTo>
                <a:lnTo>
                  <a:pt x="50292" y="402336"/>
                </a:lnTo>
                <a:close/>
              </a:path>
              <a:path w="6663055" h="417829">
                <a:moveTo>
                  <a:pt x="50292" y="15240"/>
                </a:moveTo>
                <a:lnTo>
                  <a:pt x="48768" y="15240"/>
                </a:lnTo>
                <a:lnTo>
                  <a:pt x="48768" y="16002"/>
                </a:lnTo>
                <a:lnTo>
                  <a:pt x="50292" y="15240"/>
                </a:lnTo>
                <a:close/>
              </a:path>
              <a:path w="6663055" h="417829">
                <a:moveTo>
                  <a:pt x="56388" y="403860"/>
                </a:moveTo>
                <a:lnTo>
                  <a:pt x="48768" y="402336"/>
                </a:lnTo>
                <a:lnTo>
                  <a:pt x="48768" y="413766"/>
                </a:lnTo>
                <a:lnTo>
                  <a:pt x="51816" y="414528"/>
                </a:lnTo>
                <a:lnTo>
                  <a:pt x="54864" y="415137"/>
                </a:lnTo>
                <a:lnTo>
                  <a:pt x="54864" y="403860"/>
                </a:lnTo>
                <a:lnTo>
                  <a:pt x="56388" y="403860"/>
                </a:lnTo>
                <a:close/>
              </a:path>
              <a:path w="6663055" h="417829">
                <a:moveTo>
                  <a:pt x="56388" y="13716"/>
                </a:moveTo>
                <a:lnTo>
                  <a:pt x="54864" y="13716"/>
                </a:lnTo>
                <a:lnTo>
                  <a:pt x="54864" y="14020"/>
                </a:lnTo>
                <a:lnTo>
                  <a:pt x="56388" y="13716"/>
                </a:lnTo>
                <a:close/>
              </a:path>
              <a:path w="6663055" h="417829">
                <a:moveTo>
                  <a:pt x="68580" y="406908"/>
                </a:moveTo>
                <a:lnTo>
                  <a:pt x="60960" y="405384"/>
                </a:lnTo>
                <a:lnTo>
                  <a:pt x="54864" y="403860"/>
                </a:lnTo>
                <a:lnTo>
                  <a:pt x="54864" y="415137"/>
                </a:lnTo>
                <a:lnTo>
                  <a:pt x="67056" y="417576"/>
                </a:lnTo>
                <a:lnTo>
                  <a:pt x="67056" y="406908"/>
                </a:lnTo>
                <a:lnTo>
                  <a:pt x="68580" y="406908"/>
                </a:lnTo>
                <a:close/>
              </a:path>
              <a:path w="6663055" h="417829">
                <a:moveTo>
                  <a:pt x="68580" y="10668"/>
                </a:moveTo>
                <a:lnTo>
                  <a:pt x="67056" y="10668"/>
                </a:lnTo>
                <a:lnTo>
                  <a:pt x="67056" y="10972"/>
                </a:lnTo>
                <a:lnTo>
                  <a:pt x="68580" y="10668"/>
                </a:lnTo>
                <a:close/>
              </a:path>
              <a:path w="6663055" h="417829">
                <a:moveTo>
                  <a:pt x="6614157" y="413766"/>
                </a:moveTo>
                <a:lnTo>
                  <a:pt x="6614157" y="402336"/>
                </a:lnTo>
                <a:lnTo>
                  <a:pt x="6595869" y="406908"/>
                </a:lnTo>
                <a:lnTo>
                  <a:pt x="67056" y="406908"/>
                </a:lnTo>
                <a:lnTo>
                  <a:pt x="67056" y="417576"/>
                </a:lnTo>
                <a:lnTo>
                  <a:pt x="6597393" y="417576"/>
                </a:lnTo>
                <a:lnTo>
                  <a:pt x="6603489" y="416052"/>
                </a:lnTo>
                <a:lnTo>
                  <a:pt x="6611109" y="414528"/>
                </a:lnTo>
                <a:lnTo>
                  <a:pt x="6614157" y="413766"/>
                </a:lnTo>
                <a:close/>
              </a:path>
              <a:path w="6663055" h="417829">
                <a:moveTo>
                  <a:pt x="6614157" y="16002"/>
                </a:moveTo>
                <a:lnTo>
                  <a:pt x="6614157" y="15240"/>
                </a:lnTo>
                <a:lnTo>
                  <a:pt x="6612633" y="15240"/>
                </a:lnTo>
                <a:lnTo>
                  <a:pt x="6614157" y="16002"/>
                </a:lnTo>
                <a:close/>
              </a:path>
              <a:path w="6663055" h="417829">
                <a:moveTo>
                  <a:pt x="6624825" y="409956"/>
                </a:moveTo>
                <a:lnTo>
                  <a:pt x="6624825" y="396240"/>
                </a:lnTo>
                <a:lnTo>
                  <a:pt x="6612633" y="402336"/>
                </a:lnTo>
                <a:lnTo>
                  <a:pt x="6614157" y="402336"/>
                </a:lnTo>
                <a:lnTo>
                  <a:pt x="6614157" y="413766"/>
                </a:lnTo>
                <a:lnTo>
                  <a:pt x="6617205" y="413004"/>
                </a:lnTo>
                <a:lnTo>
                  <a:pt x="6624825" y="409956"/>
                </a:lnTo>
                <a:close/>
              </a:path>
              <a:path w="6663055" h="417829">
                <a:moveTo>
                  <a:pt x="6624825" y="22424"/>
                </a:moveTo>
                <a:lnTo>
                  <a:pt x="6624825" y="21336"/>
                </a:lnTo>
                <a:lnTo>
                  <a:pt x="6623301" y="21336"/>
                </a:lnTo>
                <a:lnTo>
                  <a:pt x="6624825" y="22424"/>
                </a:lnTo>
                <a:close/>
              </a:path>
              <a:path w="6663055" h="417829">
                <a:moveTo>
                  <a:pt x="6633969" y="402771"/>
                </a:moveTo>
                <a:lnTo>
                  <a:pt x="6633969" y="388620"/>
                </a:lnTo>
                <a:lnTo>
                  <a:pt x="6623301" y="396240"/>
                </a:lnTo>
                <a:lnTo>
                  <a:pt x="6624825" y="396240"/>
                </a:lnTo>
                <a:lnTo>
                  <a:pt x="6624825" y="409956"/>
                </a:lnTo>
                <a:lnTo>
                  <a:pt x="6630921" y="405384"/>
                </a:lnTo>
                <a:lnTo>
                  <a:pt x="6633969" y="402771"/>
                </a:lnTo>
                <a:close/>
              </a:path>
              <a:path w="6663055" h="417829">
                <a:moveTo>
                  <a:pt x="6633969" y="30480"/>
                </a:moveTo>
                <a:lnTo>
                  <a:pt x="6633969" y="28956"/>
                </a:lnTo>
                <a:lnTo>
                  <a:pt x="6632445" y="28956"/>
                </a:lnTo>
                <a:lnTo>
                  <a:pt x="6633969" y="30480"/>
                </a:lnTo>
                <a:close/>
              </a:path>
              <a:path w="6663055" h="417829">
                <a:moveTo>
                  <a:pt x="6652257" y="382524"/>
                </a:moveTo>
                <a:lnTo>
                  <a:pt x="6652257" y="344424"/>
                </a:lnTo>
                <a:lnTo>
                  <a:pt x="6650733" y="352044"/>
                </a:lnTo>
                <a:lnTo>
                  <a:pt x="6650733" y="356616"/>
                </a:lnTo>
                <a:lnTo>
                  <a:pt x="6649209" y="364236"/>
                </a:lnTo>
                <a:lnTo>
                  <a:pt x="6649209" y="362712"/>
                </a:lnTo>
                <a:lnTo>
                  <a:pt x="6646161" y="368808"/>
                </a:lnTo>
                <a:lnTo>
                  <a:pt x="6644637" y="374904"/>
                </a:lnTo>
                <a:lnTo>
                  <a:pt x="6641589" y="379476"/>
                </a:lnTo>
                <a:lnTo>
                  <a:pt x="6632445" y="388620"/>
                </a:lnTo>
                <a:lnTo>
                  <a:pt x="6633969" y="388620"/>
                </a:lnTo>
                <a:lnTo>
                  <a:pt x="6633969" y="402771"/>
                </a:lnTo>
                <a:lnTo>
                  <a:pt x="6641589" y="396240"/>
                </a:lnTo>
                <a:lnTo>
                  <a:pt x="6650733" y="385572"/>
                </a:lnTo>
                <a:lnTo>
                  <a:pt x="6652257" y="382524"/>
                </a:lnTo>
                <a:close/>
              </a:path>
            </a:pathLst>
          </a:custGeom>
          <a:solidFill>
            <a:srgbClr val="243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68052" y="3788154"/>
            <a:ext cx="1022985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2.1.2.x.x.xx.xx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2.1.2.x.x.xx.xx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71299" y="3788154"/>
            <a:ext cx="3091815" cy="39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00"/>
              </a:spcBef>
            </a:pPr>
            <a:r>
              <a:rPr sz="1200" spc="0" dirty="0">
                <a:latin typeface="Calibri"/>
                <a:cs typeface="Calibri"/>
              </a:rPr>
              <a:t>Empréstimos </a:t>
            </a:r>
            <a:r>
              <a:rPr sz="1200" spc="5" dirty="0">
                <a:latin typeface="Calibri"/>
                <a:cs typeface="Calibri"/>
              </a:rPr>
              <a:t>e </a:t>
            </a:r>
            <a:r>
              <a:rPr sz="1200" spc="0" dirty="0">
                <a:latin typeface="Calibri"/>
                <a:cs typeface="Calibri"/>
              </a:rPr>
              <a:t>Financiamentos </a:t>
            </a:r>
            <a:r>
              <a:rPr sz="1200" spc="5" dirty="0">
                <a:latin typeface="Calibri"/>
                <a:cs typeface="Calibri"/>
              </a:rPr>
              <a:t>a </a:t>
            </a:r>
            <a:r>
              <a:rPr sz="1200" spc="0" dirty="0">
                <a:latin typeface="Calibri"/>
                <a:cs typeface="Calibri"/>
              </a:rPr>
              <a:t>Curto </a:t>
            </a:r>
            <a:r>
              <a:rPr sz="1200" dirty="0">
                <a:latin typeface="Calibri"/>
                <a:cs typeface="Calibri"/>
              </a:rPr>
              <a:t>Prazo </a:t>
            </a:r>
            <a:r>
              <a:rPr sz="1200" spc="0" dirty="0">
                <a:latin typeface="Calibri"/>
                <a:cs typeface="Calibri"/>
              </a:rPr>
              <a:t>(P)  Empréstimos </a:t>
            </a:r>
            <a:r>
              <a:rPr sz="1200" spc="5" dirty="0">
                <a:latin typeface="Calibri"/>
                <a:cs typeface="Calibri"/>
              </a:rPr>
              <a:t>e </a:t>
            </a:r>
            <a:r>
              <a:rPr sz="1200" spc="0" dirty="0">
                <a:latin typeface="Calibri"/>
                <a:cs typeface="Calibri"/>
              </a:rPr>
              <a:t>Financiamentos </a:t>
            </a:r>
            <a:r>
              <a:rPr sz="1200" spc="5" dirty="0">
                <a:latin typeface="Calibri"/>
                <a:cs typeface="Calibri"/>
              </a:rPr>
              <a:t>a </a:t>
            </a:r>
            <a:r>
              <a:rPr sz="1200" spc="0" dirty="0">
                <a:latin typeface="Calibri"/>
                <a:cs typeface="Calibri"/>
              </a:rPr>
              <a:t>Curto </a:t>
            </a:r>
            <a:r>
              <a:rPr sz="1200" dirty="0">
                <a:latin typeface="Calibri"/>
                <a:cs typeface="Calibri"/>
              </a:rPr>
              <a:t>Prazo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(F)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80169" y="5440680"/>
            <a:ext cx="6646545" cy="399415"/>
          </a:xfrm>
          <a:custGeom>
            <a:avLst/>
            <a:gdLst/>
            <a:ahLst/>
            <a:cxnLst/>
            <a:rect l="l" t="t" r="r" b="b"/>
            <a:pathLst>
              <a:path w="6646545" h="399414">
                <a:moveTo>
                  <a:pt x="6646161" y="332232"/>
                </a:moveTo>
                <a:lnTo>
                  <a:pt x="6646161" y="67056"/>
                </a:lnTo>
                <a:lnTo>
                  <a:pt x="6640827" y="41148"/>
                </a:lnTo>
                <a:lnTo>
                  <a:pt x="6626349" y="19812"/>
                </a:lnTo>
                <a:lnTo>
                  <a:pt x="6605013" y="5334"/>
                </a:lnTo>
                <a:lnTo>
                  <a:pt x="6579105" y="0"/>
                </a:lnTo>
                <a:lnTo>
                  <a:pt x="67056" y="0"/>
                </a:lnTo>
                <a:lnTo>
                  <a:pt x="40505" y="5334"/>
                </a:lnTo>
                <a:lnTo>
                  <a:pt x="19240" y="19812"/>
                </a:lnTo>
                <a:lnTo>
                  <a:pt x="5119" y="41148"/>
                </a:lnTo>
                <a:lnTo>
                  <a:pt x="0" y="67056"/>
                </a:lnTo>
                <a:lnTo>
                  <a:pt x="0" y="332232"/>
                </a:lnTo>
                <a:lnTo>
                  <a:pt x="5119" y="358140"/>
                </a:lnTo>
                <a:lnTo>
                  <a:pt x="19240" y="379476"/>
                </a:lnTo>
                <a:lnTo>
                  <a:pt x="40505" y="393954"/>
                </a:lnTo>
                <a:lnTo>
                  <a:pt x="67056" y="399288"/>
                </a:lnTo>
                <a:lnTo>
                  <a:pt x="6579105" y="399288"/>
                </a:lnTo>
                <a:lnTo>
                  <a:pt x="6605013" y="393954"/>
                </a:lnTo>
                <a:lnTo>
                  <a:pt x="6626349" y="379476"/>
                </a:lnTo>
                <a:lnTo>
                  <a:pt x="6640827" y="358140"/>
                </a:lnTo>
                <a:lnTo>
                  <a:pt x="6646161" y="3322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74073" y="5434584"/>
            <a:ext cx="6657340" cy="410209"/>
          </a:xfrm>
          <a:custGeom>
            <a:avLst/>
            <a:gdLst/>
            <a:ahLst/>
            <a:cxnLst/>
            <a:rect l="l" t="t" r="r" b="b"/>
            <a:pathLst>
              <a:path w="6657340" h="410210">
                <a:moveTo>
                  <a:pt x="1524" y="345948"/>
                </a:moveTo>
                <a:lnTo>
                  <a:pt x="1524" y="65532"/>
                </a:lnTo>
                <a:lnTo>
                  <a:pt x="0" y="73152"/>
                </a:lnTo>
                <a:lnTo>
                  <a:pt x="0" y="338328"/>
                </a:lnTo>
                <a:lnTo>
                  <a:pt x="1524" y="345948"/>
                </a:lnTo>
                <a:close/>
              </a:path>
              <a:path w="6657340" h="410210">
                <a:moveTo>
                  <a:pt x="6656829" y="352044"/>
                </a:moveTo>
                <a:lnTo>
                  <a:pt x="6656829" y="57912"/>
                </a:lnTo>
                <a:lnTo>
                  <a:pt x="6653781" y="51816"/>
                </a:lnTo>
                <a:lnTo>
                  <a:pt x="6652257" y="44196"/>
                </a:lnTo>
                <a:lnTo>
                  <a:pt x="6626349" y="13716"/>
                </a:lnTo>
                <a:lnTo>
                  <a:pt x="6606537" y="4572"/>
                </a:lnTo>
                <a:lnTo>
                  <a:pt x="6600441" y="1524"/>
                </a:lnTo>
                <a:lnTo>
                  <a:pt x="6592821" y="1524"/>
                </a:lnTo>
                <a:lnTo>
                  <a:pt x="6585201" y="0"/>
                </a:lnTo>
                <a:lnTo>
                  <a:pt x="71628" y="0"/>
                </a:lnTo>
                <a:lnTo>
                  <a:pt x="65532" y="1524"/>
                </a:lnTo>
                <a:lnTo>
                  <a:pt x="57912" y="1524"/>
                </a:lnTo>
                <a:lnTo>
                  <a:pt x="51816" y="4572"/>
                </a:lnTo>
                <a:lnTo>
                  <a:pt x="12192" y="32004"/>
                </a:lnTo>
                <a:lnTo>
                  <a:pt x="1524" y="57912"/>
                </a:lnTo>
                <a:lnTo>
                  <a:pt x="1524" y="352044"/>
                </a:lnTo>
                <a:lnTo>
                  <a:pt x="3048" y="359664"/>
                </a:lnTo>
                <a:lnTo>
                  <a:pt x="12192" y="377952"/>
                </a:lnTo>
                <a:lnTo>
                  <a:pt x="12192" y="60960"/>
                </a:lnTo>
                <a:lnTo>
                  <a:pt x="13716" y="54864"/>
                </a:lnTo>
                <a:lnTo>
                  <a:pt x="16764" y="48768"/>
                </a:lnTo>
                <a:lnTo>
                  <a:pt x="16764" y="50292"/>
                </a:lnTo>
                <a:lnTo>
                  <a:pt x="21336" y="41148"/>
                </a:lnTo>
                <a:lnTo>
                  <a:pt x="21336" y="39624"/>
                </a:lnTo>
                <a:lnTo>
                  <a:pt x="28956" y="30734"/>
                </a:lnTo>
                <a:lnTo>
                  <a:pt x="28956" y="30480"/>
                </a:lnTo>
                <a:lnTo>
                  <a:pt x="30480" y="28956"/>
                </a:lnTo>
                <a:lnTo>
                  <a:pt x="30480" y="29173"/>
                </a:lnTo>
                <a:lnTo>
                  <a:pt x="39624" y="21336"/>
                </a:lnTo>
                <a:lnTo>
                  <a:pt x="39624" y="21989"/>
                </a:lnTo>
                <a:lnTo>
                  <a:pt x="48768" y="16764"/>
                </a:lnTo>
                <a:lnTo>
                  <a:pt x="59436" y="14097"/>
                </a:lnTo>
                <a:lnTo>
                  <a:pt x="59436" y="13716"/>
                </a:lnTo>
                <a:lnTo>
                  <a:pt x="65532" y="12496"/>
                </a:lnTo>
                <a:lnTo>
                  <a:pt x="65532" y="12192"/>
                </a:lnTo>
                <a:lnTo>
                  <a:pt x="6591297" y="12192"/>
                </a:lnTo>
                <a:lnTo>
                  <a:pt x="6609585" y="16764"/>
                </a:lnTo>
                <a:lnTo>
                  <a:pt x="6609585" y="17526"/>
                </a:lnTo>
                <a:lnTo>
                  <a:pt x="6618729" y="22098"/>
                </a:lnTo>
                <a:lnTo>
                  <a:pt x="6618729" y="21336"/>
                </a:lnTo>
                <a:lnTo>
                  <a:pt x="6627873" y="29173"/>
                </a:lnTo>
                <a:lnTo>
                  <a:pt x="6627873" y="28956"/>
                </a:lnTo>
                <a:lnTo>
                  <a:pt x="6629397" y="30480"/>
                </a:lnTo>
                <a:lnTo>
                  <a:pt x="6629397" y="30734"/>
                </a:lnTo>
                <a:lnTo>
                  <a:pt x="6637017" y="39624"/>
                </a:lnTo>
                <a:lnTo>
                  <a:pt x="6637017" y="41148"/>
                </a:lnTo>
                <a:lnTo>
                  <a:pt x="6641589" y="50292"/>
                </a:lnTo>
                <a:lnTo>
                  <a:pt x="6641589" y="48768"/>
                </a:lnTo>
                <a:lnTo>
                  <a:pt x="6644637" y="60960"/>
                </a:lnTo>
                <a:lnTo>
                  <a:pt x="6644637" y="59436"/>
                </a:lnTo>
                <a:lnTo>
                  <a:pt x="6646161" y="67056"/>
                </a:lnTo>
                <a:lnTo>
                  <a:pt x="6646161" y="375513"/>
                </a:lnTo>
                <a:lnTo>
                  <a:pt x="6652257" y="365760"/>
                </a:lnTo>
                <a:lnTo>
                  <a:pt x="6653781" y="359664"/>
                </a:lnTo>
                <a:lnTo>
                  <a:pt x="6656829" y="352044"/>
                </a:lnTo>
                <a:close/>
              </a:path>
              <a:path w="6657340" h="410210">
                <a:moveTo>
                  <a:pt x="22860" y="373380"/>
                </a:moveTo>
                <a:lnTo>
                  <a:pt x="16764" y="361188"/>
                </a:lnTo>
                <a:lnTo>
                  <a:pt x="16764" y="362712"/>
                </a:lnTo>
                <a:lnTo>
                  <a:pt x="13716" y="356616"/>
                </a:lnTo>
                <a:lnTo>
                  <a:pt x="12192" y="350520"/>
                </a:lnTo>
                <a:lnTo>
                  <a:pt x="12192" y="377952"/>
                </a:lnTo>
                <a:lnTo>
                  <a:pt x="21336" y="388620"/>
                </a:lnTo>
                <a:lnTo>
                  <a:pt x="21336" y="371856"/>
                </a:lnTo>
                <a:lnTo>
                  <a:pt x="22860" y="373380"/>
                </a:lnTo>
                <a:close/>
              </a:path>
              <a:path w="6657340" h="410210">
                <a:moveTo>
                  <a:pt x="22860" y="38100"/>
                </a:moveTo>
                <a:lnTo>
                  <a:pt x="21336" y="39624"/>
                </a:lnTo>
                <a:lnTo>
                  <a:pt x="21336" y="41148"/>
                </a:lnTo>
                <a:lnTo>
                  <a:pt x="22860" y="38100"/>
                </a:lnTo>
                <a:close/>
              </a:path>
              <a:path w="6657340" h="410210">
                <a:moveTo>
                  <a:pt x="30480" y="381000"/>
                </a:moveTo>
                <a:lnTo>
                  <a:pt x="21336" y="371856"/>
                </a:lnTo>
                <a:lnTo>
                  <a:pt x="21336" y="388620"/>
                </a:lnTo>
                <a:lnTo>
                  <a:pt x="28956" y="395151"/>
                </a:lnTo>
                <a:lnTo>
                  <a:pt x="28956" y="381000"/>
                </a:lnTo>
                <a:lnTo>
                  <a:pt x="30480" y="381000"/>
                </a:lnTo>
                <a:close/>
              </a:path>
              <a:path w="6657340" h="410210">
                <a:moveTo>
                  <a:pt x="30480" y="28956"/>
                </a:moveTo>
                <a:lnTo>
                  <a:pt x="28956" y="30480"/>
                </a:lnTo>
                <a:lnTo>
                  <a:pt x="29776" y="29776"/>
                </a:lnTo>
                <a:lnTo>
                  <a:pt x="30480" y="28956"/>
                </a:lnTo>
                <a:close/>
              </a:path>
              <a:path w="6657340" h="410210">
                <a:moveTo>
                  <a:pt x="29776" y="29776"/>
                </a:moveTo>
                <a:lnTo>
                  <a:pt x="28956" y="30480"/>
                </a:lnTo>
                <a:lnTo>
                  <a:pt x="28956" y="30734"/>
                </a:lnTo>
                <a:lnTo>
                  <a:pt x="29776" y="29776"/>
                </a:lnTo>
                <a:close/>
              </a:path>
              <a:path w="6657340" h="410210">
                <a:moveTo>
                  <a:pt x="39624" y="388620"/>
                </a:moveTo>
                <a:lnTo>
                  <a:pt x="28956" y="381000"/>
                </a:lnTo>
                <a:lnTo>
                  <a:pt x="28956" y="395151"/>
                </a:lnTo>
                <a:lnTo>
                  <a:pt x="32004" y="397764"/>
                </a:lnTo>
                <a:lnTo>
                  <a:pt x="38100" y="400812"/>
                </a:lnTo>
                <a:lnTo>
                  <a:pt x="38100" y="388620"/>
                </a:lnTo>
                <a:lnTo>
                  <a:pt x="39624" y="388620"/>
                </a:lnTo>
                <a:close/>
              </a:path>
              <a:path w="6657340" h="410210">
                <a:moveTo>
                  <a:pt x="30480" y="29173"/>
                </a:moveTo>
                <a:lnTo>
                  <a:pt x="30480" y="28956"/>
                </a:lnTo>
                <a:lnTo>
                  <a:pt x="29776" y="29776"/>
                </a:lnTo>
                <a:lnTo>
                  <a:pt x="30480" y="29173"/>
                </a:lnTo>
                <a:close/>
              </a:path>
              <a:path w="6657340" h="410210">
                <a:moveTo>
                  <a:pt x="39624" y="21989"/>
                </a:moveTo>
                <a:lnTo>
                  <a:pt x="39624" y="21336"/>
                </a:lnTo>
                <a:lnTo>
                  <a:pt x="38100" y="22860"/>
                </a:lnTo>
                <a:lnTo>
                  <a:pt x="39624" y="21989"/>
                </a:lnTo>
                <a:close/>
              </a:path>
              <a:path w="6657340" h="410210">
                <a:moveTo>
                  <a:pt x="60960" y="397764"/>
                </a:moveTo>
                <a:lnTo>
                  <a:pt x="48768" y="394716"/>
                </a:lnTo>
                <a:lnTo>
                  <a:pt x="38100" y="388620"/>
                </a:lnTo>
                <a:lnTo>
                  <a:pt x="38100" y="400812"/>
                </a:lnTo>
                <a:lnTo>
                  <a:pt x="44196" y="403860"/>
                </a:lnTo>
                <a:lnTo>
                  <a:pt x="51816" y="406908"/>
                </a:lnTo>
                <a:lnTo>
                  <a:pt x="57912" y="408432"/>
                </a:lnTo>
                <a:lnTo>
                  <a:pt x="59436" y="408736"/>
                </a:lnTo>
                <a:lnTo>
                  <a:pt x="59436" y="397764"/>
                </a:lnTo>
                <a:lnTo>
                  <a:pt x="60960" y="397764"/>
                </a:lnTo>
                <a:close/>
              </a:path>
              <a:path w="6657340" h="410210">
                <a:moveTo>
                  <a:pt x="60960" y="13716"/>
                </a:moveTo>
                <a:lnTo>
                  <a:pt x="59436" y="13716"/>
                </a:lnTo>
                <a:lnTo>
                  <a:pt x="59436" y="14097"/>
                </a:lnTo>
                <a:lnTo>
                  <a:pt x="60960" y="13716"/>
                </a:lnTo>
                <a:close/>
              </a:path>
              <a:path w="6657340" h="410210">
                <a:moveTo>
                  <a:pt x="67056" y="399288"/>
                </a:moveTo>
                <a:lnTo>
                  <a:pt x="59436" y="397764"/>
                </a:lnTo>
                <a:lnTo>
                  <a:pt x="59436" y="408736"/>
                </a:lnTo>
                <a:lnTo>
                  <a:pt x="65532" y="409956"/>
                </a:lnTo>
                <a:lnTo>
                  <a:pt x="65532" y="399288"/>
                </a:lnTo>
                <a:lnTo>
                  <a:pt x="67056" y="399288"/>
                </a:lnTo>
                <a:close/>
              </a:path>
              <a:path w="6657340" h="410210">
                <a:moveTo>
                  <a:pt x="67056" y="12192"/>
                </a:moveTo>
                <a:lnTo>
                  <a:pt x="65532" y="12192"/>
                </a:lnTo>
                <a:lnTo>
                  <a:pt x="65532" y="12496"/>
                </a:lnTo>
                <a:lnTo>
                  <a:pt x="67056" y="12192"/>
                </a:lnTo>
                <a:close/>
              </a:path>
              <a:path w="6657340" h="410210">
                <a:moveTo>
                  <a:pt x="6609585" y="405688"/>
                </a:moveTo>
                <a:lnTo>
                  <a:pt x="6609585" y="394716"/>
                </a:lnTo>
                <a:lnTo>
                  <a:pt x="6591297" y="399288"/>
                </a:lnTo>
                <a:lnTo>
                  <a:pt x="65532" y="399288"/>
                </a:lnTo>
                <a:lnTo>
                  <a:pt x="65532" y="409956"/>
                </a:lnTo>
                <a:lnTo>
                  <a:pt x="6592821" y="409956"/>
                </a:lnTo>
                <a:lnTo>
                  <a:pt x="6600441" y="408432"/>
                </a:lnTo>
                <a:lnTo>
                  <a:pt x="6606537" y="406908"/>
                </a:lnTo>
                <a:lnTo>
                  <a:pt x="6609585" y="405688"/>
                </a:lnTo>
                <a:close/>
              </a:path>
              <a:path w="6657340" h="410210">
                <a:moveTo>
                  <a:pt x="6609585" y="17526"/>
                </a:moveTo>
                <a:lnTo>
                  <a:pt x="6609585" y="16764"/>
                </a:lnTo>
                <a:lnTo>
                  <a:pt x="6608061" y="16764"/>
                </a:lnTo>
                <a:lnTo>
                  <a:pt x="6609585" y="17526"/>
                </a:lnTo>
                <a:close/>
              </a:path>
              <a:path w="6657340" h="410210">
                <a:moveTo>
                  <a:pt x="6620253" y="400812"/>
                </a:moveTo>
                <a:lnTo>
                  <a:pt x="6620253" y="388620"/>
                </a:lnTo>
                <a:lnTo>
                  <a:pt x="6608061" y="394716"/>
                </a:lnTo>
                <a:lnTo>
                  <a:pt x="6609585" y="394716"/>
                </a:lnTo>
                <a:lnTo>
                  <a:pt x="6609585" y="405688"/>
                </a:lnTo>
                <a:lnTo>
                  <a:pt x="6614157" y="403860"/>
                </a:lnTo>
                <a:lnTo>
                  <a:pt x="6620253" y="400812"/>
                </a:lnTo>
                <a:close/>
              </a:path>
              <a:path w="6657340" h="410210">
                <a:moveTo>
                  <a:pt x="6620253" y="22860"/>
                </a:moveTo>
                <a:lnTo>
                  <a:pt x="6618729" y="21336"/>
                </a:lnTo>
                <a:lnTo>
                  <a:pt x="6618729" y="22098"/>
                </a:lnTo>
                <a:lnTo>
                  <a:pt x="6620253" y="22860"/>
                </a:lnTo>
                <a:close/>
              </a:path>
              <a:path w="6657340" h="410210">
                <a:moveTo>
                  <a:pt x="6628835" y="381401"/>
                </a:moveTo>
                <a:lnTo>
                  <a:pt x="6618729" y="388620"/>
                </a:lnTo>
                <a:lnTo>
                  <a:pt x="6620253" y="388620"/>
                </a:lnTo>
                <a:lnTo>
                  <a:pt x="6620253" y="400812"/>
                </a:lnTo>
                <a:lnTo>
                  <a:pt x="6626349" y="397764"/>
                </a:lnTo>
                <a:lnTo>
                  <a:pt x="6627873" y="396457"/>
                </a:lnTo>
                <a:lnTo>
                  <a:pt x="6627873" y="382524"/>
                </a:lnTo>
                <a:lnTo>
                  <a:pt x="6628835" y="381401"/>
                </a:lnTo>
                <a:close/>
              </a:path>
              <a:path w="6657340" h="410210">
                <a:moveTo>
                  <a:pt x="6629397" y="30480"/>
                </a:moveTo>
                <a:lnTo>
                  <a:pt x="6627873" y="28956"/>
                </a:lnTo>
                <a:lnTo>
                  <a:pt x="6628576" y="29776"/>
                </a:lnTo>
                <a:lnTo>
                  <a:pt x="6629397" y="30480"/>
                </a:lnTo>
                <a:close/>
              </a:path>
              <a:path w="6657340" h="410210">
                <a:moveTo>
                  <a:pt x="6628576" y="29776"/>
                </a:moveTo>
                <a:lnTo>
                  <a:pt x="6627873" y="28956"/>
                </a:lnTo>
                <a:lnTo>
                  <a:pt x="6627873" y="29173"/>
                </a:lnTo>
                <a:lnTo>
                  <a:pt x="6628576" y="29776"/>
                </a:lnTo>
                <a:close/>
              </a:path>
              <a:path w="6657340" h="410210">
                <a:moveTo>
                  <a:pt x="6629397" y="381000"/>
                </a:moveTo>
                <a:lnTo>
                  <a:pt x="6628835" y="381401"/>
                </a:lnTo>
                <a:lnTo>
                  <a:pt x="6627873" y="382524"/>
                </a:lnTo>
                <a:lnTo>
                  <a:pt x="6629397" y="381000"/>
                </a:lnTo>
                <a:close/>
              </a:path>
              <a:path w="6657340" h="410210">
                <a:moveTo>
                  <a:pt x="6629397" y="395151"/>
                </a:moveTo>
                <a:lnTo>
                  <a:pt x="6629397" y="381000"/>
                </a:lnTo>
                <a:lnTo>
                  <a:pt x="6627873" y="382524"/>
                </a:lnTo>
                <a:lnTo>
                  <a:pt x="6627873" y="396457"/>
                </a:lnTo>
                <a:lnTo>
                  <a:pt x="6629397" y="395151"/>
                </a:lnTo>
                <a:close/>
              </a:path>
              <a:path w="6657340" h="410210">
                <a:moveTo>
                  <a:pt x="6629397" y="30734"/>
                </a:moveTo>
                <a:lnTo>
                  <a:pt x="6629397" y="30480"/>
                </a:lnTo>
                <a:lnTo>
                  <a:pt x="6628576" y="29776"/>
                </a:lnTo>
                <a:lnTo>
                  <a:pt x="6629397" y="30734"/>
                </a:lnTo>
                <a:close/>
              </a:path>
              <a:path w="6657340" h="410210">
                <a:moveTo>
                  <a:pt x="6637017" y="388620"/>
                </a:moveTo>
                <a:lnTo>
                  <a:pt x="6637017" y="371856"/>
                </a:lnTo>
                <a:lnTo>
                  <a:pt x="6628835" y="381401"/>
                </a:lnTo>
                <a:lnTo>
                  <a:pt x="6629397" y="381000"/>
                </a:lnTo>
                <a:lnTo>
                  <a:pt x="6629397" y="395151"/>
                </a:lnTo>
                <a:lnTo>
                  <a:pt x="6637017" y="388620"/>
                </a:lnTo>
                <a:close/>
              </a:path>
              <a:path w="6657340" h="410210">
                <a:moveTo>
                  <a:pt x="6637017" y="41148"/>
                </a:moveTo>
                <a:lnTo>
                  <a:pt x="6637017" y="39624"/>
                </a:lnTo>
                <a:lnTo>
                  <a:pt x="6635493" y="38100"/>
                </a:lnTo>
                <a:lnTo>
                  <a:pt x="6637017" y="41148"/>
                </a:lnTo>
                <a:close/>
              </a:path>
              <a:path w="6657340" h="410210">
                <a:moveTo>
                  <a:pt x="6646161" y="375513"/>
                </a:moveTo>
                <a:lnTo>
                  <a:pt x="6646161" y="344424"/>
                </a:lnTo>
                <a:lnTo>
                  <a:pt x="6641589" y="362712"/>
                </a:lnTo>
                <a:lnTo>
                  <a:pt x="6641589" y="361188"/>
                </a:lnTo>
                <a:lnTo>
                  <a:pt x="6635493" y="373380"/>
                </a:lnTo>
                <a:lnTo>
                  <a:pt x="6637017" y="371856"/>
                </a:lnTo>
                <a:lnTo>
                  <a:pt x="6637017" y="388620"/>
                </a:lnTo>
                <a:lnTo>
                  <a:pt x="6644637" y="377952"/>
                </a:lnTo>
                <a:lnTo>
                  <a:pt x="6646161" y="375513"/>
                </a:lnTo>
                <a:close/>
              </a:path>
            </a:pathLst>
          </a:custGeom>
          <a:solidFill>
            <a:srgbClr val="224F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30308" y="5059779"/>
            <a:ext cx="1321435" cy="76962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200" b="1" spc="-5" dirty="0">
                <a:latin typeface="Calibri"/>
                <a:cs typeface="Calibri"/>
              </a:rPr>
              <a:t>PAGAMENTO</a:t>
            </a:r>
            <a:endParaRPr sz="1200">
              <a:latin typeface="Calibri"/>
              <a:cs typeface="Calibri"/>
            </a:endParaRPr>
          </a:p>
          <a:p>
            <a:pPr marL="250190">
              <a:lnSpc>
                <a:spcPct val="100000"/>
              </a:lnSpc>
              <a:spcBef>
                <a:spcPts val="755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6.2.2.1.3.03.xx</a:t>
            </a:r>
            <a:endParaRPr sz="1200">
              <a:latin typeface="Calibri"/>
              <a:cs typeface="Calibri"/>
            </a:endParaRPr>
          </a:p>
          <a:p>
            <a:pPr marL="250190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6.2.2.1.3.04.xx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21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2471300" y="5431025"/>
            <a:ext cx="2443480" cy="39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00"/>
              </a:spcBef>
            </a:pP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</a:t>
            </a:r>
            <a:r>
              <a:rPr sz="1200" spc="0" dirty="0">
                <a:latin typeface="Calibri"/>
                <a:cs typeface="Calibri"/>
              </a:rPr>
              <a:t>Liquidado </a:t>
            </a:r>
            <a:r>
              <a:rPr sz="1200" spc="5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Pagar  </a:t>
            </a: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</a:t>
            </a:r>
            <a:r>
              <a:rPr sz="1200" spc="0" dirty="0">
                <a:latin typeface="Calibri"/>
                <a:cs typeface="Calibri"/>
              </a:rPr>
              <a:t>Liquidado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Pago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5285" y="4088892"/>
            <a:ext cx="3840479" cy="448309"/>
          </a:xfrm>
          <a:custGeom>
            <a:avLst/>
            <a:gdLst/>
            <a:ahLst/>
            <a:cxnLst/>
            <a:rect l="l" t="t" r="r" b="b"/>
            <a:pathLst>
              <a:path w="3840479" h="448310">
                <a:moveTo>
                  <a:pt x="3840477" y="373380"/>
                </a:moveTo>
                <a:lnTo>
                  <a:pt x="3840477" y="74676"/>
                </a:lnTo>
                <a:lnTo>
                  <a:pt x="3834595" y="45648"/>
                </a:lnTo>
                <a:lnTo>
                  <a:pt x="3818569" y="21907"/>
                </a:lnTo>
                <a:lnTo>
                  <a:pt x="3794828" y="5881"/>
                </a:lnTo>
                <a:lnTo>
                  <a:pt x="3765801" y="0"/>
                </a:lnTo>
                <a:lnTo>
                  <a:pt x="74676" y="0"/>
                </a:lnTo>
                <a:lnTo>
                  <a:pt x="45648" y="5881"/>
                </a:lnTo>
                <a:lnTo>
                  <a:pt x="21907" y="21907"/>
                </a:lnTo>
                <a:lnTo>
                  <a:pt x="5881" y="45648"/>
                </a:lnTo>
                <a:lnTo>
                  <a:pt x="0" y="74676"/>
                </a:lnTo>
                <a:lnTo>
                  <a:pt x="0" y="373380"/>
                </a:lnTo>
                <a:lnTo>
                  <a:pt x="5881" y="402407"/>
                </a:lnTo>
                <a:lnTo>
                  <a:pt x="21907" y="426148"/>
                </a:lnTo>
                <a:lnTo>
                  <a:pt x="45648" y="442174"/>
                </a:lnTo>
                <a:lnTo>
                  <a:pt x="74676" y="448056"/>
                </a:lnTo>
                <a:lnTo>
                  <a:pt x="3765801" y="448056"/>
                </a:lnTo>
                <a:lnTo>
                  <a:pt x="3794828" y="442174"/>
                </a:lnTo>
                <a:lnTo>
                  <a:pt x="3818569" y="426148"/>
                </a:lnTo>
                <a:lnTo>
                  <a:pt x="3834595" y="402407"/>
                </a:lnTo>
                <a:lnTo>
                  <a:pt x="3840477" y="373380"/>
                </a:lnTo>
                <a:close/>
              </a:path>
            </a:pathLst>
          </a:custGeom>
          <a:solidFill>
            <a:srgbClr val="A0C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6216" y="4129530"/>
            <a:ext cx="850265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dirty="0">
                <a:latin typeface="Calibri"/>
                <a:cs typeface="Calibri"/>
              </a:rPr>
              <a:t>LI</a:t>
            </a:r>
            <a:r>
              <a:rPr sz="1200" b="1" spc="10" dirty="0">
                <a:latin typeface="Calibri"/>
                <a:cs typeface="Calibri"/>
              </a:rPr>
              <a:t>QU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-15" dirty="0">
                <a:latin typeface="Calibri"/>
                <a:cs typeface="Calibri"/>
              </a:rPr>
              <a:t>D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5" dirty="0">
                <a:latin typeface="Calibri"/>
                <a:cs typeface="Calibri"/>
              </a:rPr>
              <a:t>Ç</a:t>
            </a:r>
            <a:r>
              <a:rPr sz="1200" b="1" dirty="0">
                <a:latin typeface="Calibri"/>
                <a:cs typeface="Calibri"/>
              </a:rPr>
              <a:t>Ã</a:t>
            </a:r>
            <a:r>
              <a:rPr sz="1200" b="1" spc="10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2109" y="5340096"/>
            <a:ext cx="2021205" cy="460375"/>
          </a:xfrm>
          <a:prstGeom prst="rect">
            <a:avLst/>
          </a:prstGeom>
          <a:solidFill>
            <a:srgbClr val="DAE0EF"/>
          </a:solidFill>
        </p:spPr>
        <p:txBody>
          <a:bodyPr vert="horz" wrap="square" lIns="0" tIns="31750" rIns="0" bIns="0" rtlCol="0">
            <a:spAutoFit/>
          </a:bodyPr>
          <a:lstStyle/>
          <a:p>
            <a:pPr marL="271145" marR="140335" indent="-123825">
              <a:lnSpc>
                <a:spcPct val="101699"/>
              </a:lnSpc>
              <a:spcBef>
                <a:spcPts val="250"/>
              </a:spcBef>
            </a:pPr>
            <a:r>
              <a:rPr sz="1200" b="1" spc="0" dirty="0">
                <a:solidFill>
                  <a:srgbClr val="006FC0"/>
                </a:solidFill>
                <a:latin typeface="Calibri"/>
                <a:cs typeface="Calibri"/>
              </a:rPr>
              <a:t>Extinção </a:t>
            </a:r>
            <a:r>
              <a:rPr sz="1200" b="1" spc="5" dirty="0">
                <a:solidFill>
                  <a:srgbClr val="006FC0"/>
                </a:solidFill>
                <a:latin typeface="Calibri"/>
                <a:cs typeface="Calibri"/>
              </a:rPr>
              <a:t>do </a:t>
            </a:r>
            <a:r>
              <a:rPr sz="1200" b="1" spc="0" dirty="0">
                <a:solidFill>
                  <a:srgbClr val="006FC0"/>
                </a:solidFill>
                <a:latin typeface="Calibri"/>
                <a:cs typeface="Calibri"/>
              </a:rPr>
              <a:t>passivo </a:t>
            </a:r>
            <a:r>
              <a:rPr sz="1200" b="1" spc="5" dirty="0">
                <a:solidFill>
                  <a:srgbClr val="006FC0"/>
                </a:solidFill>
                <a:latin typeface="Calibri"/>
                <a:cs typeface="Calibri"/>
              </a:rPr>
              <a:t>após o  empenho</a:t>
            </a:r>
            <a:r>
              <a:rPr sz="12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6FC0"/>
                </a:solidFill>
                <a:latin typeface="Calibri"/>
                <a:cs typeface="Calibri"/>
              </a:rPr>
              <a:t>(pagamento)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569586" y="5526024"/>
            <a:ext cx="382905" cy="67310"/>
          </a:xfrm>
          <a:custGeom>
            <a:avLst/>
            <a:gdLst/>
            <a:ahLst/>
            <a:cxnLst/>
            <a:rect l="l" t="t" r="r" b="b"/>
            <a:pathLst>
              <a:path w="382904" h="67310">
                <a:moveTo>
                  <a:pt x="67056" y="24384"/>
                </a:moveTo>
                <a:lnTo>
                  <a:pt x="67056" y="0"/>
                </a:lnTo>
                <a:lnTo>
                  <a:pt x="0" y="33528"/>
                </a:lnTo>
                <a:lnTo>
                  <a:pt x="54864" y="60960"/>
                </a:lnTo>
                <a:lnTo>
                  <a:pt x="54864" y="24384"/>
                </a:lnTo>
                <a:lnTo>
                  <a:pt x="67056" y="24384"/>
                </a:lnTo>
                <a:close/>
              </a:path>
              <a:path w="382904" h="67310">
                <a:moveTo>
                  <a:pt x="382524" y="41148"/>
                </a:moveTo>
                <a:lnTo>
                  <a:pt x="382524" y="24384"/>
                </a:lnTo>
                <a:lnTo>
                  <a:pt x="54864" y="24384"/>
                </a:lnTo>
                <a:lnTo>
                  <a:pt x="54864" y="41148"/>
                </a:lnTo>
                <a:lnTo>
                  <a:pt x="382524" y="41148"/>
                </a:lnTo>
                <a:close/>
              </a:path>
              <a:path w="382904" h="67310">
                <a:moveTo>
                  <a:pt x="67056" y="67056"/>
                </a:moveTo>
                <a:lnTo>
                  <a:pt x="67056" y="41148"/>
                </a:lnTo>
                <a:lnTo>
                  <a:pt x="54864" y="41148"/>
                </a:lnTo>
                <a:lnTo>
                  <a:pt x="54864" y="60960"/>
                </a:lnTo>
                <a:lnTo>
                  <a:pt x="67056" y="67056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512953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Relação entre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passivo exigível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 </a:t>
            </a: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execução</a:t>
            </a:r>
            <a:r>
              <a:rPr sz="1750" b="1" spc="7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orçamentária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4617" y="2808732"/>
            <a:ext cx="3840479" cy="471170"/>
          </a:xfrm>
          <a:custGeom>
            <a:avLst/>
            <a:gdLst/>
            <a:ahLst/>
            <a:cxnLst/>
            <a:rect l="l" t="t" r="r" b="b"/>
            <a:pathLst>
              <a:path w="3840479" h="471170">
                <a:moveTo>
                  <a:pt x="3840477" y="391668"/>
                </a:moveTo>
                <a:lnTo>
                  <a:pt x="3840477" y="77724"/>
                </a:lnTo>
                <a:lnTo>
                  <a:pt x="3834333" y="47577"/>
                </a:lnTo>
                <a:lnTo>
                  <a:pt x="3817617" y="22860"/>
                </a:lnTo>
                <a:lnTo>
                  <a:pt x="3792899" y="6143"/>
                </a:lnTo>
                <a:lnTo>
                  <a:pt x="3762753" y="0"/>
                </a:lnTo>
                <a:lnTo>
                  <a:pt x="79248" y="0"/>
                </a:lnTo>
                <a:lnTo>
                  <a:pt x="48220" y="6143"/>
                </a:lnTo>
                <a:lnTo>
                  <a:pt x="23050" y="22860"/>
                </a:lnTo>
                <a:lnTo>
                  <a:pt x="6167" y="47577"/>
                </a:lnTo>
                <a:lnTo>
                  <a:pt x="0" y="77724"/>
                </a:lnTo>
                <a:lnTo>
                  <a:pt x="0" y="391668"/>
                </a:lnTo>
                <a:lnTo>
                  <a:pt x="6167" y="422695"/>
                </a:lnTo>
                <a:lnTo>
                  <a:pt x="23050" y="447865"/>
                </a:lnTo>
                <a:lnTo>
                  <a:pt x="48220" y="464748"/>
                </a:lnTo>
                <a:lnTo>
                  <a:pt x="79248" y="470916"/>
                </a:lnTo>
                <a:lnTo>
                  <a:pt x="3762753" y="470916"/>
                </a:lnTo>
                <a:lnTo>
                  <a:pt x="3792899" y="464748"/>
                </a:lnTo>
                <a:lnTo>
                  <a:pt x="3817617" y="447865"/>
                </a:lnTo>
                <a:lnTo>
                  <a:pt x="3834333" y="422695"/>
                </a:lnTo>
                <a:lnTo>
                  <a:pt x="3840477" y="391668"/>
                </a:lnTo>
                <a:close/>
              </a:path>
            </a:pathLst>
          </a:custGeom>
          <a:solidFill>
            <a:srgbClr val="8FA1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45548" y="2849371"/>
            <a:ext cx="2128520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spc="0" dirty="0">
                <a:latin typeface="Calibri"/>
                <a:cs typeface="Calibri"/>
              </a:rPr>
              <a:t>RECEBIMENTO </a:t>
            </a:r>
            <a:r>
              <a:rPr sz="1200" b="1" spc="-5" dirty="0">
                <a:latin typeface="Calibri"/>
                <a:cs typeface="Calibri"/>
              </a:rPr>
              <a:t>DA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0" dirty="0">
                <a:latin typeface="Calibri"/>
                <a:cs typeface="Calibri"/>
              </a:rPr>
              <a:t>MERCADORIA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5597" y="3098292"/>
            <a:ext cx="6650990" cy="382905"/>
          </a:xfrm>
          <a:custGeom>
            <a:avLst/>
            <a:gdLst/>
            <a:ahLst/>
            <a:cxnLst/>
            <a:rect l="l" t="t" r="r" b="b"/>
            <a:pathLst>
              <a:path w="6650990" h="382904">
                <a:moveTo>
                  <a:pt x="6650733" y="320040"/>
                </a:moveTo>
                <a:lnTo>
                  <a:pt x="6650733" y="64008"/>
                </a:lnTo>
                <a:lnTo>
                  <a:pt x="6645661" y="39219"/>
                </a:lnTo>
                <a:lnTo>
                  <a:pt x="6631873" y="18859"/>
                </a:lnTo>
                <a:lnTo>
                  <a:pt x="6611513" y="5072"/>
                </a:lnTo>
                <a:lnTo>
                  <a:pt x="6586725" y="0"/>
                </a:lnTo>
                <a:lnTo>
                  <a:pt x="64008" y="0"/>
                </a:lnTo>
                <a:lnTo>
                  <a:pt x="39219" y="5072"/>
                </a:lnTo>
                <a:lnTo>
                  <a:pt x="18859" y="18859"/>
                </a:lnTo>
                <a:lnTo>
                  <a:pt x="5072" y="39219"/>
                </a:lnTo>
                <a:lnTo>
                  <a:pt x="0" y="64008"/>
                </a:lnTo>
                <a:lnTo>
                  <a:pt x="0" y="320040"/>
                </a:lnTo>
                <a:lnTo>
                  <a:pt x="5072" y="344590"/>
                </a:lnTo>
                <a:lnTo>
                  <a:pt x="18859" y="364426"/>
                </a:lnTo>
                <a:lnTo>
                  <a:pt x="39219" y="377690"/>
                </a:lnTo>
                <a:lnTo>
                  <a:pt x="64008" y="382524"/>
                </a:lnTo>
                <a:lnTo>
                  <a:pt x="6586725" y="382524"/>
                </a:lnTo>
                <a:lnTo>
                  <a:pt x="6611513" y="377690"/>
                </a:lnTo>
                <a:lnTo>
                  <a:pt x="6631873" y="364426"/>
                </a:lnTo>
                <a:lnTo>
                  <a:pt x="6645661" y="344590"/>
                </a:lnTo>
                <a:lnTo>
                  <a:pt x="6650733" y="320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501" y="3092196"/>
            <a:ext cx="6663055" cy="394970"/>
          </a:xfrm>
          <a:custGeom>
            <a:avLst/>
            <a:gdLst/>
            <a:ahLst/>
            <a:cxnLst/>
            <a:rect l="l" t="t" r="r" b="b"/>
            <a:pathLst>
              <a:path w="6663055" h="394970">
                <a:moveTo>
                  <a:pt x="6662925" y="332232"/>
                </a:moveTo>
                <a:lnTo>
                  <a:pt x="6662925" y="62484"/>
                </a:lnTo>
                <a:lnTo>
                  <a:pt x="6661401" y="56388"/>
                </a:lnTo>
                <a:lnTo>
                  <a:pt x="6659877" y="48768"/>
                </a:lnTo>
                <a:lnTo>
                  <a:pt x="6650733" y="30480"/>
                </a:lnTo>
                <a:lnTo>
                  <a:pt x="6632445" y="12192"/>
                </a:lnTo>
                <a:lnTo>
                  <a:pt x="6614157" y="3048"/>
                </a:lnTo>
                <a:lnTo>
                  <a:pt x="6606537" y="1524"/>
                </a:lnTo>
                <a:lnTo>
                  <a:pt x="6600441" y="1524"/>
                </a:lnTo>
                <a:lnTo>
                  <a:pt x="6592821" y="0"/>
                </a:lnTo>
                <a:lnTo>
                  <a:pt x="70104" y="0"/>
                </a:lnTo>
                <a:lnTo>
                  <a:pt x="62484" y="1524"/>
                </a:lnTo>
                <a:lnTo>
                  <a:pt x="56388" y="1524"/>
                </a:lnTo>
                <a:lnTo>
                  <a:pt x="12192" y="30480"/>
                </a:lnTo>
                <a:lnTo>
                  <a:pt x="1524" y="56388"/>
                </a:lnTo>
                <a:lnTo>
                  <a:pt x="0" y="62484"/>
                </a:lnTo>
                <a:lnTo>
                  <a:pt x="0" y="332232"/>
                </a:lnTo>
                <a:lnTo>
                  <a:pt x="1524" y="339852"/>
                </a:lnTo>
                <a:lnTo>
                  <a:pt x="3048" y="345948"/>
                </a:lnTo>
                <a:lnTo>
                  <a:pt x="10668" y="361188"/>
                </a:lnTo>
                <a:lnTo>
                  <a:pt x="10668" y="70104"/>
                </a:lnTo>
                <a:lnTo>
                  <a:pt x="12192" y="64008"/>
                </a:lnTo>
                <a:lnTo>
                  <a:pt x="12192" y="57912"/>
                </a:lnTo>
                <a:lnTo>
                  <a:pt x="13716" y="51816"/>
                </a:lnTo>
                <a:lnTo>
                  <a:pt x="13716" y="53340"/>
                </a:lnTo>
                <a:lnTo>
                  <a:pt x="15240" y="50292"/>
                </a:lnTo>
                <a:lnTo>
                  <a:pt x="15240" y="47244"/>
                </a:lnTo>
                <a:lnTo>
                  <a:pt x="21336" y="36576"/>
                </a:lnTo>
                <a:lnTo>
                  <a:pt x="21336" y="38100"/>
                </a:lnTo>
                <a:lnTo>
                  <a:pt x="27432" y="30784"/>
                </a:lnTo>
                <a:lnTo>
                  <a:pt x="27432" y="28956"/>
                </a:lnTo>
                <a:lnTo>
                  <a:pt x="36576" y="22424"/>
                </a:lnTo>
                <a:lnTo>
                  <a:pt x="36576" y="21336"/>
                </a:lnTo>
                <a:lnTo>
                  <a:pt x="47244" y="15240"/>
                </a:lnTo>
                <a:lnTo>
                  <a:pt x="47244" y="16764"/>
                </a:lnTo>
                <a:lnTo>
                  <a:pt x="51816" y="14478"/>
                </a:lnTo>
                <a:lnTo>
                  <a:pt x="51816" y="13716"/>
                </a:lnTo>
                <a:lnTo>
                  <a:pt x="57912" y="12192"/>
                </a:lnTo>
                <a:lnTo>
                  <a:pt x="6605013" y="12192"/>
                </a:lnTo>
                <a:lnTo>
                  <a:pt x="6611109" y="13716"/>
                </a:lnTo>
                <a:lnTo>
                  <a:pt x="6611109" y="14478"/>
                </a:lnTo>
                <a:lnTo>
                  <a:pt x="6615681" y="16764"/>
                </a:lnTo>
                <a:lnTo>
                  <a:pt x="6615681" y="15240"/>
                </a:lnTo>
                <a:lnTo>
                  <a:pt x="6626349" y="21336"/>
                </a:lnTo>
                <a:lnTo>
                  <a:pt x="6626349" y="22424"/>
                </a:lnTo>
                <a:lnTo>
                  <a:pt x="6635493" y="28956"/>
                </a:lnTo>
                <a:lnTo>
                  <a:pt x="6635493" y="30784"/>
                </a:lnTo>
                <a:lnTo>
                  <a:pt x="6641589" y="38100"/>
                </a:lnTo>
                <a:lnTo>
                  <a:pt x="6641589" y="36576"/>
                </a:lnTo>
                <a:lnTo>
                  <a:pt x="6647685" y="47244"/>
                </a:lnTo>
                <a:lnTo>
                  <a:pt x="6647685" y="50292"/>
                </a:lnTo>
                <a:lnTo>
                  <a:pt x="6649209" y="53340"/>
                </a:lnTo>
                <a:lnTo>
                  <a:pt x="6649209" y="51816"/>
                </a:lnTo>
                <a:lnTo>
                  <a:pt x="6650733" y="57912"/>
                </a:lnTo>
                <a:lnTo>
                  <a:pt x="6650733" y="364236"/>
                </a:lnTo>
                <a:lnTo>
                  <a:pt x="6659877" y="345948"/>
                </a:lnTo>
                <a:lnTo>
                  <a:pt x="6661401" y="339852"/>
                </a:lnTo>
                <a:lnTo>
                  <a:pt x="6662925" y="332232"/>
                </a:lnTo>
                <a:close/>
              </a:path>
              <a:path w="6663055" h="394970">
                <a:moveTo>
                  <a:pt x="16764" y="348996"/>
                </a:moveTo>
                <a:lnTo>
                  <a:pt x="13716" y="342900"/>
                </a:lnTo>
                <a:lnTo>
                  <a:pt x="12192" y="336804"/>
                </a:lnTo>
                <a:lnTo>
                  <a:pt x="12192" y="332232"/>
                </a:lnTo>
                <a:lnTo>
                  <a:pt x="10668" y="324612"/>
                </a:lnTo>
                <a:lnTo>
                  <a:pt x="10668" y="361188"/>
                </a:lnTo>
                <a:lnTo>
                  <a:pt x="12192" y="364236"/>
                </a:lnTo>
                <a:lnTo>
                  <a:pt x="15240" y="367792"/>
                </a:lnTo>
                <a:lnTo>
                  <a:pt x="15240" y="347472"/>
                </a:lnTo>
                <a:lnTo>
                  <a:pt x="16764" y="348996"/>
                </a:lnTo>
                <a:close/>
              </a:path>
              <a:path w="6663055" h="394970">
                <a:moveTo>
                  <a:pt x="16764" y="47244"/>
                </a:moveTo>
                <a:lnTo>
                  <a:pt x="15240" y="47244"/>
                </a:lnTo>
                <a:lnTo>
                  <a:pt x="15240" y="50292"/>
                </a:lnTo>
                <a:lnTo>
                  <a:pt x="16764" y="47244"/>
                </a:lnTo>
                <a:close/>
              </a:path>
              <a:path w="6663055" h="394970">
                <a:moveTo>
                  <a:pt x="28321" y="366522"/>
                </a:moveTo>
                <a:lnTo>
                  <a:pt x="21336" y="358140"/>
                </a:lnTo>
                <a:lnTo>
                  <a:pt x="15240" y="347472"/>
                </a:lnTo>
                <a:lnTo>
                  <a:pt x="15240" y="367792"/>
                </a:lnTo>
                <a:lnTo>
                  <a:pt x="21336" y="374904"/>
                </a:lnTo>
                <a:lnTo>
                  <a:pt x="27432" y="379984"/>
                </a:lnTo>
                <a:lnTo>
                  <a:pt x="27432" y="365760"/>
                </a:lnTo>
                <a:lnTo>
                  <a:pt x="28321" y="366522"/>
                </a:lnTo>
                <a:close/>
              </a:path>
              <a:path w="6663055" h="394970">
                <a:moveTo>
                  <a:pt x="28956" y="28956"/>
                </a:moveTo>
                <a:lnTo>
                  <a:pt x="27432" y="28956"/>
                </a:lnTo>
                <a:lnTo>
                  <a:pt x="27432" y="30784"/>
                </a:lnTo>
                <a:lnTo>
                  <a:pt x="28956" y="28956"/>
                </a:lnTo>
                <a:close/>
              </a:path>
              <a:path w="6663055" h="394970">
                <a:moveTo>
                  <a:pt x="28956" y="367284"/>
                </a:moveTo>
                <a:lnTo>
                  <a:pt x="28321" y="366522"/>
                </a:lnTo>
                <a:lnTo>
                  <a:pt x="27432" y="365760"/>
                </a:lnTo>
                <a:lnTo>
                  <a:pt x="28956" y="367284"/>
                </a:lnTo>
                <a:close/>
              </a:path>
              <a:path w="6663055" h="394970">
                <a:moveTo>
                  <a:pt x="28956" y="381254"/>
                </a:moveTo>
                <a:lnTo>
                  <a:pt x="28956" y="367284"/>
                </a:lnTo>
                <a:lnTo>
                  <a:pt x="27432" y="365760"/>
                </a:lnTo>
                <a:lnTo>
                  <a:pt x="27432" y="379984"/>
                </a:lnTo>
                <a:lnTo>
                  <a:pt x="28956" y="381254"/>
                </a:lnTo>
                <a:close/>
              </a:path>
              <a:path w="6663055" h="394970">
                <a:moveTo>
                  <a:pt x="38100" y="386334"/>
                </a:moveTo>
                <a:lnTo>
                  <a:pt x="38100" y="374904"/>
                </a:lnTo>
                <a:lnTo>
                  <a:pt x="28321" y="366522"/>
                </a:lnTo>
                <a:lnTo>
                  <a:pt x="28956" y="367284"/>
                </a:lnTo>
                <a:lnTo>
                  <a:pt x="28956" y="381254"/>
                </a:lnTo>
                <a:lnTo>
                  <a:pt x="30480" y="382524"/>
                </a:lnTo>
                <a:lnTo>
                  <a:pt x="38100" y="386334"/>
                </a:lnTo>
                <a:close/>
              </a:path>
              <a:path w="6663055" h="394970">
                <a:moveTo>
                  <a:pt x="38100" y="21336"/>
                </a:moveTo>
                <a:lnTo>
                  <a:pt x="36576" y="21336"/>
                </a:lnTo>
                <a:lnTo>
                  <a:pt x="36576" y="22424"/>
                </a:lnTo>
                <a:lnTo>
                  <a:pt x="38100" y="21336"/>
                </a:lnTo>
                <a:close/>
              </a:path>
              <a:path w="6663055" h="394970">
                <a:moveTo>
                  <a:pt x="53340" y="381000"/>
                </a:moveTo>
                <a:lnTo>
                  <a:pt x="47244" y="379476"/>
                </a:lnTo>
                <a:lnTo>
                  <a:pt x="36576" y="373380"/>
                </a:lnTo>
                <a:lnTo>
                  <a:pt x="38100" y="374904"/>
                </a:lnTo>
                <a:lnTo>
                  <a:pt x="38100" y="386334"/>
                </a:lnTo>
                <a:lnTo>
                  <a:pt x="48768" y="391668"/>
                </a:lnTo>
                <a:lnTo>
                  <a:pt x="51816" y="392277"/>
                </a:lnTo>
                <a:lnTo>
                  <a:pt x="51816" y="381000"/>
                </a:lnTo>
                <a:lnTo>
                  <a:pt x="53340" y="381000"/>
                </a:lnTo>
                <a:close/>
              </a:path>
              <a:path w="6663055" h="394970">
                <a:moveTo>
                  <a:pt x="53340" y="13716"/>
                </a:moveTo>
                <a:lnTo>
                  <a:pt x="51816" y="13716"/>
                </a:lnTo>
                <a:lnTo>
                  <a:pt x="51816" y="14478"/>
                </a:lnTo>
                <a:lnTo>
                  <a:pt x="53340" y="13716"/>
                </a:lnTo>
                <a:close/>
              </a:path>
              <a:path w="6663055" h="394970">
                <a:moveTo>
                  <a:pt x="6611109" y="392277"/>
                </a:moveTo>
                <a:lnTo>
                  <a:pt x="6611109" y="381000"/>
                </a:lnTo>
                <a:lnTo>
                  <a:pt x="6598917" y="384048"/>
                </a:lnTo>
                <a:lnTo>
                  <a:pt x="64008" y="384048"/>
                </a:lnTo>
                <a:lnTo>
                  <a:pt x="51816" y="381000"/>
                </a:lnTo>
                <a:lnTo>
                  <a:pt x="51816" y="392277"/>
                </a:lnTo>
                <a:lnTo>
                  <a:pt x="56388" y="393192"/>
                </a:lnTo>
                <a:lnTo>
                  <a:pt x="62484" y="394716"/>
                </a:lnTo>
                <a:lnTo>
                  <a:pt x="6600441" y="394716"/>
                </a:lnTo>
                <a:lnTo>
                  <a:pt x="6606537" y="393192"/>
                </a:lnTo>
                <a:lnTo>
                  <a:pt x="6611109" y="392277"/>
                </a:lnTo>
                <a:close/>
              </a:path>
              <a:path w="6663055" h="394970">
                <a:moveTo>
                  <a:pt x="6611109" y="14478"/>
                </a:moveTo>
                <a:lnTo>
                  <a:pt x="6611109" y="13716"/>
                </a:lnTo>
                <a:lnTo>
                  <a:pt x="6609585" y="13716"/>
                </a:lnTo>
                <a:lnTo>
                  <a:pt x="6611109" y="14478"/>
                </a:lnTo>
                <a:close/>
              </a:path>
              <a:path w="6663055" h="394970">
                <a:moveTo>
                  <a:pt x="6626349" y="373380"/>
                </a:moveTo>
                <a:lnTo>
                  <a:pt x="6615681" y="379476"/>
                </a:lnTo>
                <a:lnTo>
                  <a:pt x="6609585" y="381000"/>
                </a:lnTo>
                <a:lnTo>
                  <a:pt x="6611109" y="381000"/>
                </a:lnTo>
                <a:lnTo>
                  <a:pt x="6611109" y="392277"/>
                </a:lnTo>
                <a:lnTo>
                  <a:pt x="6614157" y="391668"/>
                </a:lnTo>
                <a:lnTo>
                  <a:pt x="6624825" y="386334"/>
                </a:lnTo>
                <a:lnTo>
                  <a:pt x="6624825" y="374904"/>
                </a:lnTo>
                <a:lnTo>
                  <a:pt x="6626349" y="373380"/>
                </a:lnTo>
                <a:close/>
              </a:path>
              <a:path w="6663055" h="394970">
                <a:moveTo>
                  <a:pt x="6626349" y="22424"/>
                </a:moveTo>
                <a:lnTo>
                  <a:pt x="6626349" y="21336"/>
                </a:lnTo>
                <a:lnTo>
                  <a:pt x="6624825" y="21336"/>
                </a:lnTo>
                <a:lnTo>
                  <a:pt x="6626349" y="22424"/>
                </a:lnTo>
                <a:close/>
              </a:path>
              <a:path w="6663055" h="394970">
                <a:moveTo>
                  <a:pt x="6634604" y="366522"/>
                </a:moveTo>
                <a:lnTo>
                  <a:pt x="6624825" y="374904"/>
                </a:lnTo>
                <a:lnTo>
                  <a:pt x="6624825" y="386334"/>
                </a:lnTo>
                <a:lnTo>
                  <a:pt x="6632445" y="382524"/>
                </a:lnTo>
                <a:lnTo>
                  <a:pt x="6633969" y="381254"/>
                </a:lnTo>
                <a:lnTo>
                  <a:pt x="6633969" y="367284"/>
                </a:lnTo>
                <a:lnTo>
                  <a:pt x="6634604" y="366522"/>
                </a:lnTo>
                <a:close/>
              </a:path>
              <a:path w="6663055" h="394970">
                <a:moveTo>
                  <a:pt x="6635493" y="30784"/>
                </a:moveTo>
                <a:lnTo>
                  <a:pt x="6635493" y="28956"/>
                </a:lnTo>
                <a:lnTo>
                  <a:pt x="6633969" y="28956"/>
                </a:lnTo>
                <a:lnTo>
                  <a:pt x="6635493" y="30784"/>
                </a:lnTo>
                <a:close/>
              </a:path>
              <a:path w="6663055" h="394970">
                <a:moveTo>
                  <a:pt x="6635493" y="365760"/>
                </a:moveTo>
                <a:lnTo>
                  <a:pt x="6634604" y="366522"/>
                </a:lnTo>
                <a:lnTo>
                  <a:pt x="6633969" y="367284"/>
                </a:lnTo>
                <a:lnTo>
                  <a:pt x="6635493" y="365760"/>
                </a:lnTo>
                <a:close/>
              </a:path>
              <a:path w="6663055" h="394970">
                <a:moveTo>
                  <a:pt x="6635493" y="379984"/>
                </a:moveTo>
                <a:lnTo>
                  <a:pt x="6635493" y="365760"/>
                </a:lnTo>
                <a:lnTo>
                  <a:pt x="6633969" y="367284"/>
                </a:lnTo>
                <a:lnTo>
                  <a:pt x="6633969" y="381254"/>
                </a:lnTo>
                <a:lnTo>
                  <a:pt x="6635493" y="379984"/>
                </a:lnTo>
                <a:close/>
              </a:path>
              <a:path w="6663055" h="394970">
                <a:moveTo>
                  <a:pt x="6647685" y="367792"/>
                </a:moveTo>
                <a:lnTo>
                  <a:pt x="6647685" y="347472"/>
                </a:lnTo>
                <a:lnTo>
                  <a:pt x="6641589" y="358140"/>
                </a:lnTo>
                <a:lnTo>
                  <a:pt x="6634604" y="366522"/>
                </a:lnTo>
                <a:lnTo>
                  <a:pt x="6635493" y="365760"/>
                </a:lnTo>
                <a:lnTo>
                  <a:pt x="6635493" y="379984"/>
                </a:lnTo>
                <a:lnTo>
                  <a:pt x="6641589" y="374904"/>
                </a:lnTo>
                <a:lnTo>
                  <a:pt x="6647685" y="367792"/>
                </a:lnTo>
                <a:close/>
              </a:path>
              <a:path w="6663055" h="394970">
                <a:moveTo>
                  <a:pt x="6647685" y="50292"/>
                </a:moveTo>
                <a:lnTo>
                  <a:pt x="6647685" y="47244"/>
                </a:lnTo>
                <a:lnTo>
                  <a:pt x="6646161" y="47244"/>
                </a:lnTo>
                <a:lnTo>
                  <a:pt x="6647685" y="50292"/>
                </a:lnTo>
                <a:close/>
              </a:path>
              <a:path w="6663055" h="394970">
                <a:moveTo>
                  <a:pt x="6650733" y="364236"/>
                </a:moveTo>
                <a:lnTo>
                  <a:pt x="6650733" y="336804"/>
                </a:lnTo>
                <a:lnTo>
                  <a:pt x="6649209" y="342900"/>
                </a:lnTo>
                <a:lnTo>
                  <a:pt x="6646161" y="348996"/>
                </a:lnTo>
                <a:lnTo>
                  <a:pt x="6647685" y="347472"/>
                </a:lnTo>
                <a:lnTo>
                  <a:pt x="6647685" y="367792"/>
                </a:lnTo>
                <a:lnTo>
                  <a:pt x="6650733" y="364236"/>
                </a:lnTo>
                <a:close/>
              </a:path>
            </a:pathLst>
          </a:custGeom>
          <a:solidFill>
            <a:srgbClr val="243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0713" y="1906524"/>
            <a:ext cx="3840479" cy="429895"/>
          </a:xfrm>
          <a:custGeom>
            <a:avLst/>
            <a:gdLst/>
            <a:ahLst/>
            <a:cxnLst/>
            <a:rect l="l" t="t" r="r" b="b"/>
            <a:pathLst>
              <a:path w="3840479" h="429894">
                <a:moveTo>
                  <a:pt x="3840477" y="358140"/>
                </a:moveTo>
                <a:lnTo>
                  <a:pt x="3840477" y="71628"/>
                </a:lnTo>
                <a:lnTo>
                  <a:pt x="3834857" y="43719"/>
                </a:lnTo>
                <a:lnTo>
                  <a:pt x="3819522" y="20955"/>
                </a:lnTo>
                <a:lnTo>
                  <a:pt x="3796757" y="5619"/>
                </a:lnTo>
                <a:lnTo>
                  <a:pt x="3768849" y="0"/>
                </a:lnTo>
                <a:lnTo>
                  <a:pt x="71628" y="0"/>
                </a:lnTo>
                <a:lnTo>
                  <a:pt x="43719" y="5619"/>
                </a:lnTo>
                <a:lnTo>
                  <a:pt x="20955" y="20955"/>
                </a:lnTo>
                <a:lnTo>
                  <a:pt x="5619" y="43719"/>
                </a:lnTo>
                <a:lnTo>
                  <a:pt x="0" y="71628"/>
                </a:lnTo>
                <a:lnTo>
                  <a:pt x="0" y="358140"/>
                </a:lnTo>
                <a:lnTo>
                  <a:pt x="5619" y="386048"/>
                </a:lnTo>
                <a:lnTo>
                  <a:pt x="20955" y="408813"/>
                </a:lnTo>
                <a:lnTo>
                  <a:pt x="43719" y="424148"/>
                </a:lnTo>
                <a:lnTo>
                  <a:pt x="71628" y="429768"/>
                </a:lnTo>
                <a:lnTo>
                  <a:pt x="3768849" y="429768"/>
                </a:lnTo>
                <a:lnTo>
                  <a:pt x="3796757" y="424148"/>
                </a:lnTo>
                <a:lnTo>
                  <a:pt x="3819522" y="408813"/>
                </a:lnTo>
                <a:lnTo>
                  <a:pt x="3834857" y="386048"/>
                </a:lnTo>
                <a:lnTo>
                  <a:pt x="3840477" y="358140"/>
                </a:lnTo>
                <a:close/>
              </a:path>
            </a:pathLst>
          </a:custGeom>
          <a:solidFill>
            <a:srgbClr val="A0C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8596" y="1444243"/>
            <a:ext cx="6607809" cy="7137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726690" algn="ctr">
              <a:lnSpc>
                <a:spcPct val="100000"/>
              </a:lnSpc>
              <a:spcBef>
                <a:spcPts val="120"/>
              </a:spcBef>
            </a:pPr>
            <a:r>
              <a:rPr sz="1200" b="1" spc="-10" dirty="0">
                <a:solidFill>
                  <a:srgbClr val="232751"/>
                </a:solidFill>
                <a:latin typeface="Calibri"/>
                <a:cs typeface="Calibri"/>
              </a:rPr>
              <a:t>PASSIVO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EXIGÍVEL 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APÓS </a:t>
            </a:r>
            <a:r>
              <a:rPr sz="1200" b="1" spc="10" dirty="0">
                <a:solidFill>
                  <a:srgbClr val="232751"/>
                </a:solidFill>
                <a:latin typeface="Calibri"/>
                <a:cs typeface="Calibri"/>
              </a:rPr>
              <a:t>O</a:t>
            </a:r>
            <a:r>
              <a:rPr sz="1200" b="1" spc="65" dirty="0">
                <a:solidFill>
                  <a:srgbClr val="232751"/>
                </a:solidFill>
                <a:latin typeface="Calibri"/>
                <a:cs typeface="Calibri"/>
              </a:rPr>
              <a:t>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EMPENHO</a:t>
            </a:r>
            <a:endParaRPr sz="1200">
              <a:latin typeface="Calibri"/>
              <a:cs typeface="Calibri"/>
            </a:endParaRPr>
          </a:p>
          <a:p>
            <a:pPr marL="2724785" algn="ctr">
              <a:lnSpc>
                <a:spcPct val="100000"/>
              </a:lnSpc>
              <a:spcBef>
                <a:spcPts val="25"/>
              </a:spcBef>
            </a:pP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(Ex. Aquisição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de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mercadorias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–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Lançamentos</a:t>
            </a:r>
            <a:r>
              <a:rPr sz="1200" b="1" spc="15" dirty="0">
                <a:solidFill>
                  <a:srgbClr val="232751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simplificados)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200" b="1" spc="5" dirty="0">
                <a:latin typeface="Calibri"/>
                <a:cs typeface="Calibri"/>
              </a:rPr>
              <a:t>EMPENHO </a:t>
            </a:r>
            <a:r>
              <a:rPr sz="1200" b="1" spc="-15" dirty="0">
                <a:latin typeface="Calibri"/>
                <a:cs typeface="Calibri"/>
              </a:rPr>
              <a:t>PARA </a:t>
            </a:r>
            <a:r>
              <a:rPr sz="1200" b="1" spc="0" dirty="0">
                <a:latin typeface="Calibri"/>
                <a:cs typeface="Calibri"/>
              </a:rPr>
              <a:t>AQUISIÇÃO </a:t>
            </a:r>
            <a:r>
              <a:rPr sz="1200" b="1" spc="-5" dirty="0">
                <a:latin typeface="Calibri"/>
                <a:cs typeface="Calibri"/>
              </a:rPr>
              <a:t>DA</a:t>
            </a:r>
            <a:r>
              <a:rPr sz="1200" b="1" spc="85" dirty="0">
                <a:latin typeface="Calibri"/>
                <a:cs typeface="Calibri"/>
              </a:rPr>
              <a:t> </a:t>
            </a:r>
            <a:r>
              <a:rPr sz="1200" b="1" spc="0" dirty="0">
                <a:latin typeface="Calibri"/>
                <a:cs typeface="Calibri"/>
              </a:rPr>
              <a:t>MERCADORIA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0169" y="2180844"/>
            <a:ext cx="6652259" cy="368935"/>
          </a:xfrm>
          <a:custGeom>
            <a:avLst/>
            <a:gdLst/>
            <a:ahLst/>
            <a:cxnLst/>
            <a:rect l="l" t="t" r="r" b="b"/>
            <a:pathLst>
              <a:path w="6652259" h="368935">
                <a:moveTo>
                  <a:pt x="6652257" y="307848"/>
                </a:moveTo>
                <a:lnTo>
                  <a:pt x="6652257" y="60960"/>
                </a:lnTo>
                <a:lnTo>
                  <a:pt x="6647423" y="37290"/>
                </a:lnTo>
                <a:lnTo>
                  <a:pt x="6634159" y="17907"/>
                </a:lnTo>
                <a:lnTo>
                  <a:pt x="6614323" y="4810"/>
                </a:lnTo>
                <a:lnTo>
                  <a:pt x="6589773" y="0"/>
                </a:lnTo>
                <a:lnTo>
                  <a:pt x="62484" y="0"/>
                </a:lnTo>
                <a:lnTo>
                  <a:pt x="37933" y="4810"/>
                </a:lnTo>
                <a:lnTo>
                  <a:pt x="18097" y="17907"/>
                </a:lnTo>
                <a:lnTo>
                  <a:pt x="4833" y="37290"/>
                </a:lnTo>
                <a:lnTo>
                  <a:pt x="0" y="60960"/>
                </a:lnTo>
                <a:lnTo>
                  <a:pt x="0" y="307848"/>
                </a:lnTo>
                <a:lnTo>
                  <a:pt x="4833" y="331517"/>
                </a:lnTo>
                <a:lnTo>
                  <a:pt x="18097" y="350901"/>
                </a:lnTo>
                <a:lnTo>
                  <a:pt x="37933" y="363997"/>
                </a:lnTo>
                <a:lnTo>
                  <a:pt x="62484" y="368808"/>
                </a:lnTo>
                <a:lnTo>
                  <a:pt x="6589773" y="368808"/>
                </a:lnTo>
                <a:lnTo>
                  <a:pt x="6614323" y="363997"/>
                </a:lnTo>
                <a:lnTo>
                  <a:pt x="6634159" y="350901"/>
                </a:lnTo>
                <a:lnTo>
                  <a:pt x="6647423" y="331517"/>
                </a:lnTo>
                <a:lnTo>
                  <a:pt x="6652257" y="3078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597" y="2174748"/>
            <a:ext cx="6661784" cy="381000"/>
          </a:xfrm>
          <a:custGeom>
            <a:avLst/>
            <a:gdLst/>
            <a:ahLst/>
            <a:cxnLst/>
            <a:rect l="l" t="t" r="r" b="b"/>
            <a:pathLst>
              <a:path w="6661784" h="381000">
                <a:moveTo>
                  <a:pt x="6661401" y="320040"/>
                </a:moveTo>
                <a:lnTo>
                  <a:pt x="6661401" y="60960"/>
                </a:lnTo>
                <a:lnTo>
                  <a:pt x="6659877" y="53340"/>
                </a:lnTo>
                <a:lnTo>
                  <a:pt x="6641589" y="19812"/>
                </a:lnTo>
                <a:lnTo>
                  <a:pt x="6614157" y="3048"/>
                </a:lnTo>
                <a:lnTo>
                  <a:pt x="6601965" y="0"/>
                </a:lnTo>
                <a:lnTo>
                  <a:pt x="59436" y="0"/>
                </a:lnTo>
                <a:lnTo>
                  <a:pt x="19812" y="19812"/>
                </a:lnTo>
                <a:lnTo>
                  <a:pt x="1524" y="53340"/>
                </a:lnTo>
                <a:lnTo>
                  <a:pt x="0" y="60960"/>
                </a:lnTo>
                <a:lnTo>
                  <a:pt x="0" y="320040"/>
                </a:lnTo>
                <a:lnTo>
                  <a:pt x="1524" y="327660"/>
                </a:lnTo>
                <a:lnTo>
                  <a:pt x="4572" y="339852"/>
                </a:lnTo>
                <a:lnTo>
                  <a:pt x="10668" y="350520"/>
                </a:lnTo>
                <a:lnTo>
                  <a:pt x="10668" y="62484"/>
                </a:lnTo>
                <a:lnTo>
                  <a:pt x="13716" y="50292"/>
                </a:lnTo>
                <a:lnTo>
                  <a:pt x="15240" y="45720"/>
                </a:lnTo>
                <a:lnTo>
                  <a:pt x="19812" y="37719"/>
                </a:lnTo>
                <a:lnTo>
                  <a:pt x="19812" y="36576"/>
                </a:lnTo>
                <a:lnTo>
                  <a:pt x="27432" y="27432"/>
                </a:lnTo>
                <a:lnTo>
                  <a:pt x="36576" y="19812"/>
                </a:lnTo>
                <a:lnTo>
                  <a:pt x="36576" y="20465"/>
                </a:lnTo>
                <a:lnTo>
                  <a:pt x="44196" y="16110"/>
                </a:lnTo>
                <a:lnTo>
                  <a:pt x="44196" y="15240"/>
                </a:lnTo>
                <a:lnTo>
                  <a:pt x="54864" y="12573"/>
                </a:lnTo>
                <a:lnTo>
                  <a:pt x="54864" y="12192"/>
                </a:lnTo>
                <a:lnTo>
                  <a:pt x="60960" y="10668"/>
                </a:lnTo>
                <a:lnTo>
                  <a:pt x="6600441" y="10668"/>
                </a:lnTo>
                <a:lnTo>
                  <a:pt x="6606537" y="12192"/>
                </a:lnTo>
                <a:lnTo>
                  <a:pt x="6611109" y="13716"/>
                </a:lnTo>
                <a:lnTo>
                  <a:pt x="6617205" y="15240"/>
                </a:lnTo>
                <a:lnTo>
                  <a:pt x="6617205" y="16110"/>
                </a:lnTo>
                <a:lnTo>
                  <a:pt x="6626349" y="21336"/>
                </a:lnTo>
                <a:lnTo>
                  <a:pt x="6626349" y="19812"/>
                </a:lnTo>
                <a:lnTo>
                  <a:pt x="6635493" y="27432"/>
                </a:lnTo>
                <a:lnTo>
                  <a:pt x="6635493" y="29260"/>
                </a:lnTo>
                <a:lnTo>
                  <a:pt x="6641589" y="36576"/>
                </a:lnTo>
                <a:lnTo>
                  <a:pt x="6641589" y="35052"/>
                </a:lnTo>
                <a:lnTo>
                  <a:pt x="6646161" y="45720"/>
                </a:lnTo>
                <a:lnTo>
                  <a:pt x="6647685" y="50292"/>
                </a:lnTo>
                <a:lnTo>
                  <a:pt x="6650733" y="62484"/>
                </a:lnTo>
                <a:lnTo>
                  <a:pt x="6650733" y="350520"/>
                </a:lnTo>
                <a:lnTo>
                  <a:pt x="6656829" y="339852"/>
                </a:lnTo>
                <a:lnTo>
                  <a:pt x="6659877" y="327660"/>
                </a:lnTo>
                <a:lnTo>
                  <a:pt x="6661401" y="320040"/>
                </a:lnTo>
                <a:close/>
              </a:path>
              <a:path w="6661784" h="381000">
                <a:moveTo>
                  <a:pt x="21336" y="345948"/>
                </a:moveTo>
                <a:lnTo>
                  <a:pt x="15240" y="335280"/>
                </a:lnTo>
                <a:lnTo>
                  <a:pt x="13716" y="329184"/>
                </a:lnTo>
                <a:lnTo>
                  <a:pt x="13716" y="330708"/>
                </a:lnTo>
                <a:lnTo>
                  <a:pt x="10668" y="318516"/>
                </a:lnTo>
                <a:lnTo>
                  <a:pt x="10668" y="350520"/>
                </a:lnTo>
                <a:lnTo>
                  <a:pt x="19812" y="361188"/>
                </a:lnTo>
                <a:lnTo>
                  <a:pt x="19812" y="344424"/>
                </a:lnTo>
                <a:lnTo>
                  <a:pt x="21336" y="345948"/>
                </a:lnTo>
                <a:close/>
              </a:path>
              <a:path w="6661784" h="381000">
                <a:moveTo>
                  <a:pt x="21336" y="35052"/>
                </a:moveTo>
                <a:lnTo>
                  <a:pt x="19812" y="36576"/>
                </a:lnTo>
                <a:lnTo>
                  <a:pt x="19812" y="37719"/>
                </a:lnTo>
                <a:lnTo>
                  <a:pt x="21336" y="35052"/>
                </a:lnTo>
                <a:close/>
              </a:path>
              <a:path w="6661784" h="381000">
                <a:moveTo>
                  <a:pt x="36576" y="359664"/>
                </a:moveTo>
                <a:lnTo>
                  <a:pt x="27432" y="352044"/>
                </a:lnTo>
                <a:lnTo>
                  <a:pt x="27432" y="353568"/>
                </a:lnTo>
                <a:lnTo>
                  <a:pt x="19812" y="344424"/>
                </a:lnTo>
                <a:lnTo>
                  <a:pt x="19812" y="361188"/>
                </a:lnTo>
                <a:lnTo>
                  <a:pt x="28956" y="368808"/>
                </a:lnTo>
                <a:lnTo>
                  <a:pt x="35052" y="371856"/>
                </a:lnTo>
                <a:lnTo>
                  <a:pt x="35052" y="359664"/>
                </a:lnTo>
                <a:lnTo>
                  <a:pt x="36576" y="359664"/>
                </a:lnTo>
                <a:close/>
              </a:path>
              <a:path w="6661784" h="381000">
                <a:moveTo>
                  <a:pt x="36576" y="20465"/>
                </a:moveTo>
                <a:lnTo>
                  <a:pt x="36576" y="19812"/>
                </a:lnTo>
                <a:lnTo>
                  <a:pt x="35052" y="21336"/>
                </a:lnTo>
                <a:lnTo>
                  <a:pt x="36576" y="20465"/>
                </a:lnTo>
                <a:close/>
              </a:path>
              <a:path w="6661784" h="381000">
                <a:moveTo>
                  <a:pt x="45720" y="377190"/>
                </a:moveTo>
                <a:lnTo>
                  <a:pt x="45720" y="365760"/>
                </a:lnTo>
                <a:lnTo>
                  <a:pt x="35052" y="359664"/>
                </a:lnTo>
                <a:lnTo>
                  <a:pt x="35052" y="371856"/>
                </a:lnTo>
                <a:lnTo>
                  <a:pt x="45720" y="377190"/>
                </a:lnTo>
                <a:close/>
              </a:path>
              <a:path w="6661784" h="381000">
                <a:moveTo>
                  <a:pt x="45720" y="15240"/>
                </a:moveTo>
                <a:lnTo>
                  <a:pt x="44196" y="15240"/>
                </a:lnTo>
                <a:lnTo>
                  <a:pt x="44196" y="16110"/>
                </a:lnTo>
                <a:lnTo>
                  <a:pt x="45720" y="15240"/>
                </a:lnTo>
                <a:close/>
              </a:path>
              <a:path w="6661784" h="381000">
                <a:moveTo>
                  <a:pt x="56388" y="368808"/>
                </a:moveTo>
                <a:lnTo>
                  <a:pt x="50292" y="367284"/>
                </a:lnTo>
                <a:lnTo>
                  <a:pt x="44196" y="364236"/>
                </a:lnTo>
                <a:lnTo>
                  <a:pt x="45720" y="365760"/>
                </a:lnTo>
                <a:lnTo>
                  <a:pt x="45720" y="377190"/>
                </a:lnTo>
                <a:lnTo>
                  <a:pt x="47244" y="377952"/>
                </a:lnTo>
                <a:lnTo>
                  <a:pt x="54864" y="379857"/>
                </a:lnTo>
                <a:lnTo>
                  <a:pt x="54864" y="368808"/>
                </a:lnTo>
                <a:lnTo>
                  <a:pt x="56388" y="368808"/>
                </a:lnTo>
                <a:close/>
              </a:path>
              <a:path w="6661784" h="381000">
                <a:moveTo>
                  <a:pt x="56388" y="12192"/>
                </a:moveTo>
                <a:lnTo>
                  <a:pt x="54864" y="12192"/>
                </a:lnTo>
                <a:lnTo>
                  <a:pt x="54864" y="12573"/>
                </a:lnTo>
                <a:lnTo>
                  <a:pt x="56388" y="12192"/>
                </a:lnTo>
                <a:close/>
              </a:path>
              <a:path w="6661784" h="381000">
                <a:moveTo>
                  <a:pt x="6617205" y="364236"/>
                </a:moveTo>
                <a:lnTo>
                  <a:pt x="6611109" y="367284"/>
                </a:lnTo>
                <a:lnTo>
                  <a:pt x="6606537" y="368808"/>
                </a:lnTo>
                <a:lnTo>
                  <a:pt x="54864" y="368808"/>
                </a:lnTo>
                <a:lnTo>
                  <a:pt x="54864" y="379857"/>
                </a:lnTo>
                <a:lnTo>
                  <a:pt x="59436" y="381000"/>
                </a:lnTo>
                <a:lnTo>
                  <a:pt x="6601965" y="381000"/>
                </a:lnTo>
                <a:lnTo>
                  <a:pt x="6614157" y="377952"/>
                </a:lnTo>
                <a:lnTo>
                  <a:pt x="6615681" y="377342"/>
                </a:lnTo>
                <a:lnTo>
                  <a:pt x="6615681" y="365760"/>
                </a:lnTo>
                <a:lnTo>
                  <a:pt x="6617205" y="364236"/>
                </a:lnTo>
                <a:close/>
              </a:path>
              <a:path w="6661784" h="381000">
                <a:moveTo>
                  <a:pt x="6617205" y="16110"/>
                </a:moveTo>
                <a:lnTo>
                  <a:pt x="6617205" y="15240"/>
                </a:lnTo>
                <a:lnTo>
                  <a:pt x="6615681" y="15240"/>
                </a:lnTo>
                <a:lnTo>
                  <a:pt x="6617205" y="16110"/>
                </a:lnTo>
                <a:close/>
              </a:path>
              <a:path w="6661784" h="381000">
                <a:moveTo>
                  <a:pt x="6634661" y="352736"/>
                </a:moveTo>
                <a:lnTo>
                  <a:pt x="6626349" y="359664"/>
                </a:lnTo>
                <a:lnTo>
                  <a:pt x="6615681" y="365760"/>
                </a:lnTo>
                <a:lnTo>
                  <a:pt x="6615681" y="377342"/>
                </a:lnTo>
                <a:lnTo>
                  <a:pt x="6621777" y="374904"/>
                </a:lnTo>
                <a:lnTo>
                  <a:pt x="6632445" y="368808"/>
                </a:lnTo>
                <a:lnTo>
                  <a:pt x="6633969" y="367538"/>
                </a:lnTo>
                <a:lnTo>
                  <a:pt x="6633969" y="353568"/>
                </a:lnTo>
                <a:lnTo>
                  <a:pt x="6634661" y="352736"/>
                </a:lnTo>
                <a:close/>
              </a:path>
              <a:path w="6661784" h="381000">
                <a:moveTo>
                  <a:pt x="6635493" y="29260"/>
                </a:moveTo>
                <a:lnTo>
                  <a:pt x="6635493" y="27432"/>
                </a:lnTo>
                <a:lnTo>
                  <a:pt x="6633969" y="27432"/>
                </a:lnTo>
                <a:lnTo>
                  <a:pt x="6635493" y="29260"/>
                </a:lnTo>
                <a:close/>
              </a:path>
              <a:path w="6661784" h="381000">
                <a:moveTo>
                  <a:pt x="6635493" y="352044"/>
                </a:moveTo>
                <a:lnTo>
                  <a:pt x="6634661" y="352736"/>
                </a:lnTo>
                <a:lnTo>
                  <a:pt x="6633969" y="353568"/>
                </a:lnTo>
                <a:lnTo>
                  <a:pt x="6635493" y="352044"/>
                </a:lnTo>
                <a:close/>
              </a:path>
              <a:path w="6661784" h="381000">
                <a:moveTo>
                  <a:pt x="6635493" y="366268"/>
                </a:moveTo>
                <a:lnTo>
                  <a:pt x="6635493" y="352044"/>
                </a:lnTo>
                <a:lnTo>
                  <a:pt x="6633969" y="353568"/>
                </a:lnTo>
                <a:lnTo>
                  <a:pt x="6633969" y="367538"/>
                </a:lnTo>
                <a:lnTo>
                  <a:pt x="6635493" y="366268"/>
                </a:lnTo>
                <a:close/>
              </a:path>
              <a:path w="6661784" h="381000">
                <a:moveTo>
                  <a:pt x="6650733" y="350520"/>
                </a:moveTo>
                <a:lnTo>
                  <a:pt x="6650733" y="318516"/>
                </a:lnTo>
                <a:lnTo>
                  <a:pt x="6647685" y="330708"/>
                </a:lnTo>
                <a:lnTo>
                  <a:pt x="6647685" y="329184"/>
                </a:lnTo>
                <a:lnTo>
                  <a:pt x="6646161" y="335280"/>
                </a:lnTo>
                <a:lnTo>
                  <a:pt x="6641589" y="345948"/>
                </a:lnTo>
                <a:lnTo>
                  <a:pt x="6641589" y="344424"/>
                </a:lnTo>
                <a:lnTo>
                  <a:pt x="6634661" y="352736"/>
                </a:lnTo>
                <a:lnTo>
                  <a:pt x="6635493" y="352044"/>
                </a:lnTo>
                <a:lnTo>
                  <a:pt x="6635493" y="366268"/>
                </a:lnTo>
                <a:lnTo>
                  <a:pt x="6641589" y="361188"/>
                </a:lnTo>
                <a:lnTo>
                  <a:pt x="6650733" y="350520"/>
                </a:lnTo>
                <a:close/>
              </a:path>
            </a:pathLst>
          </a:custGeom>
          <a:solidFill>
            <a:srgbClr val="224F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66528" y="2155951"/>
            <a:ext cx="1071245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6.2.2.1.1.xx.xx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6.2.2.1.3.01.xx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69775" y="2155951"/>
            <a:ext cx="1946910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0" dirty="0">
                <a:latin typeface="Calibri"/>
                <a:cs typeface="Calibri"/>
              </a:rPr>
              <a:t>Crédito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Disponível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Liquidar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80169" y="3528060"/>
            <a:ext cx="6652259" cy="391795"/>
          </a:xfrm>
          <a:custGeom>
            <a:avLst/>
            <a:gdLst/>
            <a:ahLst/>
            <a:cxnLst/>
            <a:rect l="l" t="t" r="r" b="b"/>
            <a:pathLst>
              <a:path w="6652259" h="391795">
                <a:moveTo>
                  <a:pt x="6652257" y="326136"/>
                </a:moveTo>
                <a:lnTo>
                  <a:pt x="6652257" y="65532"/>
                </a:lnTo>
                <a:lnTo>
                  <a:pt x="6646946" y="39862"/>
                </a:lnTo>
                <a:lnTo>
                  <a:pt x="6632635" y="19050"/>
                </a:lnTo>
                <a:lnTo>
                  <a:pt x="6611752" y="5095"/>
                </a:lnTo>
                <a:lnTo>
                  <a:pt x="6586725" y="0"/>
                </a:lnTo>
                <a:lnTo>
                  <a:pt x="65532" y="0"/>
                </a:lnTo>
                <a:lnTo>
                  <a:pt x="39862" y="5095"/>
                </a:lnTo>
                <a:lnTo>
                  <a:pt x="19050" y="19050"/>
                </a:lnTo>
                <a:lnTo>
                  <a:pt x="5095" y="39862"/>
                </a:lnTo>
                <a:lnTo>
                  <a:pt x="0" y="65532"/>
                </a:lnTo>
                <a:lnTo>
                  <a:pt x="0" y="326136"/>
                </a:lnTo>
                <a:lnTo>
                  <a:pt x="5095" y="351805"/>
                </a:lnTo>
                <a:lnTo>
                  <a:pt x="19050" y="372618"/>
                </a:lnTo>
                <a:lnTo>
                  <a:pt x="39862" y="386572"/>
                </a:lnTo>
                <a:lnTo>
                  <a:pt x="65532" y="391668"/>
                </a:lnTo>
                <a:lnTo>
                  <a:pt x="6586725" y="391668"/>
                </a:lnTo>
                <a:lnTo>
                  <a:pt x="6611752" y="386572"/>
                </a:lnTo>
                <a:lnTo>
                  <a:pt x="6632635" y="372618"/>
                </a:lnTo>
                <a:lnTo>
                  <a:pt x="6646946" y="351805"/>
                </a:lnTo>
                <a:lnTo>
                  <a:pt x="6652257" y="3261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4073" y="3521964"/>
            <a:ext cx="6663055" cy="403860"/>
          </a:xfrm>
          <a:custGeom>
            <a:avLst/>
            <a:gdLst/>
            <a:ahLst/>
            <a:cxnLst/>
            <a:rect l="l" t="t" r="r" b="b"/>
            <a:pathLst>
              <a:path w="6663055" h="403860">
                <a:moveTo>
                  <a:pt x="1524" y="339852"/>
                </a:moveTo>
                <a:lnTo>
                  <a:pt x="1524" y="64008"/>
                </a:lnTo>
                <a:lnTo>
                  <a:pt x="0" y="71628"/>
                </a:lnTo>
                <a:lnTo>
                  <a:pt x="0" y="332232"/>
                </a:lnTo>
                <a:lnTo>
                  <a:pt x="1524" y="339852"/>
                </a:lnTo>
                <a:close/>
              </a:path>
              <a:path w="6663055" h="403860">
                <a:moveTo>
                  <a:pt x="6662925" y="339852"/>
                </a:moveTo>
                <a:lnTo>
                  <a:pt x="6662925" y="64008"/>
                </a:lnTo>
                <a:lnTo>
                  <a:pt x="6661401" y="57912"/>
                </a:lnTo>
                <a:lnTo>
                  <a:pt x="6659877" y="50292"/>
                </a:lnTo>
                <a:lnTo>
                  <a:pt x="6632445" y="12192"/>
                </a:lnTo>
                <a:lnTo>
                  <a:pt x="6614157" y="4572"/>
                </a:lnTo>
                <a:lnTo>
                  <a:pt x="6606537" y="1524"/>
                </a:lnTo>
                <a:lnTo>
                  <a:pt x="6600441" y="1524"/>
                </a:lnTo>
                <a:lnTo>
                  <a:pt x="6592821" y="0"/>
                </a:lnTo>
                <a:lnTo>
                  <a:pt x="71628" y="0"/>
                </a:lnTo>
                <a:lnTo>
                  <a:pt x="64008" y="1524"/>
                </a:lnTo>
                <a:lnTo>
                  <a:pt x="57912" y="1524"/>
                </a:lnTo>
                <a:lnTo>
                  <a:pt x="50292" y="4572"/>
                </a:lnTo>
                <a:lnTo>
                  <a:pt x="12192" y="32004"/>
                </a:lnTo>
                <a:lnTo>
                  <a:pt x="1524" y="57912"/>
                </a:lnTo>
                <a:lnTo>
                  <a:pt x="1524" y="347472"/>
                </a:lnTo>
                <a:lnTo>
                  <a:pt x="3048" y="353568"/>
                </a:lnTo>
                <a:lnTo>
                  <a:pt x="6096" y="361188"/>
                </a:lnTo>
                <a:lnTo>
                  <a:pt x="12192" y="371856"/>
                </a:lnTo>
                <a:lnTo>
                  <a:pt x="12192" y="59436"/>
                </a:lnTo>
                <a:lnTo>
                  <a:pt x="13716" y="53340"/>
                </a:lnTo>
                <a:lnTo>
                  <a:pt x="13716" y="54864"/>
                </a:lnTo>
                <a:lnTo>
                  <a:pt x="16764" y="48768"/>
                </a:lnTo>
                <a:lnTo>
                  <a:pt x="21336" y="40767"/>
                </a:lnTo>
                <a:lnTo>
                  <a:pt x="21336" y="38100"/>
                </a:lnTo>
                <a:lnTo>
                  <a:pt x="28956" y="28956"/>
                </a:lnTo>
                <a:lnTo>
                  <a:pt x="38100" y="21336"/>
                </a:lnTo>
                <a:lnTo>
                  <a:pt x="38100" y="22860"/>
                </a:lnTo>
                <a:lnTo>
                  <a:pt x="47244" y="17634"/>
                </a:lnTo>
                <a:lnTo>
                  <a:pt x="47244" y="16764"/>
                </a:lnTo>
                <a:lnTo>
                  <a:pt x="53340" y="13716"/>
                </a:lnTo>
                <a:lnTo>
                  <a:pt x="53340" y="15240"/>
                </a:lnTo>
                <a:lnTo>
                  <a:pt x="65532" y="12192"/>
                </a:lnTo>
                <a:lnTo>
                  <a:pt x="6598917" y="12192"/>
                </a:lnTo>
                <a:lnTo>
                  <a:pt x="6609585" y="14859"/>
                </a:lnTo>
                <a:lnTo>
                  <a:pt x="6609585" y="13716"/>
                </a:lnTo>
                <a:lnTo>
                  <a:pt x="6615681" y="16764"/>
                </a:lnTo>
                <a:lnTo>
                  <a:pt x="6624825" y="21989"/>
                </a:lnTo>
                <a:lnTo>
                  <a:pt x="6624825" y="21336"/>
                </a:lnTo>
                <a:lnTo>
                  <a:pt x="6635493" y="28956"/>
                </a:lnTo>
                <a:lnTo>
                  <a:pt x="6635493" y="30480"/>
                </a:lnTo>
                <a:lnTo>
                  <a:pt x="6643113" y="38100"/>
                </a:lnTo>
                <a:lnTo>
                  <a:pt x="6643113" y="40767"/>
                </a:lnTo>
                <a:lnTo>
                  <a:pt x="6647685" y="48768"/>
                </a:lnTo>
                <a:lnTo>
                  <a:pt x="6649209" y="54864"/>
                </a:lnTo>
                <a:lnTo>
                  <a:pt x="6649209" y="53340"/>
                </a:lnTo>
                <a:lnTo>
                  <a:pt x="6652257" y="65532"/>
                </a:lnTo>
                <a:lnTo>
                  <a:pt x="6652257" y="369722"/>
                </a:lnTo>
                <a:lnTo>
                  <a:pt x="6658353" y="361188"/>
                </a:lnTo>
                <a:lnTo>
                  <a:pt x="6659877" y="353568"/>
                </a:lnTo>
                <a:lnTo>
                  <a:pt x="6661401" y="347472"/>
                </a:lnTo>
                <a:lnTo>
                  <a:pt x="6662925" y="339852"/>
                </a:lnTo>
                <a:close/>
              </a:path>
              <a:path w="6663055" h="403860">
                <a:moveTo>
                  <a:pt x="22860" y="367284"/>
                </a:moveTo>
                <a:lnTo>
                  <a:pt x="16764" y="355092"/>
                </a:lnTo>
                <a:lnTo>
                  <a:pt x="16764" y="356616"/>
                </a:lnTo>
                <a:lnTo>
                  <a:pt x="13716" y="350520"/>
                </a:lnTo>
                <a:lnTo>
                  <a:pt x="12192" y="344424"/>
                </a:lnTo>
                <a:lnTo>
                  <a:pt x="12192" y="371856"/>
                </a:lnTo>
                <a:lnTo>
                  <a:pt x="21336" y="382524"/>
                </a:lnTo>
                <a:lnTo>
                  <a:pt x="21336" y="365760"/>
                </a:lnTo>
                <a:lnTo>
                  <a:pt x="22860" y="367284"/>
                </a:lnTo>
                <a:close/>
              </a:path>
              <a:path w="6663055" h="403860">
                <a:moveTo>
                  <a:pt x="22860" y="38100"/>
                </a:moveTo>
                <a:lnTo>
                  <a:pt x="21336" y="38100"/>
                </a:lnTo>
                <a:lnTo>
                  <a:pt x="21336" y="40767"/>
                </a:lnTo>
                <a:lnTo>
                  <a:pt x="22860" y="38100"/>
                </a:lnTo>
                <a:close/>
              </a:path>
              <a:path w="6663055" h="403860">
                <a:moveTo>
                  <a:pt x="48768" y="400050"/>
                </a:moveTo>
                <a:lnTo>
                  <a:pt x="48768" y="388620"/>
                </a:lnTo>
                <a:lnTo>
                  <a:pt x="38100" y="382524"/>
                </a:lnTo>
                <a:lnTo>
                  <a:pt x="28956" y="374904"/>
                </a:lnTo>
                <a:lnTo>
                  <a:pt x="21336" y="365760"/>
                </a:lnTo>
                <a:lnTo>
                  <a:pt x="21336" y="382524"/>
                </a:lnTo>
                <a:lnTo>
                  <a:pt x="32004" y="391668"/>
                </a:lnTo>
                <a:lnTo>
                  <a:pt x="48768" y="400050"/>
                </a:lnTo>
                <a:close/>
              </a:path>
              <a:path w="6663055" h="403860">
                <a:moveTo>
                  <a:pt x="48768" y="16764"/>
                </a:moveTo>
                <a:lnTo>
                  <a:pt x="47244" y="16764"/>
                </a:lnTo>
                <a:lnTo>
                  <a:pt x="47244" y="17634"/>
                </a:lnTo>
                <a:lnTo>
                  <a:pt x="48768" y="16764"/>
                </a:lnTo>
                <a:close/>
              </a:path>
              <a:path w="6663055" h="403860">
                <a:moveTo>
                  <a:pt x="6611109" y="401421"/>
                </a:moveTo>
                <a:lnTo>
                  <a:pt x="6611109" y="390144"/>
                </a:lnTo>
                <a:lnTo>
                  <a:pt x="6605013" y="391668"/>
                </a:lnTo>
                <a:lnTo>
                  <a:pt x="6598917" y="391668"/>
                </a:lnTo>
                <a:lnTo>
                  <a:pt x="6592821" y="393192"/>
                </a:lnTo>
                <a:lnTo>
                  <a:pt x="71628" y="393192"/>
                </a:lnTo>
                <a:lnTo>
                  <a:pt x="65532" y="391668"/>
                </a:lnTo>
                <a:lnTo>
                  <a:pt x="59436" y="391668"/>
                </a:lnTo>
                <a:lnTo>
                  <a:pt x="53340" y="390144"/>
                </a:lnTo>
                <a:lnTo>
                  <a:pt x="47244" y="387096"/>
                </a:lnTo>
                <a:lnTo>
                  <a:pt x="48768" y="388620"/>
                </a:lnTo>
                <a:lnTo>
                  <a:pt x="48768" y="400050"/>
                </a:lnTo>
                <a:lnTo>
                  <a:pt x="50292" y="400812"/>
                </a:lnTo>
                <a:lnTo>
                  <a:pt x="57912" y="402336"/>
                </a:lnTo>
                <a:lnTo>
                  <a:pt x="64008" y="403860"/>
                </a:lnTo>
                <a:lnTo>
                  <a:pt x="6600441" y="403860"/>
                </a:lnTo>
                <a:lnTo>
                  <a:pt x="6606537" y="402336"/>
                </a:lnTo>
                <a:lnTo>
                  <a:pt x="6611109" y="401421"/>
                </a:lnTo>
                <a:close/>
              </a:path>
              <a:path w="6663055" h="403860">
                <a:moveTo>
                  <a:pt x="6611109" y="15240"/>
                </a:moveTo>
                <a:lnTo>
                  <a:pt x="6609585" y="13716"/>
                </a:lnTo>
                <a:lnTo>
                  <a:pt x="6609585" y="14859"/>
                </a:lnTo>
                <a:lnTo>
                  <a:pt x="6611109" y="15240"/>
                </a:lnTo>
                <a:close/>
              </a:path>
              <a:path w="6663055" h="403860">
                <a:moveTo>
                  <a:pt x="6626349" y="394716"/>
                </a:moveTo>
                <a:lnTo>
                  <a:pt x="6626349" y="382524"/>
                </a:lnTo>
                <a:lnTo>
                  <a:pt x="6615681" y="388620"/>
                </a:lnTo>
                <a:lnTo>
                  <a:pt x="6615681" y="387096"/>
                </a:lnTo>
                <a:lnTo>
                  <a:pt x="6609585" y="390144"/>
                </a:lnTo>
                <a:lnTo>
                  <a:pt x="6611109" y="390144"/>
                </a:lnTo>
                <a:lnTo>
                  <a:pt x="6611109" y="401421"/>
                </a:lnTo>
                <a:lnTo>
                  <a:pt x="6614157" y="400812"/>
                </a:lnTo>
                <a:lnTo>
                  <a:pt x="6626349" y="394716"/>
                </a:lnTo>
                <a:close/>
              </a:path>
              <a:path w="6663055" h="403860">
                <a:moveTo>
                  <a:pt x="6626349" y="22860"/>
                </a:moveTo>
                <a:lnTo>
                  <a:pt x="6624825" y="21336"/>
                </a:lnTo>
                <a:lnTo>
                  <a:pt x="6624825" y="21989"/>
                </a:lnTo>
                <a:lnTo>
                  <a:pt x="6626349" y="22860"/>
                </a:lnTo>
                <a:close/>
              </a:path>
              <a:path w="6663055" h="403860">
                <a:moveTo>
                  <a:pt x="6635493" y="389055"/>
                </a:moveTo>
                <a:lnTo>
                  <a:pt x="6635493" y="374904"/>
                </a:lnTo>
                <a:lnTo>
                  <a:pt x="6624825" y="382524"/>
                </a:lnTo>
                <a:lnTo>
                  <a:pt x="6626349" y="382524"/>
                </a:lnTo>
                <a:lnTo>
                  <a:pt x="6626349" y="394716"/>
                </a:lnTo>
                <a:lnTo>
                  <a:pt x="6632445" y="391668"/>
                </a:lnTo>
                <a:lnTo>
                  <a:pt x="6635493" y="389055"/>
                </a:lnTo>
                <a:close/>
              </a:path>
              <a:path w="6663055" h="403860">
                <a:moveTo>
                  <a:pt x="6635493" y="30480"/>
                </a:moveTo>
                <a:lnTo>
                  <a:pt x="6635493" y="28956"/>
                </a:lnTo>
                <a:lnTo>
                  <a:pt x="6633969" y="28956"/>
                </a:lnTo>
                <a:lnTo>
                  <a:pt x="6635493" y="30480"/>
                </a:lnTo>
                <a:close/>
              </a:path>
              <a:path w="6663055" h="403860">
                <a:moveTo>
                  <a:pt x="6643113" y="382524"/>
                </a:moveTo>
                <a:lnTo>
                  <a:pt x="6643113" y="365760"/>
                </a:lnTo>
                <a:lnTo>
                  <a:pt x="6633969" y="374904"/>
                </a:lnTo>
                <a:lnTo>
                  <a:pt x="6635493" y="374904"/>
                </a:lnTo>
                <a:lnTo>
                  <a:pt x="6635493" y="389055"/>
                </a:lnTo>
                <a:lnTo>
                  <a:pt x="6643113" y="382524"/>
                </a:lnTo>
                <a:close/>
              </a:path>
              <a:path w="6663055" h="403860">
                <a:moveTo>
                  <a:pt x="6643113" y="40767"/>
                </a:moveTo>
                <a:lnTo>
                  <a:pt x="6643113" y="38100"/>
                </a:lnTo>
                <a:lnTo>
                  <a:pt x="6641589" y="38100"/>
                </a:lnTo>
                <a:lnTo>
                  <a:pt x="6643113" y="40767"/>
                </a:lnTo>
                <a:close/>
              </a:path>
              <a:path w="6663055" h="403860">
                <a:moveTo>
                  <a:pt x="6652257" y="369722"/>
                </a:moveTo>
                <a:lnTo>
                  <a:pt x="6652257" y="338328"/>
                </a:lnTo>
                <a:lnTo>
                  <a:pt x="6647685" y="356616"/>
                </a:lnTo>
                <a:lnTo>
                  <a:pt x="6647685" y="355092"/>
                </a:lnTo>
                <a:lnTo>
                  <a:pt x="6641589" y="367284"/>
                </a:lnTo>
                <a:lnTo>
                  <a:pt x="6643113" y="365760"/>
                </a:lnTo>
                <a:lnTo>
                  <a:pt x="6643113" y="382524"/>
                </a:lnTo>
                <a:lnTo>
                  <a:pt x="6652257" y="369722"/>
                </a:lnTo>
                <a:close/>
              </a:path>
            </a:pathLst>
          </a:custGeom>
          <a:solidFill>
            <a:srgbClr val="224F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61956" y="3081018"/>
            <a:ext cx="1089660" cy="8324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1.1.x.x.x.xx.xx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2.2.x.x.x.xx.xx</a:t>
            </a:r>
            <a:endParaRPr sz="1200">
              <a:latin typeface="Calibri"/>
              <a:cs typeface="Calibri"/>
            </a:endParaRPr>
          </a:p>
          <a:p>
            <a:pPr marL="18415">
              <a:lnSpc>
                <a:spcPct val="100000"/>
              </a:lnSpc>
              <a:spcBef>
                <a:spcPts val="515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6.2.2.1.3.01.xx</a:t>
            </a:r>
            <a:endParaRPr sz="1200">
              <a:latin typeface="Calibri"/>
              <a:cs typeface="Calibri"/>
            </a:endParaRPr>
          </a:p>
          <a:p>
            <a:pPr marL="18415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6.2.2.1.3.02.xx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65203" y="3081018"/>
            <a:ext cx="2282825" cy="8324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0" dirty="0">
                <a:latin typeface="Calibri"/>
                <a:cs typeface="Calibri"/>
              </a:rPr>
              <a:t>Estoques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Fornecedores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a </a:t>
            </a:r>
            <a:r>
              <a:rPr sz="1200" b="1" spc="-5" dirty="0">
                <a:solidFill>
                  <a:srgbClr val="232751"/>
                </a:solidFill>
                <a:latin typeface="Calibri"/>
                <a:cs typeface="Calibri"/>
              </a:rPr>
              <a:t>Pagar</a:t>
            </a:r>
            <a:r>
              <a:rPr sz="1200" b="1" dirty="0">
                <a:solidFill>
                  <a:srgbClr val="232751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(F)</a:t>
            </a:r>
            <a:endParaRPr sz="1200">
              <a:latin typeface="Calibri"/>
              <a:cs typeface="Calibri"/>
            </a:endParaRPr>
          </a:p>
          <a:p>
            <a:pPr marL="18415">
              <a:lnSpc>
                <a:spcPct val="100000"/>
              </a:lnSpc>
              <a:spcBef>
                <a:spcPts val="515"/>
              </a:spcBef>
            </a:pP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a</a:t>
            </a:r>
            <a:r>
              <a:rPr sz="1200" spc="0" dirty="0">
                <a:latin typeface="Calibri"/>
                <a:cs typeface="Calibri"/>
              </a:rPr>
              <a:t> Liquidar</a:t>
            </a:r>
            <a:endParaRPr sz="1200">
              <a:latin typeface="Calibri"/>
              <a:cs typeface="Calibri"/>
            </a:endParaRPr>
          </a:p>
          <a:p>
            <a:pPr marL="18415">
              <a:lnSpc>
                <a:spcPct val="100000"/>
              </a:lnSpc>
              <a:spcBef>
                <a:spcPts val="25"/>
              </a:spcBef>
            </a:pP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Crédito 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Empenhado em</a:t>
            </a:r>
            <a:r>
              <a:rPr sz="1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Liquidação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80169" y="4428744"/>
            <a:ext cx="6652259" cy="393700"/>
          </a:xfrm>
          <a:custGeom>
            <a:avLst/>
            <a:gdLst/>
            <a:ahLst/>
            <a:cxnLst/>
            <a:rect l="l" t="t" r="r" b="b"/>
            <a:pathLst>
              <a:path w="6652259" h="393700">
                <a:moveTo>
                  <a:pt x="6652257" y="327660"/>
                </a:moveTo>
                <a:lnTo>
                  <a:pt x="6652257" y="65532"/>
                </a:lnTo>
                <a:lnTo>
                  <a:pt x="6646946" y="39862"/>
                </a:lnTo>
                <a:lnTo>
                  <a:pt x="6632635" y="19050"/>
                </a:lnTo>
                <a:lnTo>
                  <a:pt x="6611752" y="5095"/>
                </a:lnTo>
                <a:lnTo>
                  <a:pt x="6586725" y="0"/>
                </a:lnTo>
                <a:lnTo>
                  <a:pt x="65532" y="0"/>
                </a:lnTo>
                <a:lnTo>
                  <a:pt x="39862" y="5095"/>
                </a:lnTo>
                <a:lnTo>
                  <a:pt x="19050" y="19050"/>
                </a:lnTo>
                <a:lnTo>
                  <a:pt x="5095" y="39862"/>
                </a:lnTo>
                <a:lnTo>
                  <a:pt x="0" y="65532"/>
                </a:lnTo>
                <a:lnTo>
                  <a:pt x="0" y="327660"/>
                </a:lnTo>
                <a:lnTo>
                  <a:pt x="5095" y="352686"/>
                </a:lnTo>
                <a:lnTo>
                  <a:pt x="19050" y="373570"/>
                </a:lnTo>
                <a:lnTo>
                  <a:pt x="39862" y="387881"/>
                </a:lnTo>
                <a:lnTo>
                  <a:pt x="65532" y="393192"/>
                </a:lnTo>
                <a:lnTo>
                  <a:pt x="6586725" y="393192"/>
                </a:lnTo>
                <a:lnTo>
                  <a:pt x="6611752" y="387881"/>
                </a:lnTo>
                <a:lnTo>
                  <a:pt x="6632635" y="373570"/>
                </a:lnTo>
                <a:lnTo>
                  <a:pt x="6646946" y="352686"/>
                </a:lnTo>
                <a:lnTo>
                  <a:pt x="6652257" y="3276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4073" y="4422648"/>
            <a:ext cx="6663055" cy="403860"/>
          </a:xfrm>
          <a:custGeom>
            <a:avLst/>
            <a:gdLst/>
            <a:ahLst/>
            <a:cxnLst/>
            <a:rect l="l" t="t" r="r" b="b"/>
            <a:pathLst>
              <a:path w="6663055" h="403860">
                <a:moveTo>
                  <a:pt x="1524" y="341376"/>
                </a:moveTo>
                <a:lnTo>
                  <a:pt x="1524" y="64008"/>
                </a:lnTo>
                <a:lnTo>
                  <a:pt x="0" y="71628"/>
                </a:lnTo>
                <a:lnTo>
                  <a:pt x="0" y="333756"/>
                </a:lnTo>
                <a:lnTo>
                  <a:pt x="1524" y="341376"/>
                </a:lnTo>
                <a:close/>
              </a:path>
              <a:path w="6663055" h="403860">
                <a:moveTo>
                  <a:pt x="6662925" y="341376"/>
                </a:moveTo>
                <a:lnTo>
                  <a:pt x="6662925" y="64008"/>
                </a:lnTo>
                <a:lnTo>
                  <a:pt x="6661401" y="57912"/>
                </a:lnTo>
                <a:lnTo>
                  <a:pt x="6659877" y="50292"/>
                </a:lnTo>
                <a:lnTo>
                  <a:pt x="6632445" y="12192"/>
                </a:lnTo>
                <a:lnTo>
                  <a:pt x="6606537" y="1524"/>
                </a:lnTo>
                <a:lnTo>
                  <a:pt x="6598917" y="1524"/>
                </a:lnTo>
                <a:lnTo>
                  <a:pt x="6592821" y="0"/>
                </a:lnTo>
                <a:lnTo>
                  <a:pt x="71628" y="0"/>
                </a:lnTo>
                <a:lnTo>
                  <a:pt x="64008" y="1524"/>
                </a:lnTo>
                <a:lnTo>
                  <a:pt x="57912" y="1524"/>
                </a:lnTo>
                <a:lnTo>
                  <a:pt x="21336" y="21336"/>
                </a:lnTo>
                <a:lnTo>
                  <a:pt x="1524" y="57912"/>
                </a:lnTo>
                <a:lnTo>
                  <a:pt x="1524" y="347472"/>
                </a:lnTo>
                <a:lnTo>
                  <a:pt x="3048" y="355092"/>
                </a:lnTo>
                <a:lnTo>
                  <a:pt x="12192" y="373380"/>
                </a:lnTo>
                <a:lnTo>
                  <a:pt x="12192" y="59436"/>
                </a:lnTo>
                <a:lnTo>
                  <a:pt x="13716" y="53340"/>
                </a:lnTo>
                <a:lnTo>
                  <a:pt x="16764" y="47244"/>
                </a:lnTo>
                <a:lnTo>
                  <a:pt x="16764" y="48768"/>
                </a:lnTo>
                <a:lnTo>
                  <a:pt x="21336" y="40767"/>
                </a:lnTo>
                <a:lnTo>
                  <a:pt x="21336" y="38100"/>
                </a:lnTo>
                <a:lnTo>
                  <a:pt x="28956" y="28956"/>
                </a:lnTo>
                <a:lnTo>
                  <a:pt x="38100" y="21336"/>
                </a:lnTo>
                <a:lnTo>
                  <a:pt x="47244" y="17417"/>
                </a:lnTo>
                <a:lnTo>
                  <a:pt x="47244" y="16764"/>
                </a:lnTo>
                <a:lnTo>
                  <a:pt x="53340" y="13716"/>
                </a:lnTo>
                <a:lnTo>
                  <a:pt x="59436" y="12192"/>
                </a:lnTo>
                <a:lnTo>
                  <a:pt x="6605013" y="12192"/>
                </a:lnTo>
                <a:lnTo>
                  <a:pt x="6611109" y="13716"/>
                </a:lnTo>
                <a:lnTo>
                  <a:pt x="6611109" y="14478"/>
                </a:lnTo>
                <a:lnTo>
                  <a:pt x="6615681" y="16764"/>
                </a:lnTo>
                <a:lnTo>
                  <a:pt x="6626349" y="21336"/>
                </a:lnTo>
                <a:lnTo>
                  <a:pt x="6626349" y="22424"/>
                </a:lnTo>
                <a:lnTo>
                  <a:pt x="6635493" y="28956"/>
                </a:lnTo>
                <a:lnTo>
                  <a:pt x="6635493" y="30480"/>
                </a:lnTo>
                <a:lnTo>
                  <a:pt x="6643113" y="38100"/>
                </a:lnTo>
                <a:lnTo>
                  <a:pt x="6643113" y="40767"/>
                </a:lnTo>
                <a:lnTo>
                  <a:pt x="6647685" y="48768"/>
                </a:lnTo>
                <a:lnTo>
                  <a:pt x="6647685" y="47244"/>
                </a:lnTo>
                <a:lnTo>
                  <a:pt x="6652257" y="65532"/>
                </a:lnTo>
                <a:lnTo>
                  <a:pt x="6652257" y="370941"/>
                </a:lnTo>
                <a:lnTo>
                  <a:pt x="6658353" y="361188"/>
                </a:lnTo>
                <a:lnTo>
                  <a:pt x="6659877" y="355092"/>
                </a:lnTo>
                <a:lnTo>
                  <a:pt x="6661401" y="347472"/>
                </a:lnTo>
                <a:lnTo>
                  <a:pt x="6662925" y="341376"/>
                </a:lnTo>
                <a:close/>
              </a:path>
              <a:path w="6663055" h="403860">
                <a:moveTo>
                  <a:pt x="22860" y="367284"/>
                </a:moveTo>
                <a:lnTo>
                  <a:pt x="16764" y="356616"/>
                </a:lnTo>
                <a:lnTo>
                  <a:pt x="13716" y="350520"/>
                </a:lnTo>
                <a:lnTo>
                  <a:pt x="13716" y="352044"/>
                </a:lnTo>
                <a:lnTo>
                  <a:pt x="12192" y="345948"/>
                </a:lnTo>
                <a:lnTo>
                  <a:pt x="12192" y="373380"/>
                </a:lnTo>
                <a:lnTo>
                  <a:pt x="21336" y="384048"/>
                </a:lnTo>
                <a:lnTo>
                  <a:pt x="21336" y="365760"/>
                </a:lnTo>
                <a:lnTo>
                  <a:pt x="22860" y="367284"/>
                </a:lnTo>
                <a:close/>
              </a:path>
              <a:path w="6663055" h="403860">
                <a:moveTo>
                  <a:pt x="22860" y="38100"/>
                </a:moveTo>
                <a:lnTo>
                  <a:pt x="21336" y="38100"/>
                </a:lnTo>
                <a:lnTo>
                  <a:pt x="21336" y="40767"/>
                </a:lnTo>
                <a:lnTo>
                  <a:pt x="22860" y="38100"/>
                </a:lnTo>
                <a:close/>
              </a:path>
              <a:path w="6663055" h="403860">
                <a:moveTo>
                  <a:pt x="48768" y="388620"/>
                </a:moveTo>
                <a:lnTo>
                  <a:pt x="38100" y="382524"/>
                </a:lnTo>
                <a:lnTo>
                  <a:pt x="38100" y="384048"/>
                </a:lnTo>
                <a:lnTo>
                  <a:pt x="28956" y="374904"/>
                </a:lnTo>
                <a:lnTo>
                  <a:pt x="28956" y="376428"/>
                </a:lnTo>
                <a:lnTo>
                  <a:pt x="21336" y="365760"/>
                </a:lnTo>
                <a:lnTo>
                  <a:pt x="21336" y="384048"/>
                </a:lnTo>
                <a:lnTo>
                  <a:pt x="32004" y="391668"/>
                </a:lnTo>
                <a:lnTo>
                  <a:pt x="44196" y="399288"/>
                </a:lnTo>
                <a:lnTo>
                  <a:pt x="47244" y="400050"/>
                </a:lnTo>
                <a:lnTo>
                  <a:pt x="47244" y="388620"/>
                </a:lnTo>
                <a:lnTo>
                  <a:pt x="48768" y="388620"/>
                </a:lnTo>
                <a:close/>
              </a:path>
              <a:path w="6663055" h="403860">
                <a:moveTo>
                  <a:pt x="48768" y="16764"/>
                </a:moveTo>
                <a:lnTo>
                  <a:pt x="47244" y="16764"/>
                </a:lnTo>
                <a:lnTo>
                  <a:pt x="47244" y="17417"/>
                </a:lnTo>
                <a:lnTo>
                  <a:pt x="48768" y="16764"/>
                </a:lnTo>
                <a:close/>
              </a:path>
              <a:path w="6663055" h="403860">
                <a:moveTo>
                  <a:pt x="6611109" y="401421"/>
                </a:moveTo>
                <a:lnTo>
                  <a:pt x="6611109" y="390144"/>
                </a:lnTo>
                <a:lnTo>
                  <a:pt x="6598917" y="393192"/>
                </a:lnTo>
                <a:lnTo>
                  <a:pt x="65532" y="393192"/>
                </a:lnTo>
                <a:lnTo>
                  <a:pt x="47244" y="388620"/>
                </a:lnTo>
                <a:lnTo>
                  <a:pt x="47244" y="400050"/>
                </a:lnTo>
                <a:lnTo>
                  <a:pt x="50292" y="400812"/>
                </a:lnTo>
                <a:lnTo>
                  <a:pt x="57912" y="402336"/>
                </a:lnTo>
                <a:lnTo>
                  <a:pt x="64008" y="403860"/>
                </a:lnTo>
                <a:lnTo>
                  <a:pt x="6598917" y="403860"/>
                </a:lnTo>
                <a:lnTo>
                  <a:pt x="6611109" y="401421"/>
                </a:lnTo>
                <a:close/>
              </a:path>
              <a:path w="6663055" h="403860">
                <a:moveTo>
                  <a:pt x="6611109" y="14478"/>
                </a:moveTo>
                <a:lnTo>
                  <a:pt x="6611109" y="13716"/>
                </a:lnTo>
                <a:lnTo>
                  <a:pt x="6609585" y="13716"/>
                </a:lnTo>
                <a:lnTo>
                  <a:pt x="6611109" y="14478"/>
                </a:lnTo>
                <a:close/>
              </a:path>
              <a:path w="6663055" h="403860">
                <a:moveTo>
                  <a:pt x="6626349" y="382524"/>
                </a:moveTo>
                <a:lnTo>
                  <a:pt x="6615681" y="388620"/>
                </a:lnTo>
                <a:lnTo>
                  <a:pt x="6609585" y="390144"/>
                </a:lnTo>
                <a:lnTo>
                  <a:pt x="6611109" y="390144"/>
                </a:lnTo>
                <a:lnTo>
                  <a:pt x="6611109" y="401421"/>
                </a:lnTo>
                <a:lnTo>
                  <a:pt x="6614157" y="400812"/>
                </a:lnTo>
                <a:lnTo>
                  <a:pt x="6620253" y="399288"/>
                </a:lnTo>
                <a:lnTo>
                  <a:pt x="6624825" y="396430"/>
                </a:lnTo>
                <a:lnTo>
                  <a:pt x="6624825" y="384048"/>
                </a:lnTo>
                <a:lnTo>
                  <a:pt x="6626349" y="382524"/>
                </a:lnTo>
                <a:close/>
              </a:path>
              <a:path w="6663055" h="403860">
                <a:moveTo>
                  <a:pt x="6626349" y="22424"/>
                </a:moveTo>
                <a:lnTo>
                  <a:pt x="6626349" y="21336"/>
                </a:lnTo>
                <a:lnTo>
                  <a:pt x="6624825" y="21336"/>
                </a:lnTo>
                <a:lnTo>
                  <a:pt x="6626349" y="22424"/>
                </a:lnTo>
                <a:close/>
              </a:path>
              <a:path w="6663055" h="403860">
                <a:moveTo>
                  <a:pt x="6634672" y="375607"/>
                </a:moveTo>
                <a:lnTo>
                  <a:pt x="6624825" y="384048"/>
                </a:lnTo>
                <a:lnTo>
                  <a:pt x="6624825" y="396430"/>
                </a:lnTo>
                <a:lnTo>
                  <a:pt x="6632445" y="391668"/>
                </a:lnTo>
                <a:lnTo>
                  <a:pt x="6633969" y="390579"/>
                </a:lnTo>
                <a:lnTo>
                  <a:pt x="6633969" y="376428"/>
                </a:lnTo>
                <a:lnTo>
                  <a:pt x="6634672" y="375607"/>
                </a:lnTo>
                <a:close/>
              </a:path>
              <a:path w="6663055" h="403860">
                <a:moveTo>
                  <a:pt x="6635493" y="30480"/>
                </a:moveTo>
                <a:lnTo>
                  <a:pt x="6635493" y="28956"/>
                </a:lnTo>
                <a:lnTo>
                  <a:pt x="6633969" y="28956"/>
                </a:lnTo>
                <a:lnTo>
                  <a:pt x="6635493" y="30480"/>
                </a:lnTo>
                <a:close/>
              </a:path>
              <a:path w="6663055" h="403860">
                <a:moveTo>
                  <a:pt x="6635493" y="374904"/>
                </a:moveTo>
                <a:lnTo>
                  <a:pt x="6634672" y="375607"/>
                </a:lnTo>
                <a:lnTo>
                  <a:pt x="6633969" y="376428"/>
                </a:lnTo>
                <a:lnTo>
                  <a:pt x="6635493" y="374904"/>
                </a:lnTo>
                <a:close/>
              </a:path>
              <a:path w="6663055" h="403860">
                <a:moveTo>
                  <a:pt x="6635493" y="389490"/>
                </a:moveTo>
                <a:lnTo>
                  <a:pt x="6635493" y="374904"/>
                </a:lnTo>
                <a:lnTo>
                  <a:pt x="6633969" y="376428"/>
                </a:lnTo>
                <a:lnTo>
                  <a:pt x="6633969" y="390579"/>
                </a:lnTo>
                <a:lnTo>
                  <a:pt x="6635493" y="389490"/>
                </a:lnTo>
                <a:close/>
              </a:path>
              <a:path w="6663055" h="403860">
                <a:moveTo>
                  <a:pt x="6643113" y="384048"/>
                </a:moveTo>
                <a:lnTo>
                  <a:pt x="6643113" y="365760"/>
                </a:lnTo>
                <a:lnTo>
                  <a:pt x="6634672" y="375607"/>
                </a:lnTo>
                <a:lnTo>
                  <a:pt x="6635493" y="374904"/>
                </a:lnTo>
                <a:lnTo>
                  <a:pt x="6635493" y="389490"/>
                </a:lnTo>
                <a:lnTo>
                  <a:pt x="6643113" y="384048"/>
                </a:lnTo>
                <a:close/>
              </a:path>
              <a:path w="6663055" h="403860">
                <a:moveTo>
                  <a:pt x="6643113" y="40767"/>
                </a:moveTo>
                <a:lnTo>
                  <a:pt x="6643113" y="38100"/>
                </a:lnTo>
                <a:lnTo>
                  <a:pt x="6641589" y="38100"/>
                </a:lnTo>
                <a:lnTo>
                  <a:pt x="6643113" y="40767"/>
                </a:lnTo>
                <a:close/>
              </a:path>
              <a:path w="6663055" h="403860">
                <a:moveTo>
                  <a:pt x="6652257" y="370941"/>
                </a:moveTo>
                <a:lnTo>
                  <a:pt x="6652257" y="339852"/>
                </a:lnTo>
                <a:lnTo>
                  <a:pt x="6649209" y="352044"/>
                </a:lnTo>
                <a:lnTo>
                  <a:pt x="6649209" y="350520"/>
                </a:lnTo>
                <a:lnTo>
                  <a:pt x="6647685" y="356616"/>
                </a:lnTo>
                <a:lnTo>
                  <a:pt x="6641589" y="367284"/>
                </a:lnTo>
                <a:lnTo>
                  <a:pt x="6643113" y="365760"/>
                </a:lnTo>
                <a:lnTo>
                  <a:pt x="6643113" y="384048"/>
                </a:lnTo>
                <a:lnTo>
                  <a:pt x="6650733" y="373380"/>
                </a:lnTo>
                <a:lnTo>
                  <a:pt x="6652257" y="370941"/>
                </a:lnTo>
                <a:close/>
              </a:path>
            </a:pathLst>
          </a:custGeom>
          <a:solidFill>
            <a:srgbClr val="224F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68052" y="4416042"/>
            <a:ext cx="1083945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6.2.2.1.3.02.xx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6.2.2.1.3.03.xx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71300" y="4416042"/>
            <a:ext cx="2443480" cy="398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Crédito 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Empenhado em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Liquidação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</a:t>
            </a:r>
            <a:r>
              <a:rPr sz="1200" spc="0" dirty="0">
                <a:latin typeface="Calibri"/>
                <a:cs typeface="Calibri"/>
              </a:rPr>
              <a:t>Liquidado </a:t>
            </a:r>
            <a:r>
              <a:rPr sz="1200" spc="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Pagar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86265" y="5800344"/>
            <a:ext cx="6646545" cy="396240"/>
          </a:xfrm>
          <a:custGeom>
            <a:avLst/>
            <a:gdLst/>
            <a:ahLst/>
            <a:cxnLst/>
            <a:rect l="l" t="t" r="r" b="b"/>
            <a:pathLst>
              <a:path w="6646545" h="396239">
                <a:moveTo>
                  <a:pt x="6646161" y="330708"/>
                </a:moveTo>
                <a:lnTo>
                  <a:pt x="6646161" y="65532"/>
                </a:lnTo>
                <a:lnTo>
                  <a:pt x="6640827" y="39862"/>
                </a:lnTo>
                <a:lnTo>
                  <a:pt x="6626349" y="19050"/>
                </a:lnTo>
                <a:lnTo>
                  <a:pt x="6605013" y="5095"/>
                </a:lnTo>
                <a:lnTo>
                  <a:pt x="6579105" y="0"/>
                </a:lnTo>
                <a:lnTo>
                  <a:pt x="65532" y="0"/>
                </a:lnTo>
                <a:lnTo>
                  <a:pt x="39862" y="5095"/>
                </a:lnTo>
                <a:lnTo>
                  <a:pt x="19050" y="19050"/>
                </a:lnTo>
                <a:lnTo>
                  <a:pt x="5095" y="39862"/>
                </a:lnTo>
                <a:lnTo>
                  <a:pt x="0" y="65532"/>
                </a:lnTo>
                <a:lnTo>
                  <a:pt x="0" y="330708"/>
                </a:lnTo>
                <a:lnTo>
                  <a:pt x="5095" y="356377"/>
                </a:lnTo>
                <a:lnTo>
                  <a:pt x="19050" y="377190"/>
                </a:lnTo>
                <a:lnTo>
                  <a:pt x="39862" y="391144"/>
                </a:lnTo>
                <a:lnTo>
                  <a:pt x="65532" y="396240"/>
                </a:lnTo>
                <a:lnTo>
                  <a:pt x="6579105" y="396240"/>
                </a:lnTo>
                <a:lnTo>
                  <a:pt x="6605013" y="391144"/>
                </a:lnTo>
                <a:lnTo>
                  <a:pt x="6626349" y="377190"/>
                </a:lnTo>
                <a:lnTo>
                  <a:pt x="6640827" y="356377"/>
                </a:lnTo>
                <a:lnTo>
                  <a:pt x="6646161" y="3307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80169" y="5794248"/>
            <a:ext cx="6657340" cy="408940"/>
          </a:xfrm>
          <a:custGeom>
            <a:avLst/>
            <a:gdLst/>
            <a:ahLst/>
            <a:cxnLst/>
            <a:rect l="l" t="t" r="r" b="b"/>
            <a:pathLst>
              <a:path w="6657340" h="408939">
                <a:moveTo>
                  <a:pt x="6656829" y="342900"/>
                </a:moveTo>
                <a:lnTo>
                  <a:pt x="6656829" y="64008"/>
                </a:lnTo>
                <a:lnTo>
                  <a:pt x="6655305" y="57912"/>
                </a:lnTo>
                <a:lnTo>
                  <a:pt x="6653781" y="50292"/>
                </a:lnTo>
                <a:lnTo>
                  <a:pt x="6626349" y="12192"/>
                </a:lnTo>
                <a:lnTo>
                  <a:pt x="6592821" y="0"/>
                </a:lnTo>
                <a:lnTo>
                  <a:pt x="64008" y="0"/>
                </a:lnTo>
                <a:lnTo>
                  <a:pt x="57912" y="1524"/>
                </a:lnTo>
                <a:lnTo>
                  <a:pt x="50292" y="3048"/>
                </a:lnTo>
                <a:lnTo>
                  <a:pt x="12192" y="32004"/>
                </a:lnTo>
                <a:lnTo>
                  <a:pt x="1524" y="57912"/>
                </a:lnTo>
                <a:lnTo>
                  <a:pt x="0" y="64008"/>
                </a:lnTo>
                <a:lnTo>
                  <a:pt x="0" y="342900"/>
                </a:lnTo>
                <a:lnTo>
                  <a:pt x="3048" y="358140"/>
                </a:lnTo>
                <a:lnTo>
                  <a:pt x="12192" y="376428"/>
                </a:lnTo>
                <a:lnTo>
                  <a:pt x="12192" y="59436"/>
                </a:lnTo>
                <a:lnTo>
                  <a:pt x="13716" y="53340"/>
                </a:lnTo>
                <a:lnTo>
                  <a:pt x="16764" y="47244"/>
                </a:lnTo>
                <a:lnTo>
                  <a:pt x="16764" y="48768"/>
                </a:lnTo>
                <a:lnTo>
                  <a:pt x="21336" y="39624"/>
                </a:lnTo>
                <a:lnTo>
                  <a:pt x="21336" y="38100"/>
                </a:lnTo>
                <a:lnTo>
                  <a:pt x="28956" y="28956"/>
                </a:lnTo>
                <a:lnTo>
                  <a:pt x="38100" y="21336"/>
                </a:lnTo>
                <a:lnTo>
                  <a:pt x="48768" y="15240"/>
                </a:lnTo>
                <a:lnTo>
                  <a:pt x="53340" y="14097"/>
                </a:lnTo>
                <a:lnTo>
                  <a:pt x="53340" y="13716"/>
                </a:lnTo>
                <a:lnTo>
                  <a:pt x="65532" y="10668"/>
                </a:lnTo>
                <a:lnTo>
                  <a:pt x="6591297" y="10668"/>
                </a:lnTo>
                <a:lnTo>
                  <a:pt x="6609585" y="15240"/>
                </a:lnTo>
                <a:lnTo>
                  <a:pt x="6609585" y="16002"/>
                </a:lnTo>
                <a:lnTo>
                  <a:pt x="6620253" y="21336"/>
                </a:lnTo>
                <a:lnTo>
                  <a:pt x="6620253" y="22424"/>
                </a:lnTo>
                <a:lnTo>
                  <a:pt x="6629397" y="28956"/>
                </a:lnTo>
                <a:lnTo>
                  <a:pt x="6629397" y="30784"/>
                </a:lnTo>
                <a:lnTo>
                  <a:pt x="6635493" y="38100"/>
                </a:lnTo>
                <a:lnTo>
                  <a:pt x="6635493" y="36576"/>
                </a:lnTo>
                <a:lnTo>
                  <a:pt x="6641589" y="48768"/>
                </a:lnTo>
                <a:lnTo>
                  <a:pt x="6641589" y="47244"/>
                </a:lnTo>
                <a:lnTo>
                  <a:pt x="6646161" y="65532"/>
                </a:lnTo>
                <a:lnTo>
                  <a:pt x="6646161" y="373989"/>
                </a:lnTo>
                <a:lnTo>
                  <a:pt x="6652257" y="364236"/>
                </a:lnTo>
                <a:lnTo>
                  <a:pt x="6653781" y="358140"/>
                </a:lnTo>
                <a:lnTo>
                  <a:pt x="6656829" y="342900"/>
                </a:lnTo>
                <a:close/>
              </a:path>
              <a:path w="6657340" h="408939">
                <a:moveTo>
                  <a:pt x="22860" y="370332"/>
                </a:moveTo>
                <a:lnTo>
                  <a:pt x="16764" y="359664"/>
                </a:lnTo>
                <a:lnTo>
                  <a:pt x="13716" y="353568"/>
                </a:lnTo>
                <a:lnTo>
                  <a:pt x="13716" y="355092"/>
                </a:lnTo>
                <a:lnTo>
                  <a:pt x="12192" y="348996"/>
                </a:lnTo>
                <a:lnTo>
                  <a:pt x="12192" y="376428"/>
                </a:lnTo>
                <a:lnTo>
                  <a:pt x="21336" y="387096"/>
                </a:lnTo>
                <a:lnTo>
                  <a:pt x="21336" y="370332"/>
                </a:lnTo>
                <a:lnTo>
                  <a:pt x="22860" y="370332"/>
                </a:lnTo>
                <a:close/>
              </a:path>
              <a:path w="6657340" h="408939">
                <a:moveTo>
                  <a:pt x="22860" y="36576"/>
                </a:moveTo>
                <a:lnTo>
                  <a:pt x="21336" y="38100"/>
                </a:lnTo>
                <a:lnTo>
                  <a:pt x="21336" y="39624"/>
                </a:lnTo>
                <a:lnTo>
                  <a:pt x="22860" y="36576"/>
                </a:lnTo>
                <a:close/>
              </a:path>
              <a:path w="6657340" h="408939">
                <a:moveTo>
                  <a:pt x="54864" y="394716"/>
                </a:moveTo>
                <a:lnTo>
                  <a:pt x="48768" y="391668"/>
                </a:lnTo>
                <a:lnTo>
                  <a:pt x="38100" y="385572"/>
                </a:lnTo>
                <a:lnTo>
                  <a:pt x="38100" y="387096"/>
                </a:lnTo>
                <a:lnTo>
                  <a:pt x="28956" y="379476"/>
                </a:lnTo>
                <a:lnTo>
                  <a:pt x="21336" y="370332"/>
                </a:lnTo>
                <a:lnTo>
                  <a:pt x="21336" y="387096"/>
                </a:lnTo>
                <a:lnTo>
                  <a:pt x="32004" y="396240"/>
                </a:lnTo>
                <a:lnTo>
                  <a:pt x="50292" y="405384"/>
                </a:lnTo>
                <a:lnTo>
                  <a:pt x="53340" y="405993"/>
                </a:lnTo>
                <a:lnTo>
                  <a:pt x="53340" y="394716"/>
                </a:lnTo>
                <a:lnTo>
                  <a:pt x="54864" y="394716"/>
                </a:lnTo>
                <a:close/>
              </a:path>
              <a:path w="6657340" h="408939">
                <a:moveTo>
                  <a:pt x="54864" y="13716"/>
                </a:moveTo>
                <a:lnTo>
                  <a:pt x="53340" y="13716"/>
                </a:lnTo>
                <a:lnTo>
                  <a:pt x="53340" y="14097"/>
                </a:lnTo>
                <a:lnTo>
                  <a:pt x="54864" y="13716"/>
                </a:lnTo>
                <a:close/>
              </a:path>
              <a:path w="6657340" h="408939">
                <a:moveTo>
                  <a:pt x="6609585" y="404164"/>
                </a:moveTo>
                <a:lnTo>
                  <a:pt x="6609585" y="391668"/>
                </a:lnTo>
                <a:lnTo>
                  <a:pt x="6603489" y="394716"/>
                </a:lnTo>
                <a:lnTo>
                  <a:pt x="6597393" y="396240"/>
                </a:lnTo>
                <a:lnTo>
                  <a:pt x="59436" y="396240"/>
                </a:lnTo>
                <a:lnTo>
                  <a:pt x="53340" y="394716"/>
                </a:lnTo>
                <a:lnTo>
                  <a:pt x="53340" y="405993"/>
                </a:lnTo>
                <a:lnTo>
                  <a:pt x="57912" y="406908"/>
                </a:lnTo>
                <a:lnTo>
                  <a:pt x="64008" y="406908"/>
                </a:lnTo>
                <a:lnTo>
                  <a:pt x="71628" y="408432"/>
                </a:lnTo>
                <a:lnTo>
                  <a:pt x="6585201" y="408432"/>
                </a:lnTo>
                <a:lnTo>
                  <a:pt x="6592821" y="406908"/>
                </a:lnTo>
                <a:lnTo>
                  <a:pt x="6600441" y="406908"/>
                </a:lnTo>
                <a:lnTo>
                  <a:pt x="6606537" y="405384"/>
                </a:lnTo>
                <a:lnTo>
                  <a:pt x="6609585" y="404164"/>
                </a:lnTo>
                <a:close/>
              </a:path>
              <a:path w="6657340" h="408939">
                <a:moveTo>
                  <a:pt x="6609585" y="16002"/>
                </a:moveTo>
                <a:lnTo>
                  <a:pt x="6609585" y="15240"/>
                </a:lnTo>
                <a:lnTo>
                  <a:pt x="6608061" y="15240"/>
                </a:lnTo>
                <a:lnTo>
                  <a:pt x="6609585" y="16002"/>
                </a:lnTo>
                <a:close/>
              </a:path>
              <a:path w="6657340" h="408939">
                <a:moveTo>
                  <a:pt x="6620253" y="385572"/>
                </a:moveTo>
                <a:lnTo>
                  <a:pt x="6608061" y="391668"/>
                </a:lnTo>
                <a:lnTo>
                  <a:pt x="6609585" y="391668"/>
                </a:lnTo>
                <a:lnTo>
                  <a:pt x="6609585" y="404164"/>
                </a:lnTo>
                <a:lnTo>
                  <a:pt x="6614157" y="402336"/>
                </a:lnTo>
                <a:lnTo>
                  <a:pt x="6618729" y="400050"/>
                </a:lnTo>
                <a:lnTo>
                  <a:pt x="6618729" y="387096"/>
                </a:lnTo>
                <a:lnTo>
                  <a:pt x="6620253" y="385572"/>
                </a:lnTo>
                <a:close/>
              </a:path>
              <a:path w="6657340" h="408939">
                <a:moveTo>
                  <a:pt x="6620253" y="22424"/>
                </a:moveTo>
                <a:lnTo>
                  <a:pt x="6620253" y="21336"/>
                </a:lnTo>
                <a:lnTo>
                  <a:pt x="6618729" y="21336"/>
                </a:lnTo>
                <a:lnTo>
                  <a:pt x="6620253" y="22424"/>
                </a:lnTo>
                <a:close/>
              </a:path>
              <a:path w="6657340" h="408939">
                <a:moveTo>
                  <a:pt x="6629397" y="393627"/>
                </a:moveTo>
                <a:lnTo>
                  <a:pt x="6629397" y="379476"/>
                </a:lnTo>
                <a:lnTo>
                  <a:pt x="6618729" y="387096"/>
                </a:lnTo>
                <a:lnTo>
                  <a:pt x="6618729" y="400050"/>
                </a:lnTo>
                <a:lnTo>
                  <a:pt x="6626349" y="396240"/>
                </a:lnTo>
                <a:lnTo>
                  <a:pt x="6629397" y="393627"/>
                </a:lnTo>
                <a:close/>
              </a:path>
              <a:path w="6657340" h="408939">
                <a:moveTo>
                  <a:pt x="6629397" y="30784"/>
                </a:moveTo>
                <a:lnTo>
                  <a:pt x="6629397" y="28956"/>
                </a:lnTo>
                <a:lnTo>
                  <a:pt x="6627873" y="28956"/>
                </a:lnTo>
                <a:lnTo>
                  <a:pt x="6629397" y="30784"/>
                </a:lnTo>
                <a:close/>
              </a:path>
              <a:path w="6657340" h="408939">
                <a:moveTo>
                  <a:pt x="6646161" y="373989"/>
                </a:moveTo>
                <a:lnTo>
                  <a:pt x="6646161" y="342900"/>
                </a:lnTo>
                <a:lnTo>
                  <a:pt x="6643113" y="355092"/>
                </a:lnTo>
                <a:lnTo>
                  <a:pt x="6643113" y="353568"/>
                </a:lnTo>
                <a:lnTo>
                  <a:pt x="6641589" y="359664"/>
                </a:lnTo>
                <a:lnTo>
                  <a:pt x="6635493" y="370332"/>
                </a:lnTo>
                <a:lnTo>
                  <a:pt x="6627873" y="379476"/>
                </a:lnTo>
                <a:lnTo>
                  <a:pt x="6629397" y="379476"/>
                </a:lnTo>
                <a:lnTo>
                  <a:pt x="6629397" y="393627"/>
                </a:lnTo>
                <a:lnTo>
                  <a:pt x="6637017" y="387096"/>
                </a:lnTo>
                <a:lnTo>
                  <a:pt x="6644637" y="376428"/>
                </a:lnTo>
                <a:lnTo>
                  <a:pt x="6646161" y="373989"/>
                </a:lnTo>
                <a:close/>
              </a:path>
            </a:pathLst>
          </a:custGeom>
          <a:solidFill>
            <a:srgbClr val="224F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0901" y="5009388"/>
            <a:ext cx="3860800" cy="428625"/>
          </a:xfrm>
          <a:custGeom>
            <a:avLst/>
            <a:gdLst/>
            <a:ahLst/>
            <a:cxnLst/>
            <a:rect l="l" t="t" r="r" b="b"/>
            <a:pathLst>
              <a:path w="3860800" h="428625">
                <a:moveTo>
                  <a:pt x="3860289" y="356616"/>
                </a:moveTo>
                <a:lnTo>
                  <a:pt x="3860289" y="71628"/>
                </a:lnTo>
                <a:lnTo>
                  <a:pt x="3854669" y="43719"/>
                </a:lnTo>
                <a:lnTo>
                  <a:pt x="3839334" y="20955"/>
                </a:lnTo>
                <a:lnTo>
                  <a:pt x="3816569" y="5619"/>
                </a:lnTo>
                <a:lnTo>
                  <a:pt x="3788661" y="0"/>
                </a:lnTo>
                <a:lnTo>
                  <a:pt x="71628" y="0"/>
                </a:lnTo>
                <a:lnTo>
                  <a:pt x="43719" y="5619"/>
                </a:lnTo>
                <a:lnTo>
                  <a:pt x="20955" y="20955"/>
                </a:lnTo>
                <a:lnTo>
                  <a:pt x="5619" y="43719"/>
                </a:lnTo>
                <a:lnTo>
                  <a:pt x="0" y="71628"/>
                </a:lnTo>
                <a:lnTo>
                  <a:pt x="0" y="356616"/>
                </a:lnTo>
                <a:lnTo>
                  <a:pt x="5619" y="384524"/>
                </a:lnTo>
                <a:lnTo>
                  <a:pt x="20955" y="407289"/>
                </a:lnTo>
                <a:lnTo>
                  <a:pt x="43719" y="422624"/>
                </a:lnTo>
                <a:lnTo>
                  <a:pt x="71628" y="428244"/>
                </a:lnTo>
                <a:lnTo>
                  <a:pt x="3788661" y="428244"/>
                </a:lnTo>
                <a:lnTo>
                  <a:pt x="3816569" y="422624"/>
                </a:lnTo>
                <a:lnTo>
                  <a:pt x="3839334" y="407289"/>
                </a:lnTo>
                <a:lnTo>
                  <a:pt x="3854669" y="384524"/>
                </a:lnTo>
                <a:lnTo>
                  <a:pt x="3860289" y="356616"/>
                </a:lnTo>
                <a:close/>
              </a:path>
            </a:pathLst>
          </a:custGeom>
          <a:solidFill>
            <a:srgbClr val="8FA1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61881" y="5335524"/>
            <a:ext cx="6670675" cy="398145"/>
          </a:xfrm>
          <a:custGeom>
            <a:avLst/>
            <a:gdLst/>
            <a:ahLst/>
            <a:cxnLst/>
            <a:rect l="l" t="t" r="r" b="b"/>
            <a:pathLst>
              <a:path w="6670675" h="398145">
                <a:moveTo>
                  <a:pt x="6670545" y="330708"/>
                </a:moveTo>
                <a:lnTo>
                  <a:pt x="6670545" y="65532"/>
                </a:lnTo>
                <a:lnTo>
                  <a:pt x="6665211" y="39862"/>
                </a:lnTo>
                <a:lnTo>
                  <a:pt x="6650733" y="19050"/>
                </a:lnTo>
                <a:lnTo>
                  <a:pt x="6629397" y="5095"/>
                </a:lnTo>
                <a:lnTo>
                  <a:pt x="6603489" y="0"/>
                </a:lnTo>
                <a:lnTo>
                  <a:pt x="67056" y="0"/>
                </a:lnTo>
                <a:lnTo>
                  <a:pt x="41148" y="5095"/>
                </a:lnTo>
                <a:lnTo>
                  <a:pt x="19812" y="19050"/>
                </a:lnTo>
                <a:lnTo>
                  <a:pt x="5334" y="39862"/>
                </a:lnTo>
                <a:lnTo>
                  <a:pt x="0" y="65532"/>
                </a:lnTo>
                <a:lnTo>
                  <a:pt x="0" y="330708"/>
                </a:lnTo>
                <a:lnTo>
                  <a:pt x="5334" y="356616"/>
                </a:lnTo>
                <a:lnTo>
                  <a:pt x="19812" y="377952"/>
                </a:lnTo>
                <a:lnTo>
                  <a:pt x="41148" y="392430"/>
                </a:lnTo>
                <a:lnTo>
                  <a:pt x="67056" y="397764"/>
                </a:lnTo>
                <a:lnTo>
                  <a:pt x="6603489" y="397764"/>
                </a:lnTo>
                <a:lnTo>
                  <a:pt x="6629397" y="392430"/>
                </a:lnTo>
                <a:lnTo>
                  <a:pt x="6650733" y="377952"/>
                </a:lnTo>
                <a:lnTo>
                  <a:pt x="6665211" y="356616"/>
                </a:lnTo>
                <a:lnTo>
                  <a:pt x="6670545" y="3307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5785" y="5329428"/>
            <a:ext cx="6681470" cy="408940"/>
          </a:xfrm>
          <a:custGeom>
            <a:avLst/>
            <a:gdLst/>
            <a:ahLst/>
            <a:cxnLst/>
            <a:rect l="l" t="t" r="r" b="b"/>
            <a:pathLst>
              <a:path w="6681470" h="408939">
                <a:moveTo>
                  <a:pt x="1524" y="344424"/>
                </a:moveTo>
                <a:lnTo>
                  <a:pt x="1524" y="64008"/>
                </a:lnTo>
                <a:lnTo>
                  <a:pt x="0" y="71628"/>
                </a:lnTo>
                <a:lnTo>
                  <a:pt x="0" y="336804"/>
                </a:lnTo>
                <a:lnTo>
                  <a:pt x="1524" y="344424"/>
                </a:lnTo>
                <a:close/>
              </a:path>
              <a:path w="6681470" h="408939">
                <a:moveTo>
                  <a:pt x="6681213" y="344424"/>
                </a:moveTo>
                <a:lnTo>
                  <a:pt x="6681213" y="64008"/>
                </a:lnTo>
                <a:lnTo>
                  <a:pt x="6679689" y="57912"/>
                </a:lnTo>
                <a:lnTo>
                  <a:pt x="6678165" y="50292"/>
                </a:lnTo>
                <a:lnTo>
                  <a:pt x="6650733" y="12192"/>
                </a:lnTo>
                <a:lnTo>
                  <a:pt x="6617205" y="0"/>
                </a:lnTo>
                <a:lnTo>
                  <a:pt x="65532" y="0"/>
                </a:lnTo>
                <a:lnTo>
                  <a:pt x="21336" y="21336"/>
                </a:lnTo>
                <a:lnTo>
                  <a:pt x="4572" y="50292"/>
                </a:lnTo>
                <a:lnTo>
                  <a:pt x="1524" y="57912"/>
                </a:lnTo>
                <a:lnTo>
                  <a:pt x="1524" y="352044"/>
                </a:lnTo>
                <a:lnTo>
                  <a:pt x="4572" y="358140"/>
                </a:lnTo>
                <a:lnTo>
                  <a:pt x="6096" y="365760"/>
                </a:lnTo>
                <a:lnTo>
                  <a:pt x="12192" y="376428"/>
                </a:lnTo>
                <a:lnTo>
                  <a:pt x="12192" y="65532"/>
                </a:lnTo>
                <a:lnTo>
                  <a:pt x="13716" y="59436"/>
                </a:lnTo>
                <a:lnTo>
                  <a:pt x="13716" y="54864"/>
                </a:lnTo>
                <a:lnTo>
                  <a:pt x="16764" y="48768"/>
                </a:lnTo>
                <a:lnTo>
                  <a:pt x="21336" y="40767"/>
                </a:lnTo>
                <a:lnTo>
                  <a:pt x="21336" y="38100"/>
                </a:lnTo>
                <a:lnTo>
                  <a:pt x="28956" y="30480"/>
                </a:lnTo>
                <a:lnTo>
                  <a:pt x="28956" y="28956"/>
                </a:lnTo>
                <a:lnTo>
                  <a:pt x="38100" y="22424"/>
                </a:lnTo>
                <a:lnTo>
                  <a:pt x="38100" y="21336"/>
                </a:lnTo>
                <a:lnTo>
                  <a:pt x="48768" y="15240"/>
                </a:lnTo>
                <a:lnTo>
                  <a:pt x="48768" y="16764"/>
                </a:lnTo>
                <a:lnTo>
                  <a:pt x="54864" y="13716"/>
                </a:lnTo>
                <a:lnTo>
                  <a:pt x="59436" y="12573"/>
                </a:lnTo>
                <a:lnTo>
                  <a:pt x="59436" y="12192"/>
                </a:lnTo>
                <a:lnTo>
                  <a:pt x="65532" y="12192"/>
                </a:lnTo>
                <a:lnTo>
                  <a:pt x="73152" y="10668"/>
                </a:lnTo>
                <a:lnTo>
                  <a:pt x="6609585" y="10668"/>
                </a:lnTo>
                <a:lnTo>
                  <a:pt x="6615681" y="12192"/>
                </a:lnTo>
                <a:lnTo>
                  <a:pt x="6621777" y="12192"/>
                </a:lnTo>
                <a:lnTo>
                  <a:pt x="6627873" y="13716"/>
                </a:lnTo>
                <a:lnTo>
                  <a:pt x="6632445" y="16002"/>
                </a:lnTo>
                <a:lnTo>
                  <a:pt x="6632445" y="15240"/>
                </a:lnTo>
                <a:lnTo>
                  <a:pt x="6644637" y="21336"/>
                </a:lnTo>
                <a:lnTo>
                  <a:pt x="6644637" y="22424"/>
                </a:lnTo>
                <a:lnTo>
                  <a:pt x="6653781" y="28956"/>
                </a:lnTo>
                <a:lnTo>
                  <a:pt x="6653781" y="30784"/>
                </a:lnTo>
                <a:lnTo>
                  <a:pt x="6659877" y="38100"/>
                </a:lnTo>
                <a:lnTo>
                  <a:pt x="6665973" y="48768"/>
                </a:lnTo>
                <a:lnTo>
                  <a:pt x="6667497" y="54864"/>
                </a:lnTo>
                <a:lnTo>
                  <a:pt x="6667497" y="53340"/>
                </a:lnTo>
                <a:lnTo>
                  <a:pt x="6670545" y="65532"/>
                </a:lnTo>
                <a:lnTo>
                  <a:pt x="6670545" y="374294"/>
                </a:lnTo>
                <a:lnTo>
                  <a:pt x="6676641" y="365760"/>
                </a:lnTo>
                <a:lnTo>
                  <a:pt x="6678165" y="358140"/>
                </a:lnTo>
                <a:lnTo>
                  <a:pt x="6679689" y="352044"/>
                </a:lnTo>
                <a:lnTo>
                  <a:pt x="6681213" y="344424"/>
                </a:lnTo>
                <a:close/>
              </a:path>
              <a:path w="6681470" h="408939">
                <a:moveTo>
                  <a:pt x="15240" y="355092"/>
                </a:moveTo>
                <a:lnTo>
                  <a:pt x="12192" y="342900"/>
                </a:lnTo>
                <a:lnTo>
                  <a:pt x="12192" y="376428"/>
                </a:lnTo>
                <a:lnTo>
                  <a:pt x="13716" y="378206"/>
                </a:lnTo>
                <a:lnTo>
                  <a:pt x="13716" y="355092"/>
                </a:lnTo>
                <a:lnTo>
                  <a:pt x="15240" y="355092"/>
                </a:lnTo>
                <a:close/>
              </a:path>
              <a:path w="6681470" h="408939">
                <a:moveTo>
                  <a:pt x="15240" y="53340"/>
                </a:moveTo>
                <a:lnTo>
                  <a:pt x="13716" y="54864"/>
                </a:lnTo>
                <a:lnTo>
                  <a:pt x="13716" y="59436"/>
                </a:lnTo>
                <a:lnTo>
                  <a:pt x="15240" y="53340"/>
                </a:lnTo>
                <a:close/>
              </a:path>
              <a:path w="6681470" h="408939">
                <a:moveTo>
                  <a:pt x="22860" y="371856"/>
                </a:moveTo>
                <a:lnTo>
                  <a:pt x="16764" y="359664"/>
                </a:lnTo>
                <a:lnTo>
                  <a:pt x="16764" y="361188"/>
                </a:lnTo>
                <a:lnTo>
                  <a:pt x="13716" y="355092"/>
                </a:lnTo>
                <a:lnTo>
                  <a:pt x="13716" y="378206"/>
                </a:lnTo>
                <a:lnTo>
                  <a:pt x="21336" y="387096"/>
                </a:lnTo>
                <a:lnTo>
                  <a:pt x="21336" y="370332"/>
                </a:lnTo>
                <a:lnTo>
                  <a:pt x="22860" y="371856"/>
                </a:lnTo>
                <a:close/>
              </a:path>
              <a:path w="6681470" h="408939">
                <a:moveTo>
                  <a:pt x="22860" y="38100"/>
                </a:moveTo>
                <a:lnTo>
                  <a:pt x="21336" y="38100"/>
                </a:lnTo>
                <a:lnTo>
                  <a:pt x="21336" y="40767"/>
                </a:lnTo>
                <a:lnTo>
                  <a:pt x="22860" y="38100"/>
                </a:lnTo>
                <a:close/>
              </a:path>
              <a:path w="6681470" h="408939">
                <a:moveTo>
                  <a:pt x="29517" y="379877"/>
                </a:moveTo>
                <a:lnTo>
                  <a:pt x="21336" y="370332"/>
                </a:lnTo>
                <a:lnTo>
                  <a:pt x="21336" y="387096"/>
                </a:lnTo>
                <a:lnTo>
                  <a:pt x="28956" y="393627"/>
                </a:lnTo>
                <a:lnTo>
                  <a:pt x="28956" y="379476"/>
                </a:lnTo>
                <a:lnTo>
                  <a:pt x="29517" y="379877"/>
                </a:lnTo>
                <a:close/>
              </a:path>
              <a:path w="6681470" h="408939">
                <a:moveTo>
                  <a:pt x="30480" y="28956"/>
                </a:moveTo>
                <a:lnTo>
                  <a:pt x="28956" y="28956"/>
                </a:lnTo>
                <a:lnTo>
                  <a:pt x="28956" y="30480"/>
                </a:lnTo>
                <a:lnTo>
                  <a:pt x="30480" y="28956"/>
                </a:lnTo>
                <a:close/>
              </a:path>
              <a:path w="6681470" h="408939">
                <a:moveTo>
                  <a:pt x="30480" y="381000"/>
                </a:moveTo>
                <a:lnTo>
                  <a:pt x="29517" y="379877"/>
                </a:lnTo>
                <a:lnTo>
                  <a:pt x="28956" y="379476"/>
                </a:lnTo>
                <a:lnTo>
                  <a:pt x="30480" y="381000"/>
                </a:lnTo>
                <a:close/>
              </a:path>
              <a:path w="6681470" h="408939">
                <a:moveTo>
                  <a:pt x="30480" y="394933"/>
                </a:moveTo>
                <a:lnTo>
                  <a:pt x="30480" y="381000"/>
                </a:lnTo>
                <a:lnTo>
                  <a:pt x="28956" y="379476"/>
                </a:lnTo>
                <a:lnTo>
                  <a:pt x="28956" y="393627"/>
                </a:lnTo>
                <a:lnTo>
                  <a:pt x="30480" y="394933"/>
                </a:lnTo>
                <a:close/>
              </a:path>
              <a:path w="6681470" h="408939">
                <a:moveTo>
                  <a:pt x="39624" y="387096"/>
                </a:moveTo>
                <a:lnTo>
                  <a:pt x="29517" y="379877"/>
                </a:lnTo>
                <a:lnTo>
                  <a:pt x="30480" y="381000"/>
                </a:lnTo>
                <a:lnTo>
                  <a:pt x="30480" y="394933"/>
                </a:lnTo>
                <a:lnTo>
                  <a:pt x="32004" y="396240"/>
                </a:lnTo>
                <a:lnTo>
                  <a:pt x="38100" y="400050"/>
                </a:lnTo>
                <a:lnTo>
                  <a:pt x="38100" y="387096"/>
                </a:lnTo>
                <a:lnTo>
                  <a:pt x="39624" y="387096"/>
                </a:lnTo>
                <a:close/>
              </a:path>
              <a:path w="6681470" h="408939">
                <a:moveTo>
                  <a:pt x="39624" y="21336"/>
                </a:moveTo>
                <a:lnTo>
                  <a:pt x="38100" y="21336"/>
                </a:lnTo>
                <a:lnTo>
                  <a:pt x="38100" y="22424"/>
                </a:lnTo>
                <a:lnTo>
                  <a:pt x="39624" y="21336"/>
                </a:lnTo>
                <a:close/>
              </a:path>
              <a:path w="6681470" h="408939">
                <a:moveTo>
                  <a:pt x="60960" y="396240"/>
                </a:moveTo>
                <a:lnTo>
                  <a:pt x="48768" y="393192"/>
                </a:lnTo>
                <a:lnTo>
                  <a:pt x="38100" y="387096"/>
                </a:lnTo>
                <a:lnTo>
                  <a:pt x="38100" y="400050"/>
                </a:lnTo>
                <a:lnTo>
                  <a:pt x="44196" y="403860"/>
                </a:lnTo>
                <a:lnTo>
                  <a:pt x="51816" y="405384"/>
                </a:lnTo>
                <a:lnTo>
                  <a:pt x="57912" y="406908"/>
                </a:lnTo>
                <a:lnTo>
                  <a:pt x="59436" y="407212"/>
                </a:lnTo>
                <a:lnTo>
                  <a:pt x="59436" y="396240"/>
                </a:lnTo>
                <a:lnTo>
                  <a:pt x="60960" y="396240"/>
                </a:lnTo>
                <a:close/>
              </a:path>
              <a:path w="6681470" h="408939">
                <a:moveTo>
                  <a:pt x="60960" y="12192"/>
                </a:moveTo>
                <a:lnTo>
                  <a:pt x="59436" y="12192"/>
                </a:lnTo>
                <a:lnTo>
                  <a:pt x="59436" y="12573"/>
                </a:lnTo>
                <a:lnTo>
                  <a:pt x="60960" y="12192"/>
                </a:lnTo>
                <a:close/>
              </a:path>
              <a:path w="6681470" h="408939">
                <a:moveTo>
                  <a:pt x="67056" y="397764"/>
                </a:moveTo>
                <a:lnTo>
                  <a:pt x="59436" y="396240"/>
                </a:lnTo>
                <a:lnTo>
                  <a:pt x="59436" y="407212"/>
                </a:lnTo>
                <a:lnTo>
                  <a:pt x="65532" y="408432"/>
                </a:lnTo>
                <a:lnTo>
                  <a:pt x="65532" y="397764"/>
                </a:lnTo>
                <a:lnTo>
                  <a:pt x="67056" y="397764"/>
                </a:lnTo>
                <a:close/>
              </a:path>
              <a:path w="6681470" h="408939">
                <a:moveTo>
                  <a:pt x="6633969" y="404774"/>
                </a:moveTo>
                <a:lnTo>
                  <a:pt x="6633969" y="393192"/>
                </a:lnTo>
                <a:lnTo>
                  <a:pt x="6615681" y="397764"/>
                </a:lnTo>
                <a:lnTo>
                  <a:pt x="65532" y="397764"/>
                </a:lnTo>
                <a:lnTo>
                  <a:pt x="65532" y="408432"/>
                </a:lnTo>
                <a:lnTo>
                  <a:pt x="6617205" y="408432"/>
                </a:lnTo>
                <a:lnTo>
                  <a:pt x="6624825" y="406908"/>
                </a:lnTo>
                <a:lnTo>
                  <a:pt x="6630921" y="405384"/>
                </a:lnTo>
                <a:lnTo>
                  <a:pt x="6633969" y="404774"/>
                </a:lnTo>
                <a:close/>
              </a:path>
              <a:path w="6681470" h="408939">
                <a:moveTo>
                  <a:pt x="6633969" y="16764"/>
                </a:moveTo>
                <a:lnTo>
                  <a:pt x="6632445" y="15240"/>
                </a:lnTo>
                <a:lnTo>
                  <a:pt x="6632445" y="16002"/>
                </a:lnTo>
                <a:lnTo>
                  <a:pt x="6633969" y="16764"/>
                </a:lnTo>
                <a:close/>
              </a:path>
              <a:path w="6681470" h="408939">
                <a:moveTo>
                  <a:pt x="6644637" y="400050"/>
                </a:moveTo>
                <a:lnTo>
                  <a:pt x="6644637" y="387096"/>
                </a:lnTo>
                <a:lnTo>
                  <a:pt x="6632445" y="393192"/>
                </a:lnTo>
                <a:lnTo>
                  <a:pt x="6633969" y="393192"/>
                </a:lnTo>
                <a:lnTo>
                  <a:pt x="6633969" y="404774"/>
                </a:lnTo>
                <a:lnTo>
                  <a:pt x="6638541" y="403860"/>
                </a:lnTo>
                <a:lnTo>
                  <a:pt x="6644637" y="400050"/>
                </a:lnTo>
                <a:close/>
              </a:path>
              <a:path w="6681470" h="408939">
                <a:moveTo>
                  <a:pt x="6644637" y="22424"/>
                </a:moveTo>
                <a:lnTo>
                  <a:pt x="6644637" y="21336"/>
                </a:lnTo>
                <a:lnTo>
                  <a:pt x="6643113" y="21336"/>
                </a:lnTo>
                <a:lnTo>
                  <a:pt x="6644637" y="22424"/>
                </a:lnTo>
                <a:close/>
              </a:path>
              <a:path w="6681470" h="408939">
                <a:moveTo>
                  <a:pt x="6652892" y="380111"/>
                </a:moveTo>
                <a:lnTo>
                  <a:pt x="6643113" y="387096"/>
                </a:lnTo>
                <a:lnTo>
                  <a:pt x="6644637" y="387096"/>
                </a:lnTo>
                <a:lnTo>
                  <a:pt x="6644637" y="400050"/>
                </a:lnTo>
                <a:lnTo>
                  <a:pt x="6650733" y="396240"/>
                </a:lnTo>
                <a:lnTo>
                  <a:pt x="6652257" y="394933"/>
                </a:lnTo>
                <a:lnTo>
                  <a:pt x="6652257" y="381000"/>
                </a:lnTo>
                <a:lnTo>
                  <a:pt x="6652892" y="380111"/>
                </a:lnTo>
                <a:close/>
              </a:path>
              <a:path w="6681470" h="408939">
                <a:moveTo>
                  <a:pt x="6653781" y="30784"/>
                </a:moveTo>
                <a:lnTo>
                  <a:pt x="6653781" y="28956"/>
                </a:lnTo>
                <a:lnTo>
                  <a:pt x="6652257" y="28956"/>
                </a:lnTo>
                <a:lnTo>
                  <a:pt x="6653781" y="30784"/>
                </a:lnTo>
                <a:close/>
              </a:path>
              <a:path w="6681470" h="408939">
                <a:moveTo>
                  <a:pt x="6653781" y="379476"/>
                </a:moveTo>
                <a:lnTo>
                  <a:pt x="6652892" y="380111"/>
                </a:lnTo>
                <a:lnTo>
                  <a:pt x="6652257" y="381000"/>
                </a:lnTo>
                <a:lnTo>
                  <a:pt x="6653781" y="379476"/>
                </a:lnTo>
                <a:close/>
              </a:path>
              <a:path w="6681470" h="408939">
                <a:moveTo>
                  <a:pt x="6653781" y="393627"/>
                </a:moveTo>
                <a:lnTo>
                  <a:pt x="6653781" y="379476"/>
                </a:lnTo>
                <a:lnTo>
                  <a:pt x="6652257" y="381000"/>
                </a:lnTo>
                <a:lnTo>
                  <a:pt x="6652257" y="394933"/>
                </a:lnTo>
                <a:lnTo>
                  <a:pt x="6653781" y="393627"/>
                </a:lnTo>
                <a:close/>
              </a:path>
              <a:path w="6681470" h="408939">
                <a:moveTo>
                  <a:pt x="6670545" y="374294"/>
                </a:moveTo>
                <a:lnTo>
                  <a:pt x="6670545" y="342900"/>
                </a:lnTo>
                <a:lnTo>
                  <a:pt x="6665973" y="361188"/>
                </a:lnTo>
                <a:lnTo>
                  <a:pt x="6665973" y="359664"/>
                </a:lnTo>
                <a:lnTo>
                  <a:pt x="6659877" y="371856"/>
                </a:lnTo>
                <a:lnTo>
                  <a:pt x="6659877" y="370332"/>
                </a:lnTo>
                <a:lnTo>
                  <a:pt x="6652892" y="380111"/>
                </a:lnTo>
                <a:lnTo>
                  <a:pt x="6653781" y="379476"/>
                </a:lnTo>
                <a:lnTo>
                  <a:pt x="6653781" y="393627"/>
                </a:lnTo>
                <a:lnTo>
                  <a:pt x="6661401" y="387096"/>
                </a:lnTo>
                <a:lnTo>
                  <a:pt x="6670545" y="374294"/>
                </a:lnTo>
                <a:close/>
              </a:path>
            </a:pathLst>
          </a:custGeom>
          <a:solidFill>
            <a:srgbClr val="243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30308" y="4960719"/>
            <a:ext cx="1327785" cy="122682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200" b="1" spc="-5" dirty="0">
                <a:latin typeface="Calibri"/>
                <a:cs typeface="Calibri"/>
              </a:rPr>
              <a:t>PAGAMENTO</a:t>
            </a:r>
            <a:endParaRPr sz="1200">
              <a:latin typeface="Calibri"/>
              <a:cs typeface="Calibri"/>
            </a:endParaRPr>
          </a:p>
          <a:p>
            <a:pPr marL="231775">
              <a:lnSpc>
                <a:spcPct val="100000"/>
              </a:lnSpc>
              <a:spcBef>
                <a:spcPts val="735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2.2.x.x.x.xx.xx</a:t>
            </a:r>
            <a:endParaRPr sz="1200">
              <a:latin typeface="Calibri"/>
              <a:cs typeface="Calibri"/>
            </a:endParaRPr>
          </a:p>
          <a:p>
            <a:pPr marL="231775">
              <a:lnSpc>
                <a:spcPct val="100000"/>
              </a:lnSpc>
              <a:spcBef>
                <a:spcPts val="20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1.1.1.1.x.xx.xx</a:t>
            </a:r>
            <a:endParaRPr sz="1200">
              <a:latin typeface="Calibri"/>
              <a:cs typeface="Calibri"/>
            </a:endParaRPr>
          </a:p>
          <a:p>
            <a:pPr marL="255904">
              <a:lnSpc>
                <a:spcPct val="100000"/>
              </a:lnSpc>
              <a:spcBef>
                <a:spcPts val="745"/>
              </a:spcBef>
            </a:pP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6.2.2.1.3.03.xx</a:t>
            </a:r>
            <a:endParaRPr sz="1200">
              <a:latin typeface="Calibri"/>
              <a:cs typeface="Calibri"/>
            </a:endParaRPr>
          </a:p>
          <a:p>
            <a:pPr marL="255904">
              <a:lnSpc>
                <a:spcPct val="100000"/>
              </a:lnSpc>
              <a:spcBef>
                <a:spcPts val="25"/>
              </a:spcBef>
            </a:pPr>
            <a:r>
              <a:rPr sz="1200" spc="5" dirty="0">
                <a:latin typeface="Calibri"/>
                <a:cs typeface="Calibri"/>
              </a:rPr>
              <a:t>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6.2.2.1.3.04.xx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53011" y="5325869"/>
            <a:ext cx="3387725" cy="8616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Fornecedores </a:t>
            </a:r>
            <a:r>
              <a:rPr sz="1200" b="1" spc="5" dirty="0">
                <a:solidFill>
                  <a:srgbClr val="232751"/>
                </a:solidFill>
                <a:latin typeface="Calibri"/>
                <a:cs typeface="Calibri"/>
              </a:rPr>
              <a:t>a </a:t>
            </a:r>
            <a:r>
              <a:rPr sz="1200" b="1" spc="-5" dirty="0">
                <a:solidFill>
                  <a:srgbClr val="232751"/>
                </a:solidFill>
                <a:latin typeface="Calibri"/>
                <a:cs typeface="Calibri"/>
              </a:rPr>
              <a:t>Pagar</a:t>
            </a:r>
            <a:r>
              <a:rPr sz="1200" b="1" spc="0" dirty="0">
                <a:solidFill>
                  <a:srgbClr val="232751"/>
                </a:solidFill>
                <a:latin typeface="Calibri"/>
                <a:cs typeface="Calibri"/>
              </a:rPr>
              <a:t> (F)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00" dirty="0">
                <a:latin typeface="Calibri"/>
                <a:cs typeface="Calibri"/>
              </a:rPr>
              <a:t>Caixa </a:t>
            </a:r>
            <a:r>
              <a:rPr sz="1200" spc="5" dirty="0">
                <a:latin typeface="Calibri"/>
                <a:cs typeface="Calibri"/>
              </a:rPr>
              <a:t>e </a:t>
            </a:r>
            <a:r>
              <a:rPr sz="1200" spc="0" dirty="0">
                <a:latin typeface="Calibri"/>
                <a:cs typeface="Calibri"/>
              </a:rPr>
              <a:t>Equivalentes </a:t>
            </a:r>
            <a:r>
              <a:rPr sz="1200" spc="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Caixa </a:t>
            </a:r>
            <a:r>
              <a:rPr sz="1200" spc="10" dirty="0">
                <a:latin typeface="Calibri"/>
                <a:cs typeface="Calibri"/>
              </a:rPr>
              <a:t>em </a:t>
            </a:r>
            <a:r>
              <a:rPr sz="1200" spc="5" dirty="0">
                <a:latin typeface="Calibri"/>
                <a:cs typeface="Calibri"/>
              </a:rPr>
              <a:t>Moeda </a:t>
            </a:r>
            <a:r>
              <a:rPr sz="1200" spc="0" dirty="0">
                <a:latin typeface="Calibri"/>
                <a:cs typeface="Calibri"/>
              </a:rPr>
              <a:t>Nacional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(F)</a:t>
            </a:r>
            <a:endParaRPr sz="1200">
              <a:latin typeface="Calibri"/>
              <a:cs typeface="Calibri"/>
            </a:endParaRPr>
          </a:p>
          <a:p>
            <a:pPr marL="36830" marR="924560">
              <a:lnSpc>
                <a:spcPct val="101699"/>
              </a:lnSpc>
              <a:spcBef>
                <a:spcPts val="720"/>
              </a:spcBef>
            </a:pP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</a:t>
            </a:r>
            <a:r>
              <a:rPr sz="1200" spc="0" dirty="0">
                <a:latin typeface="Calibri"/>
                <a:cs typeface="Calibri"/>
              </a:rPr>
              <a:t>Liquidado </a:t>
            </a:r>
            <a:r>
              <a:rPr sz="1200" spc="5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Pagar  </a:t>
            </a:r>
            <a:r>
              <a:rPr sz="1200" spc="0" dirty="0">
                <a:latin typeface="Calibri"/>
                <a:cs typeface="Calibri"/>
              </a:rPr>
              <a:t>Crédito </a:t>
            </a:r>
            <a:r>
              <a:rPr sz="1200" spc="5" dirty="0">
                <a:latin typeface="Calibri"/>
                <a:cs typeface="Calibri"/>
              </a:rPr>
              <a:t>Empenhado </a:t>
            </a:r>
            <a:r>
              <a:rPr sz="1200" spc="0" dirty="0">
                <a:latin typeface="Calibri"/>
                <a:cs typeface="Calibri"/>
              </a:rPr>
              <a:t>Liquidado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Pago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78958" y="2895600"/>
            <a:ext cx="2581910" cy="487680"/>
          </a:xfrm>
          <a:prstGeom prst="rect">
            <a:avLst/>
          </a:prstGeom>
          <a:solidFill>
            <a:srgbClr val="DAE0EF"/>
          </a:solidFill>
        </p:spPr>
        <p:txBody>
          <a:bodyPr vert="horz" wrap="square" lIns="0" tIns="30480" rIns="0" bIns="0" rtlCol="0">
            <a:spAutoFit/>
          </a:bodyPr>
          <a:lstStyle/>
          <a:p>
            <a:pPr marL="981075" marR="321310" indent="-652780">
              <a:lnSpc>
                <a:spcPct val="101699"/>
              </a:lnSpc>
              <a:spcBef>
                <a:spcPts val="240"/>
              </a:spcBef>
            </a:pPr>
            <a:r>
              <a:rPr sz="1200" b="1" dirty="0">
                <a:solidFill>
                  <a:srgbClr val="006FC0"/>
                </a:solidFill>
                <a:latin typeface="Calibri"/>
                <a:cs typeface="Calibri"/>
              </a:rPr>
              <a:t>Surgimento </a:t>
            </a:r>
            <a:r>
              <a:rPr sz="1200" b="1" spc="5" dirty="0">
                <a:solidFill>
                  <a:srgbClr val="006FC0"/>
                </a:solidFill>
                <a:latin typeface="Calibri"/>
                <a:cs typeface="Calibri"/>
              </a:rPr>
              <a:t>do </a:t>
            </a:r>
            <a:r>
              <a:rPr sz="1200" b="1" spc="0" dirty="0">
                <a:solidFill>
                  <a:srgbClr val="006FC0"/>
                </a:solidFill>
                <a:latin typeface="Calibri"/>
                <a:cs typeface="Calibri"/>
              </a:rPr>
              <a:t>passivo </a:t>
            </a:r>
            <a:r>
              <a:rPr sz="1200" b="1" spc="5" dirty="0">
                <a:solidFill>
                  <a:srgbClr val="006FC0"/>
                </a:solidFill>
                <a:latin typeface="Calibri"/>
                <a:cs typeface="Calibri"/>
              </a:rPr>
              <a:t>após o  empenho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494909" y="3177540"/>
            <a:ext cx="382905" cy="67310"/>
          </a:xfrm>
          <a:custGeom>
            <a:avLst/>
            <a:gdLst/>
            <a:ahLst/>
            <a:cxnLst/>
            <a:rect l="l" t="t" r="r" b="b"/>
            <a:pathLst>
              <a:path w="382904" h="67310">
                <a:moveTo>
                  <a:pt x="67056" y="24384"/>
                </a:moveTo>
                <a:lnTo>
                  <a:pt x="67056" y="0"/>
                </a:lnTo>
                <a:lnTo>
                  <a:pt x="0" y="33528"/>
                </a:lnTo>
                <a:lnTo>
                  <a:pt x="56388" y="61722"/>
                </a:lnTo>
                <a:lnTo>
                  <a:pt x="56388" y="24384"/>
                </a:lnTo>
                <a:lnTo>
                  <a:pt x="67056" y="24384"/>
                </a:lnTo>
                <a:close/>
              </a:path>
              <a:path w="382904" h="67310">
                <a:moveTo>
                  <a:pt x="382524" y="41148"/>
                </a:moveTo>
                <a:lnTo>
                  <a:pt x="382524" y="24384"/>
                </a:lnTo>
                <a:lnTo>
                  <a:pt x="56388" y="24384"/>
                </a:lnTo>
                <a:lnTo>
                  <a:pt x="56388" y="41148"/>
                </a:lnTo>
                <a:lnTo>
                  <a:pt x="382524" y="41148"/>
                </a:lnTo>
                <a:close/>
              </a:path>
              <a:path w="382904" h="67310">
                <a:moveTo>
                  <a:pt x="67056" y="67056"/>
                </a:moveTo>
                <a:lnTo>
                  <a:pt x="67056" y="41148"/>
                </a:lnTo>
                <a:lnTo>
                  <a:pt x="56388" y="41148"/>
                </a:lnTo>
                <a:lnTo>
                  <a:pt x="56388" y="61722"/>
                </a:lnTo>
                <a:lnTo>
                  <a:pt x="67056" y="67056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878958" y="3383279"/>
            <a:ext cx="2581910" cy="647700"/>
          </a:xfrm>
          <a:prstGeom prst="rect">
            <a:avLst/>
          </a:prstGeom>
          <a:solidFill>
            <a:srgbClr val="EBE9EC"/>
          </a:solidFill>
        </p:spPr>
        <p:txBody>
          <a:bodyPr vert="horz" wrap="square" lIns="0" tIns="31115" rIns="0" bIns="0" rtlCol="0">
            <a:spAutoFit/>
          </a:bodyPr>
          <a:lstStyle/>
          <a:p>
            <a:pPr marL="130810" marR="123189" algn="ctr">
              <a:lnSpc>
                <a:spcPct val="102099"/>
              </a:lnSpc>
              <a:spcBef>
                <a:spcPts val="245"/>
              </a:spcBef>
            </a:pP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“Em 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liquidação”: sinaliza 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que 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para 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o  empenho 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ainda 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não 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liquidado já 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há  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passivo 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exigível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496434" y="3700272"/>
            <a:ext cx="382905" cy="67310"/>
          </a:xfrm>
          <a:custGeom>
            <a:avLst/>
            <a:gdLst/>
            <a:ahLst/>
            <a:cxnLst/>
            <a:rect l="l" t="t" r="r" b="b"/>
            <a:pathLst>
              <a:path w="382904" h="67310">
                <a:moveTo>
                  <a:pt x="67056" y="24384"/>
                </a:moveTo>
                <a:lnTo>
                  <a:pt x="67056" y="0"/>
                </a:lnTo>
                <a:lnTo>
                  <a:pt x="0" y="33528"/>
                </a:lnTo>
                <a:lnTo>
                  <a:pt x="54864" y="60960"/>
                </a:lnTo>
                <a:lnTo>
                  <a:pt x="54864" y="24384"/>
                </a:lnTo>
                <a:lnTo>
                  <a:pt x="67056" y="24384"/>
                </a:lnTo>
                <a:close/>
              </a:path>
              <a:path w="382904" h="67310">
                <a:moveTo>
                  <a:pt x="382524" y="41148"/>
                </a:moveTo>
                <a:lnTo>
                  <a:pt x="382524" y="24384"/>
                </a:lnTo>
                <a:lnTo>
                  <a:pt x="54864" y="24384"/>
                </a:lnTo>
                <a:lnTo>
                  <a:pt x="54864" y="41148"/>
                </a:lnTo>
                <a:lnTo>
                  <a:pt x="382524" y="41148"/>
                </a:lnTo>
                <a:close/>
              </a:path>
              <a:path w="382904" h="67310">
                <a:moveTo>
                  <a:pt x="67056" y="67056"/>
                </a:moveTo>
                <a:lnTo>
                  <a:pt x="67056" y="41148"/>
                </a:lnTo>
                <a:lnTo>
                  <a:pt x="54864" y="41148"/>
                </a:lnTo>
                <a:lnTo>
                  <a:pt x="54864" y="60960"/>
                </a:lnTo>
                <a:lnTo>
                  <a:pt x="6705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24" y="976375"/>
            <a:ext cx="489267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Patrimônio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Líquido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(ou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Situação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Patrimonial</a:t>
            </a:r>
            <a:r>
              <a:rPr sz="1750" b="1" spc="8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Líquida)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27997" y="1685544"/>
            <a:ext cx="7943215" cy="1714500"/>
          </a:xfrm>
          <a:custGeom>
            <a:avLst/>
            <a:gdLst/>
            <a:ahLst/>
            <a:cxnLst/>
            <a:rect l="l" t="t" r="r" b="b"/>
            <a:pathLst>
              <a:path w="7943215" h="1714500">
                <a:moveTo>
                  <a:pt x="7943085" y="856488"/>
                </a:moveTo>
                <a:lnTo>
                  <a:pt x="7514841" y="0"/>
                </a:lnTo>
                <a:lnTo>
                  <a:pt x="428244" y="0"/>
                </a:lnTo>
                <a:lnTo>
                  <a:pt x="0" y="856488"/>
                </a:lnTo>
                <a:lnTo>
                  <a:pt x="428244" y="1714500"/>
                </a:lnTo>
                <a:lnTo>
                  <a:pt x="7514841" y="1714500"/>
                </a:lnTo>
                <a:lnTo>
                  <a:pt x="7943085" y="856488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7497" y="1379220"/>
            <a:ext cx="2906395" cy="463550"/>
          </a:xfrm>
          <a:custGeom>
            <a:avLst/>
            <a:gdLst/>
            <a:ahLst/>
            <a:cxnLst/>
            <a:rect l="l" t="t" r="r" b="b"/>
            <a:pathLst>
              <a:path w="2906395" h="463550">
                <a:moveTo>
                  <a:pt x="2906265" y="231648"/>
                </a:moveTo>
                <a:lnTo>
                  <a:pt x="2790441" y="0"/>
                </a:lnTo>
                <a:lnTo>
                  <a:pt x="115824" y="0"/>
                </a:lnTo>
                <a:lnTo>
                  <a:pt x="0" y="231648"/>
                </a:lnTo>
                <a:lnTo>
                  <a:pt x="115824" y="463296"/>
                </a:lnTo>
                <a:lnTo>
                  <a:pt x="2790441" y="463296"/>
                </a:lnTo>
                <a:lnTo>
                  <a:pt x="2906265" y="231648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73313" y="1308690"/>
            <a:ext cx="6224905" cy="1932939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Conceito</a:t>
            </a:r>
            <a:endParaRPr sz="1750">
              <a:latin typeface="Calibri"/>
              <a:cs typeface="Calibri"/>
            </a:endParaRPr>
          </a:p>
          <a:p>
            <a:pPr marL="40005" marR="5080" algn="just">
              <a:lnSpc>
                <a:spcPct val="101899"/>
              </a:lnSpc>
              <a:spcBef>
                <a:spcPts val="919"/>
              </a:spcBef>
            </a:pPr>
            <a:r>
              <a:rPr sz="1550" spc="10" dirty="0">
                <a:latin typeface="Calibri"/>
                <a:cs typeface="Calibri"/>
              </a:rPr>
              <a:t>É a </a:t>
            </a:r>
            <a:r>
              <a:rPr sz="1550" b="1" dirty="0">
                <a:latin typeface="Calibri"/>
                <a:cs typeface="Calibri"/>
              </a:rPr>
              <a:t>diferença entre </a:t>
            </a:r>
            <a:r>
              <a:rPr sz="1550" b="1" spc="10" dirty="0">
                <a:latin typeface="Calibri"/>
                <a:cs typeface="Calibri"/>
              </a:rPr>
              <a:t>e </a:t>
            </a:r>
            <a:r>
              <a:rPr sz="1550" b="1" spc="0" dirty="0">
                <a:latin typeface="Calibri"/>
                <a:cs typeface="Calibri"/>
              </a:rPr>
              <a:t>os </a:t>
            </a:r>
            <a:r>
              <a:rPr sz="1550" b="1" dirty="0">
                <a:latin typeface="Calibri"/>
                <a:cs typeface="Calibri"/>
              </a:rPr>
              <a:t>ativos </a:t>
            </a:r>
            <a:r>
              <a:rPr sz="1550" b="1" spc="10" dirty="0">
                <a:latin typeface="Calibri"/>
                <a:cs typeface="Calibri"/>
              </a:rPr>
              <a:t>e </a:t>
            </a:r>
            <a:r>
              <a:rPr sz="1550" b="1" spc="0" dirty="0">
                <a:latin typeface="Calibri"/>
                <a:cs typeface="Calibri"/>
              </a:rPr>
              <a:t>os </a:t>
            </a:r>
            <a:r>
              <a:rPr sz="1550" b="1" dirty="0">
                <a:latin typeface="Calibri"/>
                <a:cs typeface="Calibri"/>
              </a:rPr>
              <a:t>passivos </a:t>
            </a:r>
            <a:r>
              <a:rPr sz="1550" spc="5" dirty="0">
                <a:latin typeface="Calibri"/>
                <a:cs typeface="Calibri"/>
              </a:rPr>
              <a:t>após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5" dirty="0">
                <a:latin typeface="Calibri"/>
                <a:cs typeface="Calibri"/>
              </a:rPr>
              <a:t>inclusão de </a:t>
            </a:r>
            <a:r>
              <a:rPr sz="1550" spc="0" dirty="0">
                <a:latin typeface="Calibri"/>
                <a:cs typeface="Calibri"/>
              </a:rPr>
              <a:t>outros  </a:t>
            </a:r>
            <a:r>
              <a:rPr sz="1550" dirty="0">
                <a:latin typeface="Calibri"/>
                <a:cs typeface="Calibri"/>
              </a:rPr>
              <a:t>recursos </a:t>
            </a:r>
            <a:r>
              <a:rPr sz="1550" spc="10" dirty="0">
                <a:latin typeface="Calibri"/>
                <a:cs typeface="Calibri"/>
              </a:rPr>
              <a:t>e a </a:t>
            </a:r>
            <a:r>
              <a:rPr sz="1550" spc="5" dirty="0">
                <a:latin typeface="Calibri"/>
                <a:cs typeface="Calibri"/>
              </a:rPr>
              <a:t>dedução de </a:t>
            </a:r>
            <a:r>
              <a:rPr sz="1550" spc="0" dirty="0">
                <a:latin typeface="Calibri"/>
                <a:cs typeface="Calibri"/>
              </a:rPr>
              <a:t>outras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obrigações,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reconhecida </a:t>
            </a:r>
            <a:r>
              <a:rPr sz="1550" spc="10" dirty="0">
                <a:latin typeface="Calibri"/>
                <a:cs typeface="Calibri"/>
              </a:rPr>
              <a:t>no </a:t>
            </a:r>
            <a:r>
              <a:rPr sz="1550" spc="5" dirty="0">
                <a:latin typeface="Calibri"/>
                <a:cs typeface="Calibri"/>
              </a:rPr>
              <a:t>Balanço  </a:t>
            </a:r>
            <a:r>
              <a:rPr sz="1550" spc="0" dirty="0">
                <a:latin typeface="Calibri"/>
                <a:cs typeface="Calibri"/>
              </a:rPr>
              <a:t>Patrimonial </a:t>
            </a:r>
            <a:r>
              <a:rPr sz="1550" spc="5" dirty="0">
                <a:latin typeface="Calibri"/>
                <a:cs typeface="Calibri"/>
              </a:rPr>
              <a:t>como </a:t>
            </a:r>
            <a:r>
              <a:rPr sz="1550" spc="0" dirty="0">
                <a:latin typeface="Calibri"/>
                <a:cs typeface="Calibri"/>
              </a:rPr>
              <a:t>patrimônio</a:t>
            </a:r>
            <a:r>
              <a:rPr sz="1550" spc="-2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líquido.</a:t>
            </a:r>
            <a:endParaRPr sz="1550">
              <a:latin typeface="Calibri"/>
              <a:cs typeface="Calibri"/>
            </a:endParaRPr>
          </a:p>
          <a:p>
            <a:pPr marL="40005" marR="5080" algn="just">
              <a:lnSpc>
                <a:spcPts val="1900"/>
              </a:lnSpc>
              <a:spcBef>
                <a:spcPts val="55"/>
              </a:spcBef>
            </a:pP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0" dirty="0">
                <a:latin typeface="Calibri"/>
                <a:cs typeface="Calibri"/>
              </a:rPr>
              <a:t>situação patrimonial líquida </a:t>
            </a:r>
            <a:r>
              <a:rPr sz="1550" spc="10" dirty="0">
                <a:latin typeface="Calibri"/>
                <a:cs typeface="Calibri"/>
              </a:rPr>
              <a:t>pode </a:t>
            </a:r>
            <a:r>
              <a:rPr sz="1550" spc="5" dirty="0">
                <a:latin typeface="Calibri"/>
                <a:cs typeface="Calibri"/>
              </a:rPr>
              <a:t>ser </a:t>
            </a:r>
            <a:r>
              <a:rPr sz="1550" spc="15" dirty="0">
                <a:latin typeface="Calibri"/>
                <a:cs typeface="Calibri"/>
              </a:rPr>
              <a:t>um </a:t>
            </a:r>
            <a:r>
              <a:rPr sz="1550" dirty="0">
                <a:latin typeface="Calibri"/>
                <a:cs typeface="Calibri"/>
              </a:rPr>
              <a:t>montante </a:t>
            </a:r>
            <a:r>
              <a:rPr sz="1550" spc="0" dirty="0">
                <a:latin typeface="Calibri"/>
                <a:cs typeface="Calibri"/>
              </a:rPr>
              <a:t>residual positivo </a:t>
            </a:r>
            <a:r>
              <a:rPr sz="1550" spc="10" dirty="0">
                <a:latin typeface="Calibri"/>
                <a:cs typeface="Calibri"/>
              </a:rPr>
              <a:t>ou  </a:t>
            </a:r>
            <a:r>
              <a:rPr sz="1550" spc="0" dirty="0">
                <a:latin typeface="Calibri"/>
                <a:cs typeface="Calibri"/>
              </a:rPr>
              <a:t>negativo.</a:t>
            </a:r>
            <a:endParaRPr sz="1550">
              <a:latin typeface="Calibri"/>
              <a:cs typeface="Calibri"/>
            </a:endParaRPr>
          </a:p>
          <a:p>
            <a:pPr marL="40005" algn="just">
              <a:lnSpc>
                <a:spcPts val="1430"/>
              </a:lnSpc>
            </a:pPr>
            <a:r>
              <a:rPr sz="1200" spc="0" dirty="0">
                <a:latin typeface="Calibri"/>
                <a:cs typeface="Calibri"/>
              </a:rPr>
              <a:t>FONTE: </a:t>
            </a:r>
            <a:r>
              <a:rPr sz="1200" spc="5" dirty="0">
                <a:latin typeface="Calibri"/>
                <a:cs typeface="Calibri"/>
              </a:rPr>
              <a:t>NBC </a:t>
            </a:r>
            <a:r>
              <a:rPr sz="1200" spc="0" dirty="0">
                <a:latin typeface="Calibri"/>
                <a:cs typeface="Calibri"/>
              </a:rPr>
              <a:t>TSP ESTRUTURA CONCEITUAL</a:t>
            </a:r>
            <a:r>
              <a:rPr sz="1200" b="1" spc="0" dirty="0">
                <a:latin typeface="Calibri"/>
                <a:cs typeface="Calibri"/>
              </a:rPr>
              <a:t>, </a:t>
            </a:r>
            <a:r>
              <a:rPr sz="1200" spc="0" dirty="0">
                <a:latin typeface="Calibri"/>
                <a:cs typeface="Calibri"/>
              </a:rPr>
              <a:t>Item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5.28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68789" y="4503477"/>
            <a:ext cx="7955280" cy="33655"/>
          </a:xfrm>
          <a:custGeom>
            <a:avLst/>
            <a:gdLst/>
            <a:ahLst/>
            <a:cxnLst/>
            <a:rect l="l" t="t" r="r" b="b"/>
            <a:pathLst>
              <a:path w="7955280" h="33654">
                <a:moveTo>
                  <a:pt x="0" y="0"/>
                </a:moveTo>
                <a:lnTo>
                  <a:pt x="0" y="33411"/>
                </a:lnTo>
                <a:lnTo>
                  <a:pt x="7955276" y="33411"/>
                </a:lnTo>
                <a:lnTo>
                  <a:pt x="7955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68789" y="4094988"/>
            <a:ext cx="7955280" cy="0"/>
          </a:xfrm>
          <a:custGeom>
            <a:avLst/>
            <a:gdLst/>
            <a:ahLst/>
            <a:cxnLst/>
            <a:rect l="l" t="t" r="r" b="b"/>
            <a:pathLst>
              <a:path w="7955280">
                <a:moveTo>
                  <a:pt x="0" y="0"/>
                </a:moveTo>
                <a:lnTo>
                  <a:pt x="7955276" y="0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8789" y="6557771"/>
            <a:ext cx="7955280" cy="0"/>
          </a:xfrm>
          <a:custGeom>
            <a:avLst/>
            <a:gdLst/>
            <a:ahLst/>
            <a:cxnLst/>
            <a:rect l="l" t="t" r="r" b="b"/>
            <a:pathLst>
              <a:path w="7955280">
                <a:moveTo>
                  <a:pt x="0" y="0"/>
                </a:moveTo>
                <a:lnTo>
                  <a:pt x="7955276" y="0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80453" y="4100556"/>
            <a:ext cx="7932420" cy="403225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24765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95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2.3 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Patrimônio</a:t>
            </a:r>
            <a:r>
              <a:rPr sz="15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Líquido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0453" y="4536889"/>
            <a:ext cx="7932420" cy="2015489"/>
          </a:xfrm>
          <a:prstGeom prst="rect">
            <a:avLst/>
          </a:prstGeom>
          <a:solidFill>
            <a:srgbClr val="D0D3E3"/>
          </a:solidFill>
        </p:spPr>
        <p:txBody>
          <a:bodyPr vert="horz" wrap="square" lIns="0" tIns="14604" rIns="0" bIns="0" rtlCol="0">
            <a:spAutoFit/>
          </a:bodyPr>
          <a:lstStyle/>
          <a:p>
            <a:pPr marL="927100" lvl="2" indent="-451484">
              <a:lnSpc>
                <a:spcPct val="100000"/>
              </a:lnSpc>
              <a:spcBef>
                <a:spcPts val="114"/>
              </a:spcBef>
              <a:buAutoNum type="arabicPeriod"/>
              <a:tabLst>
                <a:tab pos="927735" algn="l"/>
              </a:tabLst>
            </a:pPr>
            <a:r>
              <a:rPr sz="1550" spc="0" dirty="0">
                <a:latin typeface="Calibri"/>
                <a:cs typeface="Calibri"/>
              </a:rPr>
              <a:t>Patrimônio </a:t>
            </a:r>
            <a:r>
              <a:rPr sz="1550" spc="5" dirty="0">
                <a:latin typeface="Calibri"/>
                <a:cs typeface="Calibri"/>
              </a:rPr>
              <a:t>Social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Capital</a:t>
            </a:r>
            <a:r>
              <a:rPr sz="1550" spc="-1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Social</a:t>
            </a:r>
            <a:endParaRPr sz="1550">
              <a:latin typeface="Calibri"/>
              <a:cs typeface="Calibri"/>
            </a:endParaRPr>
          </a:p>
          <a:p>
            <a:pPr marL="927100" lvl="2" indent="-451484">
              <a:lnSpc>
                <a:spcPct val="100000"/>
              </a:lnSpc>
              <a:spcBef>
                <a:spcPts val="40"/>
              </a:spcBef>
              <a:buAutoNum type="arabicPeriod"/>
              <a:tabLst>
                <a:tab pos="927735" algn="l"/>
              </a:tabLst>
            </a:pPr>
            <a:r>
              <a:rPr sz="1550" spc="0" dirty="0">
                <a:latin typeface="Calibri"/>
                <a:cs typeface="Calibri"/>
              </a:rPr>
              <a:t>Adiantamento </a:t>
            </a:r>
            <a:r>
              <a:rPr sz="1550" dirty="0">
                <a:latin typeface="Calibri"/>
                <a:cs typeface="Calibri"/>
              </a:rPr>
              <a:t>para </a:t>
            </a:r>
            <a:r>
              <a:rPr sz="1550" spc="0" dirty="0">
                <a:latin typeface="Calibri"/>
                <a:cs typeface="Calibri"/>
              </a:rPr>
              <a:t>Futuro </a:t>
            </a:r>
            <a:r>
              <a:rPr sz="1550" spc="5" dirty="0">
                <a:latin typeface="Calibri"/>
                <a:cs typeface="Calibri"/>
              </a:rPr>
              <a:t>Aumento de</a:t>
            </a:r>
            <a:r>
              <a:rPr sz="1550" spc="1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Capital</a:t>
            </a:r>
            <a:endParaRPr sz="1550">
              <a:latin typeface="Calibri"/>
              <a:cs typeface="Calibri"/>
            </a:endParaRPr>
          </a:p>
          <a:p>
            <a:pPr marL="927100" lvl="2" indent="-451484">
              <a:lnSpc>
                <a:spcPct val="100000"/>
              </a:lnSpc>
              <a:spcBef>
                <a:spcPts val="35"/>
              </a:spcBef>
              <a:buAutoNum type="arabicPeriod"/>
              <a:tabLst>
                <a:tab pos="927735" algn="l"/>
              </a:tabLst>
            </a:pPr>
            <a:r>
              <a:rPr sz="1550" spc="0" dirty="0">
                <a:latin typeface="Calibri"/>
                <a:cs typeface="Calibri"/>
              </a:rPr>
              <a:t>Reservas </a:t>
            </a:r>
            <a:r>
              <a:rPr sz="1550" spc="5" dirty="0">
                <a:latin typeface="Calibri"/>
                <a:cs typeface="Calibri"/>
              </a:rPr>
              <a:t>de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Capital</a:t>
            </a:r>
            <a:endParaRPr sz="1550">
              <a:latin typeface="Calibri"/>
              <a:cs typeface="Calibri"/>
            </a:endParaRPr>
          </a:p>
          <a:p>
            <a:pPr marL="927100" lvl="2" indent="-451484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927735" algn="l"/>
              </a:tabLst>
            </a:pPr>
            <a:r>
              <a:rPr sz="1550" spc="0" dirty="0">
                <a:latin typeface="Calibri"/>
                <a:cs typeface="Calibri"/>
              </a:rPr>
              <a:t>Ajustes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spc="0" dirty="0">
                <a:latin typeface="Calibri"/>
                <a:cs typeface="Calibri"/>
              </a:rPr>
              <a:t>Avaliação</a:t>
            </a:r>
            <a:r>
              <a:rPr sz="1550" spc="-5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Patrimonial</a:t>
            </a:r>
            <a:endParaRPr sz="1550">
              <a:latin typeface="Calibri"/>
              <a:cs typeface="Calibri"/>
            </a:endParaRPr>
          </a:p>
          <a:p>
            <a:pPr marL="927100" lvl="2" indent="-451484">
              <a:lnSpc>
                <a:spcPct val="100000"/>
              </a:lnSpc>
              <a:spcBef>
                <a:spcPts val="35"/>
              </a:spcBef>
              <a:buAutoNum type="arabicPeriod"/>
              <a:tabLst>
                <a:tab pos="927735" algn="l"/>
              </a:tabLst>
            </a:pPr>
            <a:r>
              <a:rPr sz="1550" spc="0" dirty="0">
                <a:latin typeface="Calibri"/>
                <a:cs typeface="Calibri"/>
              </a:rPr>
              <a:t>Reservas </a:t>
            </a:r>
            <a:r>
              <a:rPr sz="1550" spc="5" dirty="0">
                <a:latin typeface="Calibri"/>
                <a:cs typeface="Calibri"/>
              </a:rPr>
              <a:t>de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Lucros</a:t>
            </a:r>
            <a:endParaRPr sz="1550">
              <a:latin typeface="Calibri"/>
              <a:cs typeface="Calibri"/>
            </a:endParaRPr>
          </a:p>
          <a:p>
            <a:pPr marL="927100" lvl="2" indent="-451484">
              <a:lnSpc>
                <a:spcPct val="100000"/>
              </a:lnSpc>
              <a:spcBef>
                <a:spcPts val="35"/>
              </a:spcBef>
              <a:buAutoNum type="arabicPeriod"/>
              <a:tabLst>
                <a:tab pos="927735" algn="l"/>
              </a:tabLst>
            </a:pPr>
            <a:r>
              <a:rPr sz="1550" spc="5" dirty="0">
                <a:latin typeface="Calibri"/>
                <a:cs typeface="Calibri"/>
              </a:rPr>
              <a:t>Demais</a:t>
            </a:r>
            <a:r>
              <a:rPr sz="1550" spc="-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Reservas</a:t>
            </a:r>
            <a:endParaRPr sz="1550">
              <a:latin typeface="Calibri"/>
              <a:cs typeface="Calibri"/>
            </a:endParaRPr>
          </a:p>
          <a:p>
            <a:pPr marL="927100" lvl="2" indent="-451484">
              <a:lnSpc>
                <a:spcPct val="100000"/>
              </a:lnSpc>
              <a:spcBef>
                <a:spcPts val="35"/>
              </a:spcBef>
              <a:buAutoNum type="arabicPeriod"/>
              <a:tabLst>
                <a:tab pos="927735" algn="l"/>
              </a:tabLst>
            </a:pPr>
            <a:r>
              <a:rPr sz="1550" spc="0" dirty="0">
                <a:latin typeface="Calibri"/>
                <a:cs typeface="Calibri"/>
              </a:rPr>
              <a:t>Resultados</a:t>
            </a:r>
            <a:r>
              <a:rPr sz="1550" spc="-1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Acumulados</a:t>
            </a:r>
            <a:endParaRPr sz="1550">
              <a:latin typeface="Calibri"/>
              <a:cs typeface="Calibri"/>
            </a:endParaRPr>
          </a:p>
          <a:p>
            <a:pPr marL="475615">
              <a:lnSpc>
                <a:spcPct val="100000"/>
              </a:lnSpc>
              <a:spcBef>
                <a:spcPts val="35"/>
              </a:spcBef>
            </a:pPr>
            <a:r>
              <a:rPr sz="1550" spc="5" dirty="0">
                <a:latin typeface="Calibri"/>
                <a:cs typeface="Calibri"/>
              </a:rPr>
              <a:t>2.3.9 </a:t>
            </a:r>
            <a:r>
              <a:rPr sz="1550" spc="0" dirty="0">
                <a:latin typeface="Calibri"/>
                <a:cs typeface="Calibri"/>
              </a:rPr>
              <a:t>(-) </a:t>
            </a:r>
            <a:r>
              <a:rPr sz="1550" spc="5" dirty="0">
                <a:latin typeface="Calibri"/>
                <a:cs typeface="Calibri"/>
              </a:rPr>
              <a:t>Ações / </a:t>
            </a:r>
            <a:r>
              <a:rPr sz="1550" spc="0" dirty="0">
                <a:latin typeface="Calibri"/>
                <a:cs typeface="Calibri"/>
              </a:rPr>
              <a:t>Cotas </a:t>
            </a:r>
            <a:r>
              <a:rPr sz="1550" spc="15" dirty="0">
                <a:latin typeface="Calibri"/>
                <a:cs typeface="Calibri"/>
              </a:rPr>
              <a:t>em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Tesouraria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124" y="3719574"/>
            <a:ext cx="409257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Classificação do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Patrimônio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Líquido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–</a:t>
            </a:r>
            <a:r>
              <a:rPr sz="1750" b="1" spc="3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PCASP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32426" y="1842516"/>
            <a:ext cx="630935" cy="2316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26330" y="1836420"/>
            <a:ext cx="643255" cy="243840"/>
          </a:xfrm>
          <a:custGeom>
            <a:avLst/>
            <a:gdLst/>
            <a:ahLst/>
            <a:cxnLst/>
            <a:rect l="l" t="t" r="r" b="b"/>
            <a:pathLst>
              <a:path w="643254" h="243839">
                <a:moveTo>
                  <a:pt x="643128" y="199644"/>
                </a:moveTo>
                <a:lnTo>
                  <a:pt x="643128" y="44196"/>
                </a:lnTo>
                <a:lnTo>
                  <a:pt x="641604" y="35052"/>
                </a:lnTo>
                <a:lnTo>
                  <a:pt x="615696" y="3048"/>
                </a:lnTo>
                <a:lnTo>
                  <a:pt x="598932" y="0"/>
                </a:lnTo>
                <a:lnTo>
                  <a:pt x="44196" y="0"/>
                </a:lnTo>
                <a:lnTo>
                  <a:pt x="7620" y="19812"/>
                </a:lnTo>
                <a:lnTo>
                  <a:pt x="0" y="44196"/>
                </a:lnTo>
                <a:lnTo>
                  <a:pt x="0" y="199644"/>
                </a:lnTo>
                <a:lnTo>
                  <a:pt x="1524" y="207264"/>
                </a:lnTo>
                <a:lnTo>
                  <a:pt x="3048" y="216408"/>
                </a:lnTo>
                <a:lnTo>
                  <a:pt x="7620" y="224028"/>
                </a:lnTo>
                <a:lnTo>
                  <a:pt x="10668" y="228092"/>
                </a:lnTo>
                <a:lnTo>
                  <a:pt x="10668" y="44196"/>
                </a:lnTo>
                <a:lnTo>
                  <a:pt x="12192" y="36576"/>
                </a:lnTo>
                <a:lnTo>
                  <a:pt x="12192" y="38100"/>
                </a:lnTo>
                <a:lnTo>
                  <a:pt x="13716" y="30480"/>
                </a:lnTo>
                <a:lnTo>
                  <a:pt x="13716" y="32004"/>
                </a:lnTo>
                <a:lnTo>
                  <a:pt x="16764" y="25908"/>
                </a:lnTo>
                <a:lnTo>
                  <a:pt x="19812" y="21844"/>
                </a:lnTo>
                <a:lnTo>
                  <a:pt x="19812" y="21336"/>
                </a:lnTo>
                <a:lnTo>
                  <a:pt x="21336" y="19812"/>
                </a:lnTo>
                <a:lnTo>
                  <a:pt x="21336" y="20193"/>
                </a:lnTo>
                <a:lnTo>
                  <a:pt x="25908" y="16764"/>
                </a:lnTo>
                <a:lnTo>
                  <a:pt x="30480" y="14478"/>
                </a:lnTo>
                <a:lnTo>
                  <a:pt x="30480" y="13716"/>
                </a:lnTo>
                <a:lnTo>
                  <a:pt x="36576" y="12496"/>
                </a:lnTo>
                <a:lnTo>
                  <a:pt x="36576" y="12192"/>
                </a:lnTo>
                <a:lnTo>
                  <a:pt x="44196" y="10668"/>
                </a:lnTo>
                <a:lnTo>
                  <a:pt x="598932" y="10668"/>
                </a:lnTo>
                <a:lnTo>
                  <a:pt x="598932" y="10972"/>
                </a:lnTo>
                <a:lnTo>
                  <a:pt x="605028" y="12192"/>
                </a:lnTo>
                <a:lnTo>
                  <a:pt x="611124" y="13716"/>
                </a:lnTo>
                <a:lnTo>
                  <a:pt x="617220" y="16764"/>
                </a:lnTo>
                <a:lnTo>
                  <a:pt x="617220" y="17907"/>
                </a:lnTo>
                <a:lnTo>
                  <a:pt x="621792" y="21336"/>
                </a:lnTo>
                <a:lnTo>
                  <a:pt x="621792" y="19812"/>
                </a:lnTo>
                <a:lnTo>
                  <a:pt x="626364" y="25908"/>
                </a:lnTo>
                <a:lnTo>
                  <a:pt x="626364" y="27940"/>
                </a:lnTo>
                <a:lnTo>
                  <a:pt x="629412" y="32004"/>
                </a:lnTo>
                <a:lnTo>
                  <a:pt x="629412" y="30480"/>
                </a:lnTo>
                <a:lnTo>
                  <a:pt x="630936" y="38100"/>
                </a:lnTo>
                <a:lnTo>
                  <a:pt x="630936" y="228600"/>
                </a:lnTo>
                <a:lnTo>
                  <a:pt x="635508" y="224028"/>
                </a:lnTo>
                <a:lnTo>
                  <a:pt x="638556" y="216408"/>
                </a:lnTo>
                <a:lnTo>
                  <a:pt x="641604" y="207264"/>
                </a:lnTo>
                <a:lnTo>
                  <a:pt x="643128" y="199644"/>
                </a:lnTo>
                <a:close/>
              </a:path>
              <a:path w="643254" h="243839">
                <a:moveTo>
                  <a:pt x="21336" y="222504"/>
                </a:moveTo>
                <a:lnTo>
                  <a:pt x="16764" y="216408"/>
                </a:lnTo>
                <a:lnTo>
                  <a:pt x="16764" y="217932"/>
                </a:lnTo>
                <a:lnTo>
                  <a:pt x="13716" y="211836"/>
                </a:lnTo>
                <a:lnTo>
                  <a:pt x="12192" y="205740"/>
                </a:lnTo>
                <a:lnTo>
                  <a:pt x="10668" y="198120"/>
                </a:lnTo>
                <a:lnTo>
                  <a:pt x="10668" y="228092"/>
                </a:lnTo>
                <a:lnTo>
                  <a:pt x="12192" y="230124"/>
                </a:lnTo>
                <a:lnTo>
                  <a:pt x="19812" y="236220"/>
                </a:lnTo>
                <a:lnTo>
                  <a:pt x="19812" y="222504"/>
                </a:lnTo>
                <a:lnTo>
                  <a:pt x="21336" y="222504"/>
                </a:lnTo>
                <a:close/>
              </a:path>
              <a:path w="643254" h="243839">
                <a:moveTo>
                  <a:pt x="21336" y="19812"/>
                </a:moveTo>
                <a:lnTo>
                  <a:pt x="19812" y="21336"/>
                </a:lnTo>
                <a:lnTo>
                  <a:pt x="20682" y="20682"/>
                </a:lnTo>
                <a:lnTo>
                  <a:pt x="21336" y="19812"/>
                </a:lnTo>
                <a:close/>
              </a:path>
              <a:path w="643254" h="243839">
                <a:moveTo>
                  <a:pt x="20682" y="20682"/>
                </a:moveTo>
                <a:lnTo>
                  <a:pt x="19812" y="21336"/>
                </a:lnTo>
                <a:lnTo>
                  <a:pt x="19812" y="21844"/>
                </a:lnTo>
                <a:lnTo>
                  <a:pt x="20682" y="20682"/>
                </a:lnTo>
                <a:close/>
              </a:path>
              <a:path w="643254" h="243839">
                <a:moveTo>
                  <a:pt x="32004" y="241096"/>
                </a:moveTo>
                <a:lnTo>
                  <a:pt x="32004" y="230124"/>
                </a:lnTo>
                <a:lnTo>
                  <a:pt x="25908" y="225552"/>
                </a:lnTo>
                <a:lnTo>
                  <a:pt x="25908" y="227076"/>
                </a:lnTo>
                <a:lnTo>
                  <a:pt x="19812" y="222504"/>
                </a:lnTo>
                <a:lnTo>
                  <a:pt x="19812" y="236220"/>
                </a:lnTo>
                <a:lnTo>
                  <a:pt x="32004" y="241096"/>
                </a:lnTo>
                <a:close/>
              </a:path>
              <a:path w="643254" h="243839">
                <a:moveTo>
                  <a:pt x="21336" y="20193"/>
                </a:moveTo>
                <a:lnTo>
                  <a:pt x="21336" y="19812"/>
                </a:lnTo>
                <a:lnTo>
                  <a:pt x="20682" y="20682"/>
                </a:lnTo>
                <a:lnTo>
                  <a:pt x="21336" y="20193"/>
                </a:lnTo>
                <a:close/>
              </a:path>
              <a:path w="643254" h="243839">
                <a:moveTo>
                  <a:pt x="32004" y="13716"/>
                </a:moveTo>
                <a:lnTo>
                  <a:pt x="30480" y="13716"/>
                </a:lnTo>
                <a:lnTo>
                  <a:pt x="30480" y="14478"/>
                </a:lnTo>
                <a:lnTo>
                  <a:pt x="32004" y="13716"/>
                </a:lnTo>
                <a:close/>
              </a:path>
              <a:path w="643254" h="243839">
                <a:moveTo>
                  <a:pt x="38100" y="231648"/>
                </a:moveTo>
                <a:lnTo>
                  <a:pt x="30480" y="228600"/>
                </a:lnTo>
                <a:lnTo>
                  <a:pt x="32004" y="230124"/>
                </a:lnTo>
                <a:lnTo>
                  <a:pt x="32004" y="241096"/>
                </a:lnTo>
                <a:lnTo>
                  <a:pt x="35052" y="242316"/>
                </a:lnTo>
                <a:lnTo>
                  <a:pt x="36576" y="242570"/>
                </a:lnTo>
                <a:lnTo>
                  <a:pt x="36576" y="231648"/>
                </a:lnTo>
                <a:lnTo>
                  <a:pt x="38100" y="231648"/>
                </a:lnTo>
                <a:close/>
              </a:path>
              <a:path w="643254" h="243839">
                <a:moveTo>
                  <a:pt x="38100" y="12192"/>
                </a:moveTo>
                <a:lnTo>
                  <a:pt x="36576" y="12192"/>
                </a:lnTo>
                <a:lnTo>
                  <a:pt x="36576" y="12496"/>
                </a:lnTo>
                <a:lnTo>
                  <a:pt x="38100" y="12192"/>
                </a:lnTo>
                <a:close/>
              </a:path>
              <a:path w="643254" h="243839">
                <a:moveTo>
                  <a:pt x="617220" y="225552"/>
                </a:moveTo>
                <a:lnTo>
                  <a:pt x="611124" y="230124"/>
                </a:lnTo>
                <a:lnTo>
                  <a:pt x="611124" y="228600"/>
                </a:lnTo>
                <a:lnTo>
                  <a:pt x="605028" y="231648"/>
                </a:lnTo>
                <a:lnTo>
                  <a:pt x="36576" y="231648"/>
                </a:lnTo>
                <a:lnTo>
                  <a:pt x="36576" y="242570"/>
                </a:lnTo>
                <a:lnTo>
                  <a:pt x="44196" y="243840"/>
                </a:lnTo>
                <a:lnTo>
                  <a:pt x="598932" y="243840"/>
                </a:lnTo>
                <a:lnTo>
                  <a:pt x="608076" y="242316"/>
                </a:lnTo>
                <a:lnTo>
                  <a:pt x="615696" y="239268"/>
                </a:lnTo>
                <a:lnTo>
                  <a:pt x="615696" y="227076"/>
                </a:lnTo>
                <a:lnTo>
                  <a:pt x="617220" y="225552"/>
                </a:lnTo>
                <a:close/>
              </a:path>
              <a:path w="643254" h="243839">
                <a:moveTo>
                  <a:pt x="598932" y="10972"/>
                </a:moveTo>
                <a:lnTo>
                  <a:pt x="598932" y="10668"/>
                </a:lnTo>
                <a:lnTo>
                  <a:pt x="597408" y="10668"/>
                </a:lnTo>
                <a:lnTo>
                  <a:pt x="598932" y="10972"/>
                </a:lnTo>
                <a:close/>
              </a:path>
              <a:path w="643254" h="243839">
                <a:moveTo>
                  <a:pt x="617220" y="17907"/>
                </a:moveTo>
                <a:lnTo>
                  <a:pt x="617220" y="16764"/>
                </a:lnTo>
                <a:lnTo>
                  <a:pt x="615696" y="16764"/>
                </a:lnTo>
                <a:lnTo>
                  <a:pt x="617220" y="17907"/>
                </a:lnTo>
                <a:close/>
              </a:path>
              <a:path w="643254" h="243839">
                <a:moveTo>
                  <a:pt x="626364" y="233172"/>
                </a:moveTo>
                <a:lnTo>
                  <a:pt x="626364" y="216408"/>
                </a:lnTo>
                <a:lnTo>
                  <a:pt x="621792" y="222504"/>
                </a:lnTo>
                <a:lnTo>
                  <a:pt x="615696" y="227076"/>
                </a:lnTo>
                <a:lnTo>
                  <a:pt x="615696" y="239268"/>
                </a:lnTo>
                <a:lnTo>
                  <a:pt x="623316" y="236220"/>
                </a:lnTo>
                <a:lnTo>
                  <a:pt x="626364" y="233172"/>
                </a:lnTo>
                <a:close/>
              </a:path>
              <a:path w="643254" h="243839">
                <a:moveTo>
                  <a:pt x="626364" y="27940"/>
                </a:moveTo>
                <a:lnTo>
                  <a:pt x="626364" y="25908"/>
                </a:lnTo>
                <a:lnTo>
                  <a:pt x="624840" y="25908"/>
                </a:lnTo>
                <a:lnTo>
                  <a:pt x="626364" y="27940"/>
                </a:lnTo>
                <a:close/>
              </a:path>
              <a:path w="643254" h="243839">
                <a:moveTo>
                  <a:pt x="630936" y="228600"/>
                </a:moveTo>
                <a:lnTo>
                  <a:pt x="630936" y="205740"/>
                </a:lnTo>
                <a:lnTo>
                  <a:pt x="629412" y="211836"/>
                </a:lnTo>
                <a:lnTo>
                  <a:pt x="624840" y="217932"/>
                </a:lnTo>
                <a:lnTo>
                  <a:pt x="626364" y="216408"/>
                </a:lnTo>
                <a:lnTo>
                  <a:pt x="626364" y="233172"/>
                </a:lnTo>
                <a:lnTo>
                  <a:pt x="630936" y="228600"/>
                </a:lnTo>
                <a:close/>
              </a:path>
            </a:pathLst>
          </a:custGeom>
          <a:solidFill>
            <a:srgbClr val="CA13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47906" y="2095500"/>
            <a:ext cx="821435" cy="231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43334" y="2089404"/>
            <a:ext cx="832485" cy="242570"/>
          </a:xfrm>
          <a:custGeom>
            <a:avLst/>
            <a:gdLst/>
            <a:ahLst/>
            <a:cxnLst/>
            <a:rect l="l" t="t" r="r" b="b"/>
            <a:pathLst>
              <a:path w="832485" h="242569">
                <a:moveTo>
                  <a:pt x="832104" y="198120"/>
                </a:moveTo>
                <a:lnTo>
                  <a:pt x="832104" y="44196"/>
                </a:lnTo>
                <a:lnTo>
                  <a:pt x="830580" y="35052"/>
                </a:lnTo>
                <a:lnTo>
                  <a:pt x="804672" y="3048"/>
                </a:lnTo>
                <a:lnTo>
                  <a:pt x="787908" y="0"/>
                </a:lnTo>
                <a:lnTo>
                  <a:pt x="44196" y="0"/>
                </a:lnTo>
                <a:lnTo>
                  <a:pt x="7620" y="19812"/>
                </a:lnTo>
                <a:lnTo>
                  <a:pt x="0" y="35052"/>
                </a:lnTo>
                <a:lnTo>
                  <a:pt x="0" y="207264"/>
                </a:lnTo>
                <a:lnTo>
                  <a:pt x="3048" y="216408"/>
                </a:lnTo>
                <a:lnTo>
                  <a:pt x="7620" y="224028"/>
                </a:lnTo>
                <a:lnTo>
                  <a:pt x="10668" y="228092"/>
                </a:lnTo>
                <a:lnTo>
                  <a:pt x="10668" y="38100"/>
                </a:lnTo>
                <a:lnTo>
                  <a:pt x="13716" y="30480"/>
                </a:lnTo>
                <a:lnTo>
                  <a:pt x="13716" y="32004"/>
                </a:lnTo>
                <a:lnTo>
                  <a:pt x="16764" y="25908"/>
                </a:lnTo>
                <a:lnTo>
                  <a:pt x="19812" y="22860"/>
                </a:lnTo>
                <a:lnTo>
                  <a:pt x="19812" y="21336"/>
                </a:lnTo>
                <a:lnTo>
                  <a:pt x="24384" y="17907"/>
                </a:lnTo>
                <a:lnTo>
                  <a:pt x="24384" y="16764"/>
                </a:lnTo>
                <a:lnTo>
                  <a:pt x="30480" y="14325"/>
                </a:lnTo>
                <a:lnTo>
                  <a:pt x="30480" y="13716"/>
                </a:lnTo>
                <a:lnTo>
                  <a:pt x="36576" y="12496"/>
                </a:lnTo>
                <a:lnTo>
                  <a:pt x="36576" y="12192"/>
                </a:lnTo>
                <a:lnTo>
                  <a:pt x="44196" y="10668"/>
                </a:lnTo>
                <a:lnTo>
                  <a:pt x="787908" y="10668"/>
                </a:lnTo>
                <a:lnTo>
                  <a:pt x="787908" y="10922"/>
                </a:lnTo>
                <a:lnTo>
                  <a:pt x="795528" y="12192"/>
                </a:lnTo>
                <a:lnTo>
                  <a:pt x="795528" y="12496"/>
                </a:lnTo>
                <a:lnTo>
                  <a:pt x="801624" y="13716"/>
                </a:lnTo>
                <a:lnTo>
                  <a:pt x="801624" y="14478"/>
                </a:lnTo>
                <a:lnTo>
                  <a:pt x="806196" y="16764"/>
                </a:lnTo>
                <a:lnTo>
                  <a:pt x="810768" y="21336"/>
                </a:lnTo>
                <a:lnTo>
                  <a:pt x="810768" y="19812"/>
                </a:lnTo>
                <a:lnTo>
                  <a:pt x="815340" y="25908"/>
                </a:lnTo>
                <a:lnTo>
                  <a:pt x="818388" y="32004"/>
                </a:lnTo>
                <a:lnTo>
                  <a:pt x="818388" y="30480"/>
                </a:lnTo>
                <a:lnTo>
                  <a:pt x="819912" y="38100"/>
                </a:lnTo>
                <a:lnTo>
                  <a:pt x="819912" y="36576"/>
                </a:lnTo>
                <a:lnTo>
                  <a:pt x="821436" y="44196"/>
                </a:lnTo>
                <a:lnTo>
                  <a:pt x="821436" y="227076"/>
                </a:lnTo>
                <a:lnTo>
                  <a:pt x="824484" y="224028"/>
                </a:lnTo>
                <a:lnTo>
                  <a:pt x="829056" y="216408"/>
                </a:lnTo>
                <a:lnTo>
                  <a:pt x="832104" y="198120"/>
                </a:lnTo>
                <a:close/>
              </a:path>
              <a:path w="832485" h="242569">
                <a:moveTo>
                  <a:pt x="12192" y="36576"/>
                </a:moveTo>
                <a:lnTo>
                  <a:pt x="10668" y="38100"/>
                </a:lnTo>
                <a:lnTo>
                  <a:pt x="10668" y="44196"/>
                </a:lnTo>
                <a:lnTo>
                  <a:pt x="12192" y="36576"/>
                </a:lnTo>
                <a:close/>
              </a:path>
              <a:path w="832485" h="242569">
                <a:moveTo>
                  <a:pt x="12192" y="205740"/>
                </a:moveTo>
                <a:lnTo>
                  <a:pt x="10668" y="198120"/>
                </a:lnTo>
                <a:lnTo>
                  <a:pt x="10668" y="204216"/>
                </a:lnTo>
                <a:lnTo>
                  <a:pt x="12192" y="205740"/>
                </a:lnTo>
                <a:close/>
              </a:path>
              <a:path w="832485" h="242569">
                <a:moveTo>
                  <a:pt x="20682" y="221633"/>
                </a:moveTo>
                <a:lnTo>
                  <a:pt x="16764" y="216408"/>
                </a:lnTo>
                <a:lnTo>
                  <a:pt x="16764" y="217932"/>
                </a:lnTo>
                <a:lnTo>
                  <a:pt x="13716" y="210312"/>
                </a:lnTo>
                <a:lnTo>
                  <a:pt x="13716" y="211836"/>
                </a:lnTo>
                <a:lnTo>
                  <a:pt x="10668" y="204216"/>
                </a:lnTo>
                <a:lnTo>
                  <a:pt x="10668" y="228092"/>
                </a:lnTo>
                <a:lnTo>
                  <a:pt x="12192" y="230124"/>
                </a:lnTo>
                <a:lnTo>
                  <a:pt x="19812" y="234696"/>
                </a:lnTo>
                <a:lnTo>
                  <a:pt x="19812" y="220980"/>
                </a:lnTo>
                <a:lnTo>
                  <a:pt x="20682" y="221633"/>
                </a:lnTo>
                <a:close/>
              </a:path>
              <a:path w="832485" h="242569">
                <a:moveTo>
                  <a:pt x="21336" y="21336"/>
                </a:moveTo>
                <a:lnTo>
                  <a:pt x="19812" y="21336"/>
                </a:lnTo>
                <a:lnTo>
                  <a:pt x="19812" y="22860"/>
                </a:lnTo>
                <a:lnTo>
                  <a:pt x="21336" y="21336"/>
                </a:lnTo>
                <a:close/>
              </a:path>
              <a:path w="832485" h="242569">
                <a:moveTo>
                  <a:pt x="21336" y="222504"/>
                </a:moveTo>
                <a:lnTo>
                  <a:pt x="20682" y="221633"/>
                </a:lnTo>
                <a:lnTo>
                  <a:pt x="19812" y="220980"/>
                </a:lnTo>
                <a:lnTo>
                  <a:pt x="21336" y="222504"/>
                </a:lnTo>
                <a:close/>
              </a:path>
              <a:path w="832485" h="242569">
                <a:moveTo>
                  <a:pt x="21336" y="235610"/>
                </a:moveTo>
                <a:lnTo>
                  <a:pt x="21336" y="222504"/>
                </a:lnTo>
                <a:lnTo>
                  <a:pt x="19812" y="220980"/>
                </a:lnTo>
                <a:lnTo>
                  <a:pt x="19812" y="234696"/>
                </a:lnTo>
                <a:lnTo>
                  <a:pt x="21336" y="235610"/>
                </a:lnTo>
                <a:close/>
              </a:path>
              <a:path w="832485" h="242569">
                <a:moveTo>
                  <a:pt x="25908" y="225552"/>
                </a:moveTo>
                <a:lnTo>
                  <a:pt x="20682" y="221633"/>
                </a:lnTo>
                <a:lnTo>
                  <a:pt x="21336" y="222504"/>
                </a:lnTo>
                <a:lnTo>
                  <a:pt x="21336" y="235610"/>
                </a:lnTo>
                <a:lnTo>
                  <a:pt x="24384" y="237439"/>
                </a:lnTo>
                <a:lnTo>
                  <a:pt x="24384" y="225552"/>
                </a:lnTo>
                <a:lnTo>
                  <a:pt x="25908" y="225552"/>
                </a:lnTo>
                <a:close/>
              </a:path>
              <a:path w="832485" h="242569">
                <a:moveTo>
                  <a:pt x="25908" y="16764"/>
                </a:moveTo>
                <a:lnTo>
                  <a:pt x="24384" y="16764"/>
                </a:lnTo>
                <a:lnTo>
                  <a:pt x="24384" y="17907"/>
                </a:lnTo>
                <a:lnTo>
                  <a:pt x="25908" y="16764"/>
                </a:lnTo>
                <a:close/>
              </a:path>
              <a:path w="832485" h="242569">
                <a:moveTo>
                  <a:pt x="32004" y="228600"/>
                </a:moveTo>
                <a:lnTo>
                  <a:pt x="24384" y="225552"/>
                </a:lnTo>
                <a:lnTo>
                  <a:pt x="24384" y="237439"/>
                </a:lnTo>
                <a:lnTo>
                  <a:pt x="27432" y="239268"/>
                </a:lnTo>
                <a:lnTo>
                  <a:pt x="30480" y="240487"/>
                </a:lnTo>
                <a:lnTo>
                  <a:pt x="30480" y="228600"/>
                </a:lnTo>
                <a:lnTo>
                  <a:pt x="32004" y="228600"/>
                </a:lnTo>
                <a:close/>
              </a:path>
              <a:path w="832485" h="242569">
                <a:moveTo>
                  <a:pt x="32004" y="13716"/>
                </a:moveTo>
                <a:lnTo>
                  <a:pt x="30480" y="13716"/>
                </a:lnTo>
                <a:lnTo>
                  <a:pt x="30480" y="14325"/>
                </a:lnTo>
                <a:lnTo>
                  <a:pt x="32004" y="13716"/>
                </a:lnTo>
                <a:close/>
              </a:path>
              <a:path w="832485" h="242569">
                <a:moveTo>
                  <a:pt x="38100" y="242316"/>
                </a:moveTo>
                <a:lnTo>
                  <a:pt x="38100" y="231648"/>
                </a:lnTo>
                <a:lnTo>
                  <a:pt x="30480" y="228600"/>
                </a:lnTo>
                <a:lnTo>
                  <a:pt x="30480" y="240487"/>
                </a:lnTo>
                <a:lnTo>
                  <a:pt x="35052" y="242316"/>
                </a:lnTo>
                <a:lnTo>
                  <a:pt x="38100" y="242316"/>
                </a:lnTo>
                <a:close/>
              </a:path>
              <a:path w="832485" h="242569">
                <a:moveTo>
                  <a:pt x="38100" y="12192"/>
                </a:moveTo>
                <a:lnTo>
                  <a:pt x="36576" y="12192"/>
                </a:lnTo>
                <a:lnTo>
                  <a:pt x="36576" y="12496"/>
                </a:lnTo>
                <a:lnTo>
                  <a:pt x="38100" y="12192"/>
                </a:lnTo>
                <a:close/>
              </a:path>
              <a:path w="832485" h="242569">
                <a:moveTo>
                  <a:pt x="787908" y="242316"/>
                </a:moveTo>
                <a:lnTo>
                  <a:pt x="787908" y="231648"/>
                </a:lnTo>
                <a:lnTo>
                  <a:pt x="44196" y="231648"/>
                </a:lnTo>
                <a:lnTo>
                  <a:pt x="36576" y="230124"/>
                </a:lnTo>
                <a:lnTo>
                  <a:pt x="38100" y="231648"/>
                </a:lnTo>
                <a:lnTo>
                  <a:pt x="38100" y="242316"/>
                </a:lnTo>
                <a:lnTo>
                  <a:pt x="787908" y="242316"/>
                </a:lnTo>
                <a:close/>
              </a:path>
              <a:path w="832485" h="242569">
                <a:moveTo>
                  <a:pt x="787908" y="10922"/>
                </a:moveTo>
                <a:lnTo>
                  <a:pt x="787908" y="10668"/>
                </a:lnTo>
                <a:lnTo>
                  <a:pt x="786384" y="10668"/>
                </a:lnTo>
                <a:lnTo>
                  <a:pt x="787908" y="10922"/>
                </a:lnTo>
                <a:close/>
              </a:path>
              <a:path w="832485" h="242569">
                <a:moveTo>
                  <a:pt x="795528" y="230124"/>
                </a:moveTo>
                <a:lnTo>
                  <a:pt x="786384" y="231648"/>
                </a:lnTo>
                <a:lnTo>
                  <a:pt x="787908" y="231648"/>
                </a:lnTo>
                <a:lnTo>
                  <a:pt x="787908" y="242316"/>
                </a:lnTo>
                <a:lnTo>
                  <a:pt x="794004" y="242316"/>
                </a:lnTo>
                <a:lnTo>
                  <a:pt x="794004" y="231648"/>
                </a:lnTo>
                <a:lnTo>
                  <a:pt x="795528" y="230124"/>
                </a:lnTo>
                <a:close/>
              </a:path>
              <a:path w="832485" h="242569">
                <a:moveTo>
                  <a:pt x="795528" y="12496"/>
                </a:moveTo>
                <a:lnTo>
                  <a:pt x="795528" y="12192"/>
                </a:lnTo>
                <a:lnTo>
                  <a:pt x="794004" y="12192"/>
                </a:lnTo>
                <a:lnTo>
                  <a:pt x="795528" y="12496"/>
                </a:lnTo>
                <a:close/>
              </a:path>
              <a:path w="832485" h="242569">
                <a:moveTo>
                  <a:pt x="801624" y="240487"/>
                </a:moveTo>
                <a:lnTo>
                  <a:pt x="801624" y="228600"/>
                </a:lnTo>
                <a:lnTo>
                  <a:pt x="794004" y="231648"/>
                </a:lnTo>
                <a:lnTo>
                  <a:pt x="794004" y="242316"/>
                </a:lnTo>
                <a:lnTo>
                  <a:pt x="797052" y="242316"/>
                </a:lnTo>
                <a:lnTo>
                  <a:pt x="801624" y="240487"/>
                </a:lnTo>
                <a:close/>
              </a:path>
              <a:path w="832485" h="242569">
                <a:moveTo>
                  <a:pt x="801624" y="14478"/>
                </a:moveTo>
                <a:lnTo>
                  <a:pt x="801624" y="13716"/>
                </a:lnTo>
                <a:lnTo>
                  <a:pt x="800100" y="13716"/>
                </a:lnTo>
                <a:lnTo>
                  <a:pt x="801624" y="14478"/>
                </a:lnTo>
                <a:close/>
              </a:path>
              <a:path w="832485" h="242569">
                <a:moveTo>
                  <a:pt x="821436" y="227076"/>
                </a:moveTo>
                <a:lnTo>
                  <a:pt x="821436" y="198120"/>
                </a:lnTo>
                <a:lnTo>
                  <a:pt x="819912" y="205740"/>
                </a:lnTo>
                <a:lnTo>
                  <a:pt x="819912" y="204216"/>
                </a:lnTo>
                <a:lnTo>
                  <a:pt x="818388" y="211836"/>
                </a:lnTo>
                <a:lnTo>
                  <a:pt x="818388" y="210312"/>
                </a:lnTo>
                <a:lnTo>
                  <a:pt x="815340" y="217932"/>
                </a:lnTo>
                <a:lnTo>
                  <a:pt x="815340" y="216408"/>
                </a:lnTo>
                <a:lnTo>
                  <a:pt x="810768" y="222504"/>
                </a:lnTo>
                <a:lnTo>
                  <a:pt x="810768" y="220980"/>
                </a:lnTo>
                <a:lnTo>
                  <a:pt x="806196" y="225552"/>
                </a:lnTo>
                <a:lnTo>
                  <a:pt x="800100" y="228600"/>
                </a:lnTo>
                <a:lnTo>
                  <a:pt x="801624" y="228600"/>
                </a:lnTo>
                <a:lnTo>
                  <a:pt x="801624" y="240487"/>
                </a:lnTo>
                <a:lnTo>
                  <a:pt x="804672" y="239268"/>
                </a:lnTo>
                <a:lnTo>
                  <a:pt x="812292" y="234696"/>
                </a:lnTo>
                <a:lnTo>
                  <a:pt x="818388" y="230124"/>
                </a:lnTo>
                <a:lnTo>
                  <a:pt x="821436" y="227076"/>
                </a:lnTo>
                <a:close/>
              </a:path>
              <a:path w="832485" h="242569">
                <a:moveTo>
                  <a:pt x="821436" y="198120"/>
                </a:moveTo>
                <a:lnTo>
                  <a:pt x="821436" y="44196"/>
                </a:lnTo>
                <a:lnTo>
                  <a:pt x="819912" y="44196"/>
                </a:lnTo>
                <a:lnTo>
                  <a:pt x="819912" y="198120"/>
                </a:lnTo>
                <a:lnTo>
                  <a:pt x="821436" y="198120"/>
                </a:lnTo>
                <a:close/>
              </a:path>
            </a:pathLst>
          </a:custGeom>
          <a:solidFill>
            <a:srgbClr val="CA13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80209" y="2095500"/>
            <a:ext cx="1546859" cy="2316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5638" y="2089404"/>
            <a:ext cx="1557655" cy="242570"/>
          </a:xfrm>
          <a:custGeom>
            <a:avLst/>
            <a:gdLst/>
            <a:ahLst/>
            <a:cxnLst/>
            <a:rect l="l" t="t" r="r" b="b"/>
            <a:pathLst>
              <a:path w="1557654" h="242569">
                <a:moveTo>
                  <a:pt x="1557528" y="198120"/>
                </a:moveTo>
                <a:lnTo>
                  <a:pt x="1557528" y="44196"/>
                </a:lnTo>
                <a:lnTo>
                  <a:pt x="1556004" y="35052"/>
                </a:lnTo>
                <a:lnTo>
                  <a:pt x="1549908" y="19812"/>
                </a:lnTo>
                <a:lnTo>
                  <a:pt x="1537716" y="7620"/>
                </a:lnTo>
                <a:lnTo>
                  <a:pt x="1530096" y="3048"/>
                </a:lnTo>
                <a:lnTo>
                  <a:pt x="1520952" y="1524"/>
                </a:lnTo>
                <a:lnTo>
                  <a:pt x="1513332" y="0"/>
                </a:lnTo>
                <a:lnTo>
                  <a:pt x="44196" y="0"/>
                </a:lnTo>
                <a:lnTo>
                  <a:pt x="25908" y="3048"/>
                </a:lnTo>
                <a:lnTo>
                  <a:pt x="0" y="35052"/>
                </a:lnTo>
                <a:lnTo>
                  <a:pt x="0" y="207264"/>
                </a:lnTo>
                <a:lnTo>
                  <a:pt x="3048" y="216408"/>
                </a:lnTo>
                <a:lnTo>
                  <a:pt x="7620" y="224028"/>
                </a:lnTo>
                <a:lnTo>
                  <a:pt x="10668" y="228092"/>
                </a:lnTo>
                <a:lnTo>
                  <a:pt x="10668" y="38100"/>
                </a:lnTo>
                <a:lnTo>
                  <a:pt x="13716" y="30480"/>
                </a:lnTo>
                <a:lnTo>
                  <a:pt x="13716" y="32004"/>
                </a:lnTo>
                <a:lnTo>
                  <a:pt x="16764" y="25908"/>
                </a:lnTo>
                <a:lnTo>
                  <a:pt x="19812" y="22860"/>
                </a:lnTo>
                <a:lnTo>
                  <a:pt x="19812" y="21336"/>
                </a:lnTo>
                <a:lnTo>
                  <a:pt x="24384" y="17907"/>
                </a:lnTo>
                <a:lnTo>
                  <a:pt x="24384" y="16764"/>
                </a:lnTo>
                <a:lnTo>
                  <a:pt x="30480" y="14325"/>
                </a:lnTo>
                <a:lnTo>
                  <a:pt x="30480" y="13716"/>
                </a:lnTo>
                <a:lnTo>
                  <a:pt x="36576" y="12496"/>
                </a:lnTo>
                <a:lnTo>
                  <a:pt x="36576" y="12192"/>
                </a:lnTo>
                <a:lnTo>
                  <a:pt x="44196" y="10668"/>
                </a:lnTo>
                <a:lnTo>
                  <a:pt x="1513332" y="10668"/>
                </a:lnTo>
                <a:lnTo>
                  <a:pt x="1513332" y="10972"/>
                </a:lnTo>
                <a:lnTo>
                  <a:pt x="1519428" y="12192"/>
                </a:lnTo>
                <a:lnTo>
                  <a:pt x="1525524" y="13716"/>
                </a:lnTo>
                <a:lnTo>
                  <a:pt x="1531620" y="16764"/>
                </a:lnTo>
                <a:lnTo>
                  <a:pt x="1531620" y="17907"/>
                </a:lnTo>
                <a:lnTo>
                  <a:pt x="1536192" y="21336"/>
                </a:lnTo>
                <a:lnTo>
                  <a:pt x="1536192" y="19812"/>
                </a:lnTo>
                <a:lnTo>
                  <a:pt x="1540764" y="25908"/>
                </a:lnTo>
                <a:lnTo>
                  <a:pt x="1540764" y="27940"/>
                </a:lnTo>
                <a:lnTo>
                  <a:pt x="1543812" y="32004"/>
                </a:lnTo>
                <a:lnTo>
                  <a:pt x="1543812" y="34290"/>
                </a:lnTo>
                <a:lnTo>
                  <a:pt x="1545336" y="38100"/>
                </a:lnTo>
                <a:lnTo>
                  <a:pt x="1545336" y="228600"/>
                </a:lnTo>
                <a:lnTo>
                  <a:pt x="1549908" y="224028"/>
                </a:lnTo>
                <a:lnTo>
                  <a:pt x="1552956" y="216408"/>
                </a:lnTo>
                <a:lnTo>
                  <a:pt x="1556004" y="207264"/>
                </a:lnTo>
                <a:lnTo>
                  <a:pt x="1557528" y="198120"/>
                </a:lnTo>
                <a:close/>
              </a:path>
              <a:path w="1557654" h="242569">
                <a:moveTo>
                  <a:pt x="12192" y="36576"/>
                </a:moveTo>
                <a:lnTo>
                  <a:pt x="10668" y="38100"/>
                </a:lnTo>
                <a:lnTo>
                  <a:pt x="10668" y="44196"/>
                </a:lnTo>
                <a:lnTo>
                  <a:pt x="12192" y="36576"/>
                </a:lnTo>
                <a:close/>
              </a:path>
              <a:path w="1557654" h="242569">
                <a:moveTo>
                  <a:pt x="12192" y="205740"/>
                </a:moveTo>
                <a:lnTo>
                  <a:pt x="10668" y="198120"/>
                </a:lnTo>
                <a:lnTo>
                  <a:pt x="10668" y="204216"/>
                </a:lnTo>
                <a:lnTo>
                  <a:pt x="12192" y="205740"/>
                </a:lnTo>
                <a:close/>
              </a:path>
              <a:path w="1557654" h="242569">
                <a:moveTo>
                  <a:pt x="20682" y="221633"/>
                </a:moveTo>
                <a:lnTo>
                  <a:pt x="16764" y="216408"/>
                </a:lnTo>
                <a:lnTo>
                  <a:pt x="16764" y="217932"/>
                </a:lnTo>
                <a:lnTo>
                  <a:pt x="13716" y="210312"/>
                </a:lnTo>
                <a:lnTo>
                  <a:pt x="13716" y="211836"/>
                </a:lnTo>
                <a:lnTo>
                  <a:pt x="10668" y="204216"/>
                </a:lnTo>
                <a:lnTo>
                  <a:pt x="10668" y="228092"/>
                </a:lnTo>
                <a:lnTo>
                  <a:pt x="12192" y="230124"/>
                </a:lnTo>
                <a:lnTo>
                  <a:pt x="19812" y="234696"/>
                </a:lnTo>
                <a:lnTo>
                  <a:pt x="19812" y="220980"/>
                </a:lnTo>
                <a:lnTo>
                  <a:pt x="20682" y="221633"/>
                </a:lnTo>
                <a:close/>
              </a:path>
              <a:path w="1557654" h="242569">
                <a:moveTo>
                  <a:pt x="21336" y="21336"/>
                </a:moveTo>
                <a:lnTo>
                  <a:pt x="19812" y="21336"/>
                </a:lnTo>
                <a:lnTo>
                  <a:pt x="19812" y="22860"/>
                </a:lnTo>
                <a:lnTo>
                  <a:pt x="21336" y="21336"/>
                </a:lnTo>
                <a:close/>
              </a:path>
              <a:path w="1557654" h="242569">
                <a:moveTo>
                  <a:pt x="21336" y="222504"/>
                </a:moveTo>
                <a:lnTo>
                  <a:pt x="20682" y="221633"/>
                </a:lnTo>
                <a:lnTo>
                  <a:pt x="19812" y="220980"/>
                </a:lnTo>
                <a:lnTo>
                  <a:pt x="21336" y="222504"/>
                </a:lnTo>
                <a:close/>
              </a:path>
              <a:path w="1557654" h="242569">
                <a:moveTo>
                  <a:pt x="21336" y="235839"/>
                </a:moveTo>
                <a:lnTo>
                  <a:pt x="21336" y="222504"/>
                </a:lnTo>
                <a:lnTo>
                  <a:pt x="19812" y="220980"/>
                </a:lnTo>
                <a:lnTo>
                  <a:pt x="19812" y="234696"/>
                </a:lnTo>
                <a:lnTo>
                  <a:pt x="21336" y="235839"/>
                </a:lnTo>
                <a:close/>
              </a:path>
              <a:path w="1557654" h="242569">
                <a:moveTo>
                  <a:pt x="25908" y="225552"/>
                </a:moveTo>
                <a:lnTo>
                  <a:pt x="20682" y="221633"/>
                </a:lnTo>
                <a:lnTo>
                  <a:pt x="21336" y="222504"/>
                </a:lnTo>
                <a:lnTo>
                  <a:pt x="21336" y="235839"/>
                </a:lnTo>
                <a:lnTo>
                  <a:pt x="24384" y="238125"/>
                </a:lnTo>
                <a:lnTo>
                  <a:pt x="24384" y="225552"/>
                </a:lnTo>
                <a:lnTo>
                  <a:pt x="25908" y="225552"/>
                </a:lnTo>
                <a:close/>
              </a:path>
              <a:path w="1557654" h="242569">
                <a:moveTo>
                  <a:pt x="25908" y="16764"/>
                </a:moveTo>
                <a:lnTo>
                  <a:pt x="24384" y="16764"/>
                </a:lnTo>
                <a:lnTo>
                  <a:pt x="24384" y="17907"/>
                </a:lnTo>
                <a:lnTo>
                  <a:pt x="25908" y="16764"/>
                </a:lnTo>
                <a:close/>
              </a:path>
              <a:path w="1557654" h="242569">
                <a:moveTo>
                  <a:pt x="32004" y="228600"/>
                </a:moveTo>
                <a:lnTo>
                  <a:pt x="24384" y="225552"/>
                </a:lnTo>
                <a:lnTo>
                  <a:pt x="24384" y="238125"/>
                </a:lnTo>
                <a:lnTo>
                  <a:pt x="25908" y="239268"/>
                </a:lnTo>
                <a:lnTo>
                  <a:pt x="30480" y="240792"/>
                </a:lnTo>
                <a:lnTo>
                  <a:pt x="30480" y="228600"/>
                </a:lnTo>
                <a:lnTo>
                  <a:pt x="32004" y="228600"/>
                </a:lnTo>
                <a:close/>
              </a:path>
              <a:path w="1557654" h="242569">
                <a:moveTo>
                  <a:pt x="32004" y="13716"/>
                </a:moveTo>
                <a:lnTo>
                  <a:pt x="30480" y="13716"/>
                </a:lnTo>
                <a:lnTo>
                  <a:pt x="30480" y="14325"/>
                </a:lnTo>
                <a:lnTo>
                  <a:pt x="32004" y="13716"/>
                </a:lnTo>
                <a:close/>
              </a:path>
              <a:path w="1557654" h="242569">
                <a:moveTo>
                  <a:pt x="38100" y="242316"/>
                </a:moveTo>
                <a:lnTo>
                  <a:pt x="38100" y="231648"/>
                </a:lnTo>
                <a:lnTo>
                  <a:pt x="30480" y="228600"/>
                </a:lnTo>
                <a:lnTo>
                  <a:pt x="30480" y="240792"/>
                </a:lnTo>
                <a:lnTo>
                  <a:pt x="35052" y="242316"/>
                </a:lnTo>
                <a:lnTo>
                  <a:pt x="38100" y="242316"/>
                </a:lnTo>
                <a:close/>
              </a:path>
              <a:path w="1557654" h="242569">
                <a:moveTo>
                  <a:pt x="38100" y="12192"/>
                </a:moveTo>
                <a:lnTo>
                  <a:pt x="36576" y="12192"/>
                </a:lnTo>
                <a:lnTo>
                  <a:pt x="36576" y="12496"/>
                </a:lnTo>
                <a:lnTo>
                  <a:pt x="38100" y="12192"/>
                </a:lnTo>
                <a:close/>
              </a:path>
              <a:path w="1557654" h="242569">
                <a:moveTo>
                  <a:pt x="1513332" y="242316"/>
                </a:moveTo>
                <a:lnTo>
                  <a:pt x="1513332" y="231648"/>
                </a:lnTo>
                <a:lnTo>
                  <a:pt x="44196" y="231648"/>
                </a:lnTo>
                <a:lnTo>
                  <a:pt x="36576" y="230124"/>
                </a:lnTo>
                <a:lnTo>
                  <a:pt x="38100" y="231648"/>
                </a:lnTo>
                <a:lnTo>
                  <a:pt x="38100" y="242316"/>
                </a:lnTo>
                <a:lnTo>
                  <a:pt x="1513332" y="242316"/>
                </a:lnTo>
                <a:close/>
              </a:path>
              <a:path w="1557654" h="242569">
                <a:moveTo>
                  <a:pt x="1513332" y="10972"/>
                </a:moveTo>
                <a:lnTo>
                  <a:pt x="1513332" y="10668"/>
                </a:lnTo>
                <a:lnTo>
                  <a:pt x="1511808" y="10668"/>
                </a:lnTo>
                <a:lnTo>
                  <a:pt x="1513332" y="10972"/>
                </a:lnTo>
                <a:close/>
              </a:path>
              <a:path w="1557654" h="242569">
                <a:moveTo>
                  <a:pt x="1531620" y="238353"/>
                </a:moveTo>
                <a:lnTo>
                  <a:pt x="1531620" y="225552"/>
                </a:lnTo>
                <a:lnTo>
                  <a:pt x="1519428" y="231648"/>
                </a:lnTo>
                <a:lnTo>
                  <a:pt x="1519428" y="230124"/>
                </a:lnTo>
                <a:lnTo>
                  <a:pt x="1511808" y="231648"/>
                </a:lnTo>
                <a:lnTo>
                  <a:pt x="1513332" y="231648"/>
                </a:lnTo>
                <a:lnTo>
                  <a:pt x="1513332" y="242316"/>
                </a:lnTo>
                <a:lnTo>
                  <a:pt x="1520952" y="242316"/>
                </a:lnTo>
                <a:lnTo>
                  <a:pt x="1530096" y="239268"/>
                </a:lnTo>
                <a:lnTo>
                  <a:pt x="1531620" y="238353"/>
                </a:lnTo>
                <a:close/>
              </a:path>
              <a:path w="1557654" h="242569">
                <a:moveTo>
                  <a:pt x="1531620" y="17907"/>
                </a:moveTo>
                <a:lnTo>
                  <a:pt x="1531620" y="16764"/>
                </a:lnTo>
                <a:lnTo>
                  <a:pt x="1530096" y="16764"/>
                </a:lnTo>
                <a:lnTo>
                  <a:pt x="1531620" y="17907"/>
                </a:lnTo>
                <a:close/>
              </a:path>
              <a:path w="1557654" h="242569">
                <a:moveTo>
                  <a:pt x="1540764" y="232410"/>
                </a:moveTo>
                <a:lnTo>
                  <a:pt x="1540764" y="216408"/>
                </a:lnTo>
                <a:lnTo>
                  <a:pt x="1536192" y="222504"/>
                </a:lnTo>
                <a:lnTo>
                  <a:pt x="1536192" y="220980"/>
                </a:lnTo>
                <a:lnTo>
                  <a:pt x="1530096" y="225552"/>
                </a:lnTo>
                <a:lnTo>
                  <a:pt x="1531620" y="225552"/>
                </a:lnTo>
                <a:lnTo>
                  <a:pt x="1531620" y="238353"/>
                </a:lnTo>
                <a:lnTo>
                  <a:pt x="1537716" y="234696"/>
                </a:lnTo>
                <a:lnTo>
                  <a:pt x="1540764" y="232410"/>
                </a:lnTo>
                <a:close/>
              </a:path>
              <a:path w="1557654" h="242569">
                <a:moveTo>
                  <a:pt x="1540764" y="27940"/>
                </a:moveTo>
                <a:lnTo>
                  <a:pt x="1540764" y="25908"/>
                </a:lnTo>
                <a:lnTo>
                  <a:pt x="1539240" y="25908"/>
                </a:lnTo>
                <a:lnTo>
                  <a:pt x="1540764" y="27940"/>
                </a:lnTo>
                <a:close/>
              </a:path>
              <a:path w="1557654" h="242569">
                <a:moveTo>
                  <a:pt x="1543812" y="230124"/>
                </a:moveTo>
                <a:lnTo>
                  <a:pt x="1543812" y="210312"/>
                </a:lnTo>
                <a:lnTo>
                  <a:pt x="1539240" y="217932"/>
                </a:lnTo>
                <a:lnTo>
                  <a:pt x="1540764" y="216408"/>
                </a:lnTo>
                <a:lnTo>
                  <a:pt x="1540764" y="232410"/>
                </a:lnTo>
                <a:lnTo>
                  <a:pt x="1543812" y="230124"/>
                </a:lnTo>
                <a:close/>
              </a:path>
              <a:path w="1557654" h="242569">
                <a:moveTo>
                  <a:pt x="1543812" y="34290"/>
                </a:moveTo>
                <a:lnTo>
                  <a:pt x="1543812" y="32004"/>
                </a:lnTo>
                <a:lnTo>
                  <a:pt x="1542288" y="30480"/>
                </a:lnTo>
                <a:lnTo>
                  <a:pt x="1543812" y="34290"/>
                </a:lnTo>
                <a:close/>
              </a:path>
              <a:path w="1557654" h="242569">
                <a:moveTo>
                  <a:pt x="1545336" y="228600"/>
                </a:moveTo>
                <a:lnTo>
                  <a:pt x="1545336" y="204216"/>
                </a:lnTo>
                <a:lnTo>
                  <a:pt x="1542288" y="211836"/>
                </a:lnTo>
                <a:lnTo>
                  <a:pt x="1543812" y="210312"/>
                </a:lnTo>
                <a:lnTo>
                  <a:pt x="1543812" y="230124"/>
                </a:lnTo>
                <a:lnTo>
                  <a:pt x="1545336" y="228600"/>
                </a:lnTo>
                <a:close/>
              </a:path>
            </a:pathLst>
          </a:custGeom>
          <a:solidFill>
            <a:srgbClr val="CA13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883274" y="1685544"/>
            <a:ext cx="1810126" cy="16687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877178" y="1679448"/>
            <a:ext cx="1816735" cy="1681480"/>
          </a:xfrm>
          <a:custGeom>
            <a:avLst/>
            <a:gdLst/>
            <a:ahLst/>
            <a:cxnLst/>
            <a:rect l="l" t="t" r="r" b="b"/>
            <a:pathLst>
              <a:path w="1816734" h="1681479">
                <a:moveTo>
                  <a:pt x="1816221" y="220958"/>
                </a:moveTo>
                <a:lnTo>
                  <a:pt x="1816221" y="184897"/>
                </a:lnTo>
                <a:lnTo>
                  <a:pt x="1812036" y="173736"/>
                </a:lnTo>
                <a:lnTo>
                  <a:pt x="1805940" y="161544"/>
                </a:lnTo>
                <a:lnTo>
                  <a:pt x="1799844" y="147828"/>
                </a:lnTo>
                <a:lnTo>
                  <a:pt x="1769364" y="103632"/>
                </a:lnTo>
                <a:lnTo>
                  <a:pt x="1731264" y="65532"/>
                </a:lnTo>
                <a:lnTo>
                  <a:pt x="1685544" y="35052"/>
                </a:lnTo>
                <a:lnTo>
                  <a:pt x="1673352" y="27432"/>
                </a:lnTo>
                <a:lnTo>
                  <a:pt x="1661160" y="22860"/>
                </a:lnTo>
                <a:lnTo>
                  <a:pt x="1647444" y="16764"/>
                </a:lnTo>
                <a:lnTo>
                  <a:pt x="1635252" y="12192"/>
                </a:lnTo>
                <a:lnTo>
                  <a:pt x="1594104" y="3048"/>
                </a:lnTo>
                <a:lnTo>
                  <a:pt x="1578864" y="1524"/>
                </a:lnTo>
                <a:lnTo>
                  <a:pt x="1565148" y="0"/>
                </a:lnTo>
                <a:lnTo>
                  <a:pt x="269748" y="0"/>
                </a:lnTo>
                <a:lnTo>
                  <a:pt x="254508" y="1524"/>
                </a:lnTo>
                <a:lnTo>
                  <a:pt x="240792" y="3048"/>
                </a:lnTo>
                <a:lnTo>
                  <a:pt x="199644" y="12192"/>
                </a:lnTo>
                <a:lnTo>
                  <a:pt x="185928" y="16764"/>
                </a:lnTo>
                <a:lnTo>
                  <a:pt x="173736" y="22860"/>
                </a:lnTo>
                <a:lnTo>
                  <a:pt x="161544" y="27432"/>
                </a:lnTo>
                <a:lnTo>
                  <a:pt x="149352" y="35052"/>
                </a:lnTo>
                <a:lnTo>
                  <a:pt x="124968" y="48768"/>
                </a:lnTo>
                <a:lnTo>
                  <a:pt x="103632" y="65532"/>
                </a:lnTo>
                <a:lnTo>
                  <a:pt x="65532" y="103632"/>
                </a:lnTo>
                <a:lnTo>
                  <a:pt x="35052" y="147828"/>
                </a:lnTo>
                <a:lnTo>
                  <a:pt x="28956" y="161544"/>
                </a:lnTo>
                <a:lnTo>
                  <a:pt x="22860" y="173736"/>
                </a:lnTo>
                <a:lnTo>
                  <a:pt x="9144" y="213360"/>
                </a:lnTo>
                <a:lnTo>
                  <a:pt x="1524" y="254508"/>
                </a:lnTo>
                <a:lnTo>
                  <a:pt x="0" y="269748"/>
                </a:lnTo>
                <a:lnTo>
                  <a:pt x="0" y="1411224"/>
                </a:lnTo>
                <a:lnTo>
                  <a:pt x="1524" y="1426464"/>
                </a:lnTo>
                <a:lnTo>
                  <a:pt x="3048" y="1440180"/>
                </a:lnTo>
                <a:lnTo>
                  <a:pt x="9144" y="1467612"/>
                </a:lnTo>
                <a:lnTo>
                  <a:pt x="12192" y="1476756"/>
                </a:lnTo>
                <a:lnTo>
                  <a:pt x="12192" y="256032"/>
                </a:lnTo>
                <a:lnTo>
                  <a:pt x="15240" y="242316"/>
                </a:lnTo>
                <a:lnTo>
                  <a:pt x="16764" y="228600"/>
                </a:lnTo>
                <a:lnTo>
                  <a:pt x="19812" y="216408"/>
                </a:lnTo>
                <a:lnTo>
                  <a:pt x="24384" y="202692"/>
                </a:lnTo>
                <a:lnTo>
                  <a:pt x="27432" y="190500"/>
                </a:lnTo>
                <a:lnTo>
                  <a:pt x="33528" y="178308"/>
                </a:lnTo>
                <a:lnTo>
                  <a:pt x="38100" y="166116"/>
                </a:lnTo>
                <a:lnTo>
                  <a:pt x="44196" y="153924"/>
                </a:lnTo>
                <a:lnTo>
                  <a:pt x="57912" y="131064"/>
                </a:lnTo>
                <a:lnTo>
                  <a:pt x="73152" y="111667"/>
                </a:lnTo>
                <a:lnTo>
                  <a:pt x="73152" y="111252"/>
                </a:lnTo>
                <a:lnTo>
                  <a:pt x="91440" y="91440"/>
                </a:lnTo>
                <a:lnTo>
                  <a:pt x="111252" y="73152"/>
                </a:lnTo>
                <a:lnTo>
                  <a:pt x="131064" y="59000"/>
                </a:lnTo>
                <a:lnTo>
                  <a:pt x="131064" y="57912"/>
                </a:lnTo>
                <a:lnTo>
                  <a:pt x="153924" y="44196"/>
                </a:lnTo>
                <a:lnTo>
                  <a:pt x="178308" y="32004"/>
                </a:lnTo>
                <a:lnTo>
                  <a:pt x="202692" y="22860"/>
                </a:lnTo>
                <a:lnTo>
                  <a:pt x="228600" y="17102"/>
                </a:lnTo>
                <a:lnTo>
                  <a:pt x="228600" y="16764"/>
                </a:lnTo>
                <a:lnTo>
                  <a:pt x="242316" y="13716"/>
                </a:lnTo>
                <a:lnTo>
                  <a:pt x="256032" y="12192"/>
                </a:lnTo>
                <a:lnTo>
                  <a:pt x="269748" y="12192"/>
                </a:lnTo>
                <a:lnTo>
                  <a:pt x="284988" y="10668"/>
                </a:lnTo>
                <a:lnTo>
                  <a:pt x="1549908" y="10668"/>
                </a:lnTo>
                <a:lnTo>
                  <a:pt x="1565148" y="12192"/>
                </a:lnTo>
                <a:lnTo>
                  <a:pt x="1578864" y="12192"/>
                </a:lnTo>
                <a:lnTo>
                  <a:pt x="1578864" y="12344"/>
                </a:lnTo>
                <a:lnTo>
                  <a:pt x="1592580" y="13716"/>
                </a:lnTo>
                <a:lnTo>
                  <a:pt x="1592580" y="14054"/>
                </a:lnTo>
                <a:lnTo>
                  <a:pt x="1632204" y="22860"/>
                </a:lnTo>
                <a:lnTo>
                  <a:pt x="1632204" y="23368"/>
                </a:lnTo>
                <a:lnTo>
                  <a:pt x="1644396" y="27432"/>
                </a:lnTo>
                <a:lnTo>
                  <a:pt x="1656588" y="32004"/>
                </a:lnTo>
                <a:lnTo>
                  <a:pt x="1680972" y="44196"/>
                </a:lnTo>
                <a:lnTo>
                  <a:pt x="1680972" y="45110"/>
                </a:lnTo>
                <a:lnTo>
                  <a:pt x="1702308" y="57912"/>
                </a:lnTo>
                <a:lnTo>
                  <a:pt x="1723644" y="73152"/>
                </a:lnTo>
                <a:lnTo>
                  <a:pt x="1743456" y="91440"/>
                </a:lnTo>
                <a:lnTo>
                  <a:pt x="1760220" y="111252"/>
                </a:lnTo>
                <a:lnTo>
                  <a:pt x="1760220" y="109728"/>
                </a:lnTo>
                <a:lnTo>
                  <a:pt x="1776984" y="131064"/>
                </a:lnTo>
                <a:lnTo>
                  <a:pt x="1790700" y="153924"/>
                </a:lnTo>
                <a:lnTo>
                  <a:pt x="1796796" y="166116"/>
                </a:lnTo>
                <a:lnTo>
                  <a:pt x="1796796" y="169164"/>
                </a:lnTo>
                <a:lnTo>
                  <a:pt x="1801368" y="178308"/>
                </a:lnTo>
                <a:lnTo>
                  <a:pt x="1810512" y="202692"/>
                </a:lnTo>
                <a:lnTo>
                  <a:pt x="1815084" y="216408"/>
                </a:lnTo>
                <a:lnTo>
                  <a:pt x="1816221" y="220958"/>
                </a:lnTo>
                <a:close/>
              </a:path>
              <a:path w="1816734" h="1681479">
                <a:moveTo>
                  <a:pt x="74676" y="1571244"/>
                </a:moveTo>
                <a:lnTo>
                  <a:pt x="57912" y="1549908"/>
                </a:lnTo>
                <a:lnTo>
                  <a:pt x="44196" y="1527048"/>
                </a:lnTo>
                <a:lnTo>
                  <a:pt x="38100" y="1514856"/>
                </a:lnTo>
                <a:lnTo>
                  <a:pt x="33528" y="1502664"/>
                </a:lnTo>
                <a:lnTo>
                  <a:pt x="27432" y="1490472"/>
                </a:lnTo>
                <a:lnTo>
                  <a:pt x="24384" y="1478280"/>
                </a:lnTo>
                <a:lnTo>
                  <a:pt x="19812" y="1464564"/>
                </a:lnTo>
                <a:lnTo>
                  <a:pt x="16764" y="1452372"/>
                </a:lnTo>
                <a:lnTo>
                  <a:pt x="15240" y="1438656"/>
                </a:lnTo>
                <a:lnTo>
                  <a:pt x="12192" y="1424940"/>
                </a:lnTo>
                <a:lnTo>
                  <a:pt x="12192" y="1476756"/>
                </a:lnTo>
                <a:lnTo>
                  <a:pt x="35052" y="1531620"/>
                </a:lnTo>
                <a:lnTo>
                  <a:pt x="65532" y="1577340"/>
                </a:lnTo>
                <a:lnTo>
                  <a:pt x="73152" y="1585595"/>
                </a:lnTo>
                <a:lnTo>
                  <a:pt x="73152" y="1569720"/>
                </a:lnTo>
                <a:lnTo>
                  <a:pt x="74676" y="1571244"/>
                </a:lnTo>
                <a:close/>
              </a:path>
              <a:path w="1816734" h="1681479">
                <a:moveTo>
                  <a:pt x="74676" y="109728"/>
                </a:moveTo>
                <a:lnTo>
                  <a:pt x="73152" y="111252"/>
                </a:lnTo>
                <a:lnTo>
                  <a:pt x="73152" y="111667"/>
                </a:lnTo>
                <a:lnTo>
                  <a:pt x="74676" y="109728"/>
                </a:lnTo>
                <a:close/>
              </a:path>
              <a:path w="1816734" h="1681479">
                <a:moveTo>
                  <a:pt x="132588" y="1623060"/>
                </a:moveTo>
                <a:lnTo>
                  <a:pt x="111252" y="1607820"/>
                </a:lnTo>
                <a:lnTo>
                  <a:pt x="91440" y="1589532"/>
                </a:lnTo>
                <a:lnTo>
                  <a:pt x="73152" y="1569720"/>
                </a:lnTo>
                <a:lnTo>
                  <a:pt x="73152" y="1585595"/>
                </a:lnTo>
                <a:lnTo>
                  <a:pt x="83820" y="1597152"/>
                </a:lnTo>
                <a:lnTo>
                  <a:pt x="103632" y="1615440"/>
                </a:lnTo>
                <a:lnTo>
                  <a:pt x="124968" y="1632204"/>
                </a:lnTo>
                <a:lnTo>
                  <a:pt x="131064" y="1635633"/>
                </a:lnTo>
                <a:lnTo>
                  <a:pt x="131064" y="1623060"/>
                </a:lnTo>
                <a:lnTo>
                  <a:pt x="132588" y="1623060"/>
                </a:lnTo>
                <a:close/>
              </a:path>
              <a:path w="1816734" h="1681479">
                <a:moveTo>
                  <a:pt x="132588" y="57912"/>
                </a:moveTo>
                <a:lnTo>
                  <a:pt x="131064" y="57912"/>
                </a:lnTo>
                <a:lnTo>
                  <a:pt x="131064" y="59000"/>
                </a:lnTo>
                <a:lnTo>
                  <a:pt x="132588" y="57912"/>
                </a:lnTo>
                <a:close/>
              </a:path>
              <a:path w="1816734" h="1681479">
                <a:moveTo>
                  <a:pt x="230124" y="1664208"/>
                </a:moveTo>
                <a:lnTo>
                  <a:pt x="202692" y="1658112"/>
                </a:lnTo>
                <a:lnTo>
                  <a:pt x="190500" y="1653540"/>
                </a:lnTo>
                <a:lnTo>
                  <a:pt x="178308" y="1647444"/>
                </a:lnTo>
                <a:lnTo>
                  <a:pt x="178308" y="1648968"/>
                </a:lnTo>
                <a:lnTo>
                  <a:pt x="153924" y="1636776"/>
                </a:lnTo>
                <a:lnTo>
                  <a:pt x="131064" y="1623060"/>
                </a:lnTo>
                <a:lnTo>
                  <a:pt x="131064" y="1635633"/>
                </a:lnTo>
                <a:lnTo>
                  <a:pt x="149352" y="1645920"/>
                </a:lnTo>
                <a:lnTo>
                  <a:pt x="161544" y="1653540"/>
                </a:lnTo>
                <a:lnTo>
                  <a:pt x="173736" y="1658112"/>
                </a:lnTo>
                <a:lnTo>
                  <a:pt x="185928" y="1664208"/>
                </a:lnTo>
                <a:lnTo>
                  <a:pt x="199644" y="1668780"/>
                </a:lnTo>
                <a:lnTo>
                  <a:pt x="228600" y="1675214"/>
                </a:lnTo>
                <a:lnTo>
                  <a:pt x="228600" y="1664208"/>
                </a:lnTo>
                <a:lnTo>
                  <a:pt x="230124" y="1664208"/>
                </a:lnTo>
                <a:close/>
              </a:path>
              <a:path w="1816734" h="1681479">
                <a:moveTo>
                  <a:pt x="230124" y="16764"/>
                </a:moveTo>
                <a:lnTo>
                  <a:pt x="228600" y="16764"/>
                </a:lnTo>
                <a:lnTo>
                  <a:pt x="228600" y="17102"/>
                </a:lnTo>
                <a:lnTo>
                  <a:pt x="230124" y="16764"/>
                </a:lnTo>
                <a:close/>
              </a:path>
              <a:path w="1816734" h="1681479">
                <a:moveTo>
                  <a:pt x="1578864" y="1679448"/>
                </a:moveTo>
                <a:lnTo>
                  <a:pt x="1578864" y="1668780"/>
                </a:lnTo>
                <a:lnTo>
                  <a:pt x="1565148" y="1668780"/>
                </a:lnTo>
                <a:lnTo>
                  <a:pt x="1549908" y="1670304"/>
                </a:lnTo>
                <a:lnTo>
                  <a:pt x="284988" y="1670304"/>
                </a:lnTo>
                <a:lnTo>
                  <a:pt x="269748" y="1668780"/>
                </a:lnTo>
                <a:lnTo>
                  <a:pt x="256032" y="1668780"/>
                </a:lnTo>
                <a:lnTo>
                  <a:pt x="242316" y="1665732"/>
                </a:lnTo>
                <a:lnTo>
                  <a:pt x="228600" y="1664208"/>
                </a:lnTo>
                <a:lnTo>
                  <a:pt x="228600" y="1675214"/>
                </a:lnTo>
                <a:lnTo>
                  <a:pt x="240792" y="1677924"/>
                </a:lnTo>
                <a:lnTo>
                  <a:pt x="254508" y="1679448"/>
                </a:lnTo>
                <a:lnTo>
                  <a:pt x="269748" y="1680972"/>
                </a:lnTo>
                <a:lnTo>
                  <a:pt x="1565148" y="1680972"/>
                </a:lnTo>
                <a:lnTo>
                  <a:pt x="1578864" y="1679448"/>
                </a:lnTo>
                <a:close/>
              </a:path>
              <a:path w="1816734" h="1681479">
                <a:moveTo>
                  <a:pt x="1578864" y="12344"/>
                </a:moveTo>
                <a:lnTo>
                  <a:pt x="1578864" y="12192"/>
                </a:lnTo>
                <a:lnTo>
                  <a:pt x="1577340" y="12192"/>
                </a:lnTo>
                <a:lnTo>
                  <a:pt x="1578864" y="12344"/>
                </a:lnTo>
                <a:close/>
              </a:path>
              <a:path w="1816734" h="1681479">
                <a:moveTo>
                  <a:pt x="1592580" y="1678076"/>
                </a:moveTo>
                <a:lnTo>
                  <a:pt x="1592580" y="1665732"/>
                </a:lnTo>
                <a:lnTo>
                  <a:pt x="1577340" y="1668780"/>
                </a:lnTo>
                <a:lnTo>
                  <a:pt x="1578864" y="1668780"/>
                </a:lnTo>
                <a:lnTo>
                  <a:pt x="1578864" y="1679448"/>
                </a:lnTo>
                <a:lnTo>
                  <a:pt x="1592580" y="1678076"/>
                </a:lnTo>
                <a:close/>
              </a:path>
              <a:path w="1816734" h="1681479">
                <a:moveTo>
                  <a:pt x="1592580" y="14054"/>
                </a:moveTo>
                <a:lnTo>
                  <a:pt x="1592580" y="13716"/>
                </a:lnTo>
                <a:lnTo>
                  <a:pt x="1591056" y="13716"/>
                </a:lnTo>
                <a:lnTo>
                  <a:pt x="1592580" y="14054"/>
                </a:lnTo>
                <a:close/>
              </a:path>
              <a:path w="1816734" h="1681479">
                <a:moveTo>
                  <a:pt x="1632204" y="1668272"/>
                </a:moveTo>
                <a:lnTo>
                  <a:pt x="1632204" y="1656588"/>
                </a:lnTo>
                <a:lnTo>
                  <a:pt x="1618488" y="1661160"/>
                </a:lnTo>
                <a:lnTo>
                  <a:pt x="1604772" y="1664208"/>
                </a:lnTo>
                <a:lnTo>
                  <a:pt x="1591056" y="1665732"/>
                </a:lnTo>
                <a:lnTo>
                  <a:pt x="1592580" y="1665732"/>
                </a:lnTo>
                <a:lnTo>
                  <a:pt x="1592580" y="1678076"/>
                </a:lnTo>
                <a:lnTo>
                  <a:pt x="1594104" y="1677924"/>
                </a:lnTo>
                <a:lnTo>
                  <a:pt x="1621536" y="1671828"/>
                </a:lnTo>
                <a:lnTo>
                  <a:pt x="1632204" y="1668272"/>
                </a:lnTo>
                <a:close/>
              </a:path>
              <a:path w="1816734" h="1681479">
                <a:moveTo>
                  <a:pt x="1632204" y="23368"/>
                </a:moveTo>
                <a:lnTo>
                  <a:pt x="1632204" y="22860"/>
                </a:lnTo>
                <a:lnTo>
                  <a:pt x="1630680" y="22860"/>
                </a:lnTo>
                <a:lnTo>
                  <a:pt x="1632204" y="23368"/>
                </a:lnTo>
                <a:close/>
              </a:path>
              <a:path w="1816734" h="1681479">
                <a:moveTo>
                  <a:pt x="1680972" y="1648777"/>
                </a:moveTo>
                <a:lnTo>
                  <a:pt x="1680972" y="1636776"/>
                </a:lnTo>
                <a:lnTo>
                  <a:pt x="1656588" y="1648968"/>
                </a:lnTo>
                <a:lnTo>
                  <a:pt x="1656588" y="1647444"/>
                </a:lnTo>
                <a:lnTo>
                  <a:pt x="1644396" y="1653540"/>
                </a:lnTo>
                <a:lnTo>
                  <a:pt x="1630680" y="1656588"/>
                </a:lnTo>
                <a:lnTo>
                  <a:pt x="1632204" y="1656588"/>
                </a:lnTo>
                <a:lnTo>
                  <a:pt x="1632204" y="1668272"/>
                </a:lnTo>
                <a:lnTo>
                  <a:pt x="1635252" y="1667256"/>
                </a:lnTo>
                <a:lnTo>
                  <a:pt x="1647444" y="1664208"/>
                </a:lnTo>
                <a:lnTo>
                  <a:pt x="1661160" y="1658112"/>
                </a:lnTo>
                <a:lnTo>
                  <a:pt x="1673352" y="1653540"/>
                </a:lnTo>
                <a:lnTo>
                  <a:pt x="1680972" y="1648777"/>
                </a:lnTo>
                <a:close/>
              </a:path>
              <a:path w="1816734" h="1681479">
                <a:moveTo>
                  <a:pt x="1680972" y="45110"/>
                </a:moveTo>
                <a:lnTo>
                  <a:pt x="1680972" y="44196"/>
                </a:lnTo>
                <a:lnTo>
                  <a:pt x="1679448" y="44196"/>
                </a:lnTo>
                <a:lnTo>
                  <a:pt x="1680972" y="45110"/>
                </a:lnTo>
                <a:close/>
              </a:path>
              <a:path w="1816734" h="1681479">
                <a:moveTo>
                  <a:pt x="1796796" y="1537038"/>
                </a:moveTo>
                <a:lnTo>
                  <a:pt x="1796796" y="1514856"/>
                </a:lnTo>
                <a:lnTo>
                  <a:pt x="1790700" y="1527048"/>
                </a:lnTo>
                <a:lnTo>
                  <a:pt x="1776984" y="1549908"/>
                </a:lnTo>
                <a:lnTo>
                  <a:pt x="1760220" y="1571244"/>
                </a:lnTo>
                <a:lnTo>
                  <a:pt x="1760220" y="1569720"/>
                </a:lnTo>
                <a:lnTo>
                  <a:pt x="1743456" y="1589532"/>
                </a:lnTo>
                <a:lnTo>
                  <a:pt x="1723644" y="1607820"/>
                </a:lnTo>
                <a:lnTo>
                  <a:pt x="1702308" y="1623060"/>
                </a:lnTo>
                <a:lnTo>
                  <a:pt x="1679448" y="1636776"/>
                </a:lnTo>
                <a:lnTo>
                  <a:pt x="1680972" y="1636776"/>
                </a:lnTo>
                <a:lnTo>
                  <a:pt x="1680972" y="1648777"/>
                </a:lnTo>
                <a:lnTo>
                  <a:pt x="1685544" y="1645920"/>
                </a:lnTo>
                <a:lnTo>
                  <a:pt x="1708404" y="1632204"/>
                </a:lnTo>
                <a:lnTo>
                  <a:pt x="1731264" y="1615440"/>
                </a:lnTo>
                <a:lnTo>
                  <a:pt x="1751076" y="1597152"/>
                </a:lnTo>
                <a:lnTo>
                  <a:pt x="1769364" y="1577340"/>
                </a:lnTo>
                <a:lnTo>
                  <a:pt x="1786128" y="1556004"/>
                </a:lnTo>
                <a:lnTo>
                  <a:pt x="1796796" y="1537038"/>
                </a:lnTo>
                <a:close/>
              </a:path>
              <a:path w="1816734" h="1681479">
                <a:moveTo>
                  <a:pt x="1796796" y="169164"/>
                </a:moveTo>
                <a:lnTo>
                  <a:pt x="1796796" y="166116"/>
                </a:lnTo>
                <a:lnTo>
                  <a:pt x="1795272" y="166116"/>
                </a:lnTo>
                <a:lnTo>
                  <a:pt x="1796796" y="169164"/>
                </a:lnTo>
                <a:close/>
              </a:path>
              <a:path w="1816734" h="1681479">
                <a:moveTo>
                  <a:pt x="1816221" y="1496074"/>
                </a:moveTo>
                <a:lnTo>
                  <a:pt x="1816221" y="1460013"/>
                </a:lnTo>
                <a:lnTo>
                  <a:pt x="1815084" y="1464564"/>
                </a:lnTo>
                <a:lnTo>
                  <a:pt x="1810512" y="1478280"/>
                </a:lnTo>
                <a:lnTo>
                  <a:pt x="1801368" y="1502664"/>
                </a:lnTo>
                <a:lnTo>
                  <a:pt x="1795272" y="1514856"/>
                </a:lnTo>
                <a:lnTo>
                  <a:pt x="1796796" y="1514856"/>
                </a:lnTo>
                <a:lnTo>
                  <a:pt x="1796796" y="1537038"/>
                </a:lnTo>
                <a:lnTo>
                  <a:pt x="1799844" y="1531620"/>
                </a:lnTo>
                <a:lnTo>
                  <a:pt x="1812036" y="1507236"/>
                </a:lnTo>
                <a:lnTo>
                  <a:pt x="1816221" y="1496074"/>
                </a:lnTo>
                <a:close/>
              </a:path>
            </a:pathLst>
          </a:custGeom>
          <a:solidFill>
            <a:srgbClr val="CA13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044313" y="1747519"/>
            <a:ext cx="1501775" cy="1522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200"/>
              </a:lnSpc>
              <a:spcBef>
                <a:spcPts val="100"/>
              </a:spcBef>
            </a:pPr>
            <a:r>
              <a:rPr sz="1400" spc="-20" dirty="0">
                <a:latin typeface="Calibri"/>
                <a:cs typeface="Calibri"/>
              </a:rPr>
              <a:t>Valores </a:t>
            </a:r>
            <a:r>
              <a:rPr sz="1400" spc="-5" dirty="0">
                <a:latin typeface="Calibri"/>
                <a:cs typeface="Calibri"/>
              </a:rPr>
              <a:t>que não  </a:t>
            </a:r>
            <a:r>
              <a:rPr sz="1400" spc="-10" dirty="0">
                <a:latin typeface="Calibri"/>
                <a:cs typeface="Calibri"/>
              </a:rPr>
              <a:t>atendem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definição  de </a:t>
            </a:r>
            <a:r>
              <a:rPr sz="1400" spc="-10" dirty="0">
                <a:latin typeface="Calibri"/>
                <a:cs typeface="Calibri"/>
              </a:rPr>
              <a:t>ativo </a:t>
            </a:r>
            <a:r>
              <a:rPr sz="1400" dirty="0">
                <a:latin typeface="Calibri"/>
                <a:cs typeface="Calibri"/>
              </a:rPr>
              <a:t>ou </a:t>
            </a:r>
            <a:r>
              <a:rPr sz="1400" spc="-10" dirty="0">
                <a:latin typeface="Calibri"/>
                <a:cs typeface="Calibri"/>
              </a:rPr>
              <a:t>passivo,  </a:t>
            </a:r>
            <a:r>
              <a:rPr sz="1400" spc="-5" dirty="0">
                <a:latin typeface="Calibri"/>
                <a:cs typeface="Calibri"/>
              </a:rPr>
              <a:t>mas </a:t>
            </a:r>
            <a:r>
              <a:rPr sz="1400" spc="-10" dirty="0">
                <a:latin typeface="Calibri"/>
                <a:cs typeface="Calibri"/>
              </a:rPr>
              <a:t>devem </a:t>
            </a:r>
            <a:r>
              <a:rPr sz="1400" spc="-5" dirty="0">
                <a:latin typeface="Calibri"/>
                <a:cs typeface="Calibri"/>
              </a:rPr>
              <a:t>ser  </a:t>
            </a:r>
            <a:r>
              <a:rPr sz="1400" spc="-10" dirty="0">
                <a:latin typeface="Calibri"/>
                <a:cs typeface="Calibri"/>
              </a:rPr>
              <a:t>reconhecidos </a:t>
            </a:r>
            <a:r>
              <a:rPr sz="1400" spc="-5" dirty="0">
                <a:latin typeface="Calibri"/>
                <a:cs typeface="Calibri"/>
              </a:rPr>
              <a:t>por  </a:t>
            </a:r>
            <a:r>
              <a:rPr sz="1400" spc="-10" dirty="0">
                <a:latin typeface="Calibri"/>
                <a:cs typeface="Calibri"/>
              </a:rPr>
              <a:t>determinação </a:t>
            </a:r>
            <a:r>
              <a:rPr sz="1400" spc="-5" dirty="0">
                <a:latin typeface="Calibri"/>
                <a:cs typeface="Calibri"/>
              </a:rPr>
              <a:t>de  normas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específicas.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95834" y="2642616"/>
            <a:ext cx="2778760" cy="0"/>
          </a:xfrm>
          <a:custGeom>
            <a:avLst/>
            <a:gdLst/>
            <a:ahLst/>
            <a:cxnLst/>
            <a:rect l="l" t="t" r="r" b="b"/>
            <a:pathLst>
              <a:path w="2778760">
                <a:moveTo>
                  <a:pt x="0" y="0"/>
                </a:moveTo>
                <a:lnTo>
                  <a:pt x="2778252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74086" y="1821180"/>
            <a:ext cx="0" cy="1641475"/>
          </a:xfrm>
          <a:custGeom>
            <a:avLst/>
            <a:gdLst/>
            <a:ahLst/>
            <a:cxnLst/>
            <a:rect l="l" t="t" r="r" b="b"/>
            <a:pathLst>
              <a:path h="1641475">
                <a:moveTo>
                  <a:pt x="0" y="0"/>
                </a:moveTo>
                <a:lnTo>
                  <a:pt x="0" y="1641348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4489" y="2327148"/>
            <a:ext cx="1641475" cy="631190"/>
          </a:xfrm>
          <a:custGeom>
            <a:avLst/>
            <a:gdLst/>
            <a:ahLst/>
            <a:cxnLst/>
            <a:rect l="l" t="t" r="r" b="b"/>
            <a:pathLst>
              <a:path w="1641475" h="631189">
                <a:moveTo>
                  <a:pt x="0" y="0"/>
                </a:moveTo>
                <a:lnTo>
                  <a:pt x="0" y="630936"/>
                </a:lnTo>
                <a:lnTo>
                  <a:pt x="1641348" y="630936"/>
                </a:lnTo>
                <a:lnTo>
                  <a:pt x="1641348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54489" y="2375406"/>
            <a:ext cx="164147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5740" marR="195580" indent="141605">
              <a:lnSpc>
                <a:spcPct val="101899"/>
              </a:lnSpc>
              <a:spcBef>
                <a:spcPts val="95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VARIAÇÕES  </a:t>
            </a:r>
            <a:r>
              <a:rPr sz="1550" b="1" spc="-100" dirty="0">
                <a:solidFill>
                  <a:srgbClr val="FFFFFF"/>
                </a:solidFill>
                <a:latin typeface="Calibri"/>
                <a:cs typeface="Calibri"/>
              </a:rPr>
              <a:t>PA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TRIMO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74086" y="1821180"/>
            <a:ext cx="741045" cy="0"/>
          </a:xfrm>
          <a:custGeom>
            <a:avLst/>
            <a:gdLst/>
            <a:ahLst/>
            <a:cxnLst/>
            <a:rect l="l" t="t" r="r" b="b"/>
            <a:pathLst>
              <a:path w="741045">
                <a:moveTo>
                  <a:pt x="0" y="0"/>
                </a:moveTo>
                <a:lnTo>
                  <a:pt x="740664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14750" y="1505712"/>
            <a:ext cx="1975485" cy="631190"/>
          </a:xfrm>
          <a:custGeom>
            <a:avLst/>
            <a:gdLst/>
            <a:ahLst/>
            <a:cxnLst/>
            <a:rect l="l" t="t" r="r" b="b"/>
            <a:pathLst>
              <a:path w="1975484" h="631189">
                <a:moveTo>
                  <a:pt x="0" y="0"/>
                </a:moveTo>
                <a:lnTo>
                  <a:pt x="0" y="630936"/>
                </a:lnTo>
                <a:lnTo>
                  <a:pt x="1975104" y="630936"/>
                </a:lnTo>
                <a:lnTo>
                  <a:pt x="1975104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528191" y="1675891"/>
            <a:ext cx="134747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UME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550" b="1" spc="-1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550" b="1" spc="-1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1550" b="1" spc="-6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74086" y="3462528"/>
            <a:ext cx="757555" cy="0"/>
          </a:xfrm>
          <a:custGeom>
            <a:avLst/>
            <a:gdLst/>
            <a:ahLst/>
            <a:cxnLst/>
            <a:rect l="l" t="t" r="r" b="b"/>
            <a:pathLst>
              <a:path w="757554">
                <a:moveTo>
                  <a:pt x="0" y="0"/>
                </a:moveTo>
                <a:lnTo>
                  <a:pt x="757428" y="0"/>
                </a:lnTo>
              </a:path>
            </a:pathLst>
          </a:custGeom>
          <a:ln w="33528">
            <a:solidFill>
              <a:srgbClr val="364D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31514" y="3147060"/>
            <a:ext cx="1958339" cy="632460"/>
          </a:xfrm>
          <a:custGeom>
            <a:avLst/>
            <a:gdLst/>
            <a:ahLst/>
            <a:cxnLst/>
            <a:rect l="l" t="t" r="r" b="b"/>
            <a:pathLst>
              <a:path w="1958340" h="632460">
                <a:moveTo>
                  <a:pt x="0" y="0"/>
                </a:moveTo>
                <a:lnTo>
                  <a:pt x="0" y="632460"/>
                </a:lnTo>
                <a:lnTo>
                  <a:pt x="1958340" y="632460"/>
                </a:lnTo>
                <a:lnTo>
                  <a:pt x="1958340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23132" y="3317238"/>
            <a:ext cx="196723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13384">
              <a:lnSpc>
                <a:spcPct val="100000"/>
              </a:lnSpc>
              <a:spcBef>
                <a:spcPts val="130"/>
              </a:spcBef>
            </a:pP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DIMINUTIVAS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358006" y="2025396"/>
            <a:ext cx="2527300" cy="553720"/>
          </a:xfrm>
          <a:custGeom>
            <a:avLst/>
            <a:gdLst/>
            <a:ahLst/>
            <a:cxnLst/>
            <a:rect l="l" t="t" r="r" b="b"/>
            <a:pathLst>
              <a:path w="2527300" h="553719">
                <a:moveTo>
                  <a:pt x="0" y="0"/>
                </a:moveTo>
                <a:lnTo>
                  <a:pt x="0" y="553212"/>
                </a:lnTo>
                <a:lnTo>
                  <a:pt x="2526792" y="553212"/>
                </a:lnTo>
                <a:lnTo>
                  <a:pt x="252679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53434" y="2020824"/>
            <a:ext cx="2536190" cy="563880"/>
          </a:xfrm>
          <a:custGeom>
            <a:avLst/>
            <a:gdLst/>
            <a:ahLst/>
            <a:cxnLst/>
            <a:rect l="l" t="t" r="r" b="b"/>
            <a:pathLst>
              <a:path w="2536190" h="563880">
                <a:moveTo>
                  <a:pt x="2535936" y="563880"/>
                </a:moveTo>
                <a:lnTo>
                  <a:pt x="2535936" y="0"/>
                </a:lnTo>
                <a:lnTo>
                  <a:pt x="0" y="0"/>
                </a:lnTo>
                <a:lnTo>
                  <a:pt x="0" y="563880"/>
                </a:lnTo>
                <a:lnTo>
                  <a:pt x="4572" y="563880"/>
                </a:lnTo>
                <a:lnTo>
                  <a:pt x="4572" y="10668"/>
                </a:lnTo>
                <a:lnTo>
                  <a:pt x="10668" y="4572"/>
                </a:lnTo>
                <a:lnTo>
                  <a:pt x="10668" y="10668"/>
                </a:lnTo>
                <a:lnTo>
                  <a:pt x="2525268" y="10668"/>
                </a:lnTo>
                <a:lnTo>
                  <a:pt x="2525268" y="4572"/>
                </a:lnTo>
                <a:lnTo>
                  <a:pt x="2531364" y="10668"/>
                </a:lnTo>
                <a:lnTo>
                  <a:pt x="2531364" y="563880"/>
                </a:lnTo>
                <a:lnTo>
                  <a:pt x="2535936" y="563880"/>
                </a:lnTo>
                <a:close/>
              </a:path>
              <a:path w="2536190" h="563880">
                <a:moveTo>
                  <a:pt x="10668" y="10668"/>
                </a:moveTo>
                <a:lnTo>
                  <a:pt x="10668" y="4572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2536190" h="563880">
                <a:moveTo>
                  <a:pt x="10668" y="553212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553212"/>
                </a:lnTo>
                <a:lnTo>
                  <a:pt x="10668" y="553212"/>
                </a:lnTo>
                <a:close/>
              </a:path>
              <a:path w="2536190" h="563880">
                <a:moveTo>
                  <a:pt x="2531364" y="553212"/>
                </a:moveTo>
                <a:lnTo>
                  <a:pt x="4572" y="553212"/>
                </a:lnTo>
                <a:lnTo>
                  <a:pt x="10668" y="557784"/>
                </a:lnTo>
                <a:lnTo>
                  <a:pt x="10668" y="563880"/>
                </a:lnTo>
                <a:lnTo>
                  <a:pt x="2525268" y="563880"/>
                </a:lnTo>
                <a:lnTo>
                  <a:pt x="2525268" y="557784"/>
                </a:lnTo>
                <a:lnTo>
                  <a:pt x="2531364" y="553212"/>
                </a:lnTo>
                <a:close/>
              </a:path>
              <a:path w="2536190" h="563880">
                <a:moveTo>
                  <a:pt x="10668" y="563880"/>
                </a:moveTo>
                <a:lnTo>
                  <a:pt x="10668" y="557784"/>
                </a:lnTo>
                <a:lnTo>
                  <a:pt x="4572" y="553212"/>
                </a:lnTo>
                <a:lnTo>
                  <a:pt x="4572" y="563880"/>
                </a:lnTo>
                <a:lnTo>
                  <a:pt x="10668" y="563880"/>
                </a:lnTo>
                <a:close/>
              </a:path>
              <a:path w="2536190" h="563880">
                <a:moveTo>
                  <a:pt x="2531364" y="10668"/>
                </a:moveTo>
                <a:lnTo>
                  <a:pt x="2525268" y="4572"/>
                </a:lnTo>
                <a:lnTo>
                  <a:pt x="2525268" y="10668"/>
                </a:lnTo>
                <a:lnTo>
                  <a:pt x="2531364" y="10668"/>
                </a:lnTo>
                <a:close/>
              </a:path>
              <a:path w="2536190" h="563880">
                <a:moveTo>
                  <a:pt x="2531364" y="553212"/>
                </a:moveTo>
                <a:lnTo>
                  <a:pt x="2531364" y="10668"/>
                </a:lnTo>
                <a:lnTo>
                  <a:pt x="2525268" y="10668"/>
                </a:lnTo>
                <a:lnTo>
                  <a:pt x="2525268" y="553212"/>
                </a:lnTo>
                <a:lnTo>
                  <a:pt x="2531364" y="553212"/>
                </a:lnTo>
                <a:close/>
              </a:path>
              <a:path w="2536190" h="563880">
                <a:moveTo>
                  <a:pt x="2531364" y="563880"/>
                </a:moveTo>
                <a:lnTo>
                  <a:pt x="2531364" y="553212"/>
                </a:lnTo>
                <a:lnTo>
                  <a:pt x="2525268" y="557784"/>
                </a:lnTo>
                <a:lnTo>
                  <a:pt x="2525268" y="563880"/>
                </a:lnTo>
                <a:lnTo>
                  <a:pt x="2531364" y="563880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426082" y="2155950"/>
            <a:ext cx="31432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0" dirty="0">
                <a:latin typeface="Calibri"/>
                <a:cs typeface="Calibri"/>
              </a:rPr>
              <a:t>Ex.: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58006" y="3653028"/>
            <a:ext cx="2527300" cy="570230"/>
          </a:xfrm>
          <a:custGeom>
            <a:avLst/>
            <a:gdLst/>
            <a:ahLst/>
            <a:cxnLst/>
            <a:rect l="l" t="t" r="r" b="b"/>
            <a:pathLst>
              <a:path w="2527300" h="570229">
                <a:moveTo>
                  <a:pt x="0" y="0"/>
                </a:moveTo>
                <a:lnTo>
                  <a:pt x="0" y="569976"/>
                </a:lnTo>
                <a:lnTo>
                  <a:pt x="2526792" y="569976"/>
                </a:lnTo>
                <a:lnTo>
                  <a:pt x="252679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53434" y="3646932"/>
            <a:ext cx="2536190" cy="581025"/>
          </a:xfrm>
          <a:custGeom>
            <a:avLst/>
            <a:gdLst/>
            <a:ahLst/>
            <a:cxnLst/>
            <a:rect l="l" t="t" r="r" b="b"/>
            <a:pathLst>
              <a:path w="2536190" h="581025">
                <a:moveTo>
                  <a:pt x="2535936" y="580644"/>
                </a:moveTo>
                <a:lnTo>
                  <a:pt x="2535936" y="0"/>
                </a:lnTo>
                <a:lnTo>
                  <a:pt x="0" y="0"/>
                </a:lnTo>
                <a:lnTo>
                  <a:pt x="0" y="580644"/>
                </a:lnTo>
                <a:lnTo>
                  <a:pt x="4572" y="580644"/>
                </a:ln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2525268" y="10668"/>
                </a:lnTo>
                <a:lnTo>
                  <a:pt x="2525268" y="6096"/>
                </a:lnTo>
                <a:lnTo>
                  <a:pt x="2531364" y="10668"/>
                </a:lnTo>
                <a:lnTo>
                  <a:pt x="2531364" y="580644"/>
                </a:lnTo>
                <a:lnTo>
                  <a:pt x="2535936" y="580644"/>
                </a:lnTo>
                <a:close/>
              </a:path>
              <a:path w="2536190" h="581025">
                <a:moveTo>
                  <a:pt x="10668" y="10668"/>
                </a:move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2536190" h="581025">
                <a:moveTo>
                  <a:pt x="10668" y="569976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569976"/>
                </a:lnTo>
                <a:lnTo>
                  <a:pt x="10668" y="569976"/>
                </a:lnTo>
                <a:close/>
              </a:path>
              <a:path w="2536190" h="581025">
                <a:moveTo>
                  <a:pt x="2531364" y="569976"/>
                </a:moveTo>
                <a:lnTo>
                  <a:pt x="4572" y="569976"/>
                </a:lnTo>
                <a:lnTo>
                  <a:pt x="10668" y="576072"/>
                </a:lnTo>
                <a:lnTo>
                  <a:pt x="10668" y="580644"/>
                </a:lnTo>
                <a:lnTo>
                  <a:pt x="2525268" y="580644"/>
                </a:lnTo>
                <a:lnTo>
                  <a:pt x="2525268" y="576072"/>
                </a:lnTo>
                <a:lnTo>
                  <a:pt x="2531364" y="569976"/>
                </a:lnTo>
                <a:close/>
              </a:path>
              <a:path w="2536190" h="581025">
                <a:moveTo>
                  <a:pt x="10668" y="580644"/>
                </a:moveTo>
                <a:lnTo>
                  <a:pt x="10668" y="576072"/>
                </a:lnTo>
                <a:lnTo>
                  <a:pt x="4572" y="569976"/>
                </a:lnTo>
                <a:lnTo>
                  <a:pt x="4572" y="580644"/>
                </a:lnTo>
                <a:lnTo>
                  <a:pt x="10668" y="580644"/>
                </a:lnTo>
                <a:close/>
              </a:path>
              <a:path w="2536190" h="581025">
                <a:moveTo>
                  <a:pt x="2531364" y="10668"/>
                </a:moveTo>
                <a:lnTo>
                  <a:pt x="2525268" y="6096"/>
                </a:lnTo>
                <a:lnTo>
                  <a:pt x="2525268" y="10668"/>
                </a:lnTo>
                <a:lnTo>
                  <a:pt x="2531364" y="10668"/>
                </a:lnTo>
                <a:close/>
              </a:path>
              <a:path w="2536190" h="581025">
                <a:moveTo>
                  <a:pt x="2531364" y="569976"/>
                </a:moveTo>
                <a:lnTo>
                  <a:pt x="2531364" y="10668"/>
                </a:lnTo>
                <a:lnTo>
                  <a:pt x="2525268" y="10668"/>
                </a:lnTo>
                <a:lnTo>
                  <a:pt x="2525268" y="569976"/>
                </a:lnTo>
                <a:lnTo>
                  <a:pt x="2531364" y="569976"/>
                </a:lnTo>
                <a:close/>
              </a:path>
              <a:path w="2536190" h="581025">
                <a:moveTo>
                  <a:pt x="2531364" y="580644"/>
                </a:moveTo>
                <a:lnTo>
                  <a:pt x="2531364" y="569976"/>
                </a:lnTo>
                <a:lnTo>
                  <a:pt x="2525268" y="576072"/>
                </a:lnTo>
                <a:lnTo>
                  <a:pt x="2525268" y="580644"/>
                </a:lnTo>
                <a:lnTo>
                  <a:pt x="2531364" y="580644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36039" y="2024887"/>
            <a:ext cx="15906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Calibri"/>
                <a:cs typeface="Calibri"/>
              </a:rPr>
              <a:t>D.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Tributos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receber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36039" y="2247390"/>
            <a:ext cx="1287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C. </a:t>
            </a:r>
            <a:r>
              <a:rPr sz="1400" spc="-40" dirty="0">
                <a:latin typeface="Calibri"/>
                <a:cs typeface="Calibri"/>
              </a:rPr>
              <a:t>VPA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tributária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26082" y="3678426"/>
            <a:ext cx="1678939" cy="485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25" spc="0" baseline="-32258" dirty="0">
                <a:latin typeface="Calibri"/>
                <a:cs typeface="Calibri"/>
              </a:rPr>
              <a:t>Ex.: </a:t>
            </a:r>
            <a:r>
              <a:rPr sz="1400" spc="-20" dirty="0">
                <a:latin typeface="Calibri"/>
                <a:cs typeface="Calibri"/>
              </a:rPr>
              <a:t>D. </a:t>
            </a:r>
            <a:r>
              <a:rPr sz="1400" spc="-5" dirty="0">
                <a:latin typeface="Calibri"/>
                <a:cs typeface="Calibri"/>
              </a:rPr>
              <a:t>VPD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pessoal</a:t>
            </a:r>
            <a:endParaRPr sz="1400">
              <a:latin typeface="Calibri"/>
              <a:cs typeface="Calibri"/>
            </a:endParaRPr>
          </a:p>
          <a:p>
            <a:pPr marL="364490">
              <a:lnSpc>
                <a:spcPct val="100000"/>
              </a:lnSpc>
              <a:spcBef>
                <a:spcPts val="45"/>
              </a:spcBef>
            </a:pPr>
            <a:r>
              <a:rPr sz="1400" spc="-5" dirty="0">
                <a:latin typeface="Calibri"/>
                <a:cs typeface="Calibri"/>
              </a:rPr>
              <a:t>C. </a:t>
            </a:r>
            <a:r>
              <a:rPr sz="1400" dirty="0">
                <a:latin typeface="Calibri"/>
                <a:cs typeface="Calibri"/>
              </a:rPr>
              <a:t>Salários a</a:t>
            </a:r>
            <a:r>
              <a:rPr sz="1400" spc="-1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pagar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96805" y="2895600"/>
            <a:ext cx="3930650" cy="952500"/>
          </a:xfrm>
          <a:custGeom>
            <a:avLst/>
            <a:gdLst/>
            <a:ahLst/>
            <a:cxnLst/>
            <a:rect l="l" t="t" r="r" b="b"/>
            <a:pathLst>
              <a:path w="3930650" h="952500">
                <a:moveTo>
                  <a:pt x="3930393" y="952500"/>
                </a:moveTo>
                <a:lnTo>
                  <a:pt x="3930393" y="0"/>
                </a:lnTo>
                <a:lnTo>
                  <a:pt x="0" y="0"/>
                </a:lnTo>
                <a:lnTo>
                  <a:pt x="0" y="952500"/>
                </a:lnTo>
                <a:lnTo>
                  <a:pt x="6096" y="952500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3919725" y="12192"/>
                </a:lnTo>
                <a:lnTo>
                  <a:pt x="3919725" y="6096"/>
                </a:lnTo>
                <a:lnTo>
                  <a:pt x="3924297" y="12192"/>
                </a:lnTo>
                <a:lnTo>
                  <a:pt x="3924297" y="952500"/>
                </a:lnTo>
                <a:lnTo>
                  <a:pt x="3930393" y="952500"/>
                </a:lnTo>
                <a:close/>
              </a:path>
              <a:path w="3930650" h="952500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3930650" h="952500">
                <a:moveTo>
                  <a:pt x="12192" y="940308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940308"/>
                </a:lnTo>
                <a:lnTo>
                  <a:pt x="12192" y="940308"/>
                </a:lnTo>
                <a:close/>
              </a:path>
              <a:path w="3930650" h="952500">
                <a:moveTo>
                  <a:pt x="3924297" y="940308"/>
                </a:moveTo>
                <a:lnTo>
                  <a:pt x="6096" y="940308"/>
                </a:lnTo>
                <a:lnTo>
                  <a:pt x="12192" y="946404"/>
                </a:lnTo>
                <a:lnTo>
                  <a:pt x="12192" y="952500"/>
                </a:lnTo>
                <a:lnTo>
                  <a:pt x="3919725" y="952500"/>
                </a:lnTo>
                <a:lnTo>
                  <a:pt x="3919725" y="946404"/>
                </a:lnTo>
                <a:lnTo>
                  <a:pt x="3924297" y="940308"/>
                </a:lnTo>
                <a:close/>
              </a:path>
              <a:path w="3930650" h="952500">
                <a:moveTo>
                  <a:pt x="12192" y="952500"/>
                </a:moveTo>
                <a:lnTo>
                  <a:pt x="12192" y="946404"/>
                </a:lnTo>
                <a:lnTo>
                  <a:pt x="6096" y="940308"/>
                </a:lnTo>
                <a:lnTo>
                  <a:pt x="6096" y="952500"/>
                </a:lnTo>
                <a:lnTo>
                  <a:pt x="12192" y="952500"/>
                </a:lnTo>
                <a:close/>
              </a:path>
              <a:path w="3930650" h="952500">
                <a:moveTo>
                  <a:pt x="3924297" y="12192"/>
                </a:moveTo>
                <a:lnTo>
                  <a:pt x="3919725" y="6096"/>
                </a:lnTo>
                <a:lnTo>
                  <a:pt x="3919725" y="12192"/>
                </a:lnTo>
                <a:lnTo>
                  <a:pt x="3924297" y="12192"/>
                </a:lnTo>
                <a:close/>
              </a:path>
              <a:path w="3930650" h="952500">
                <a:moveTo>
                  <a:pt x="3924297" y="940308"/>
                </a:moveTo>
                <a:lnTo>
                  <a:pt x="3924297" y="12192"/>
                </a:lnTo>
                <a:lnTo>
                  <a:pt x="3919725" y="12192"/>
                </a:lnTo>
                <a:lnTo>
                  <a:pt x="3919725" y="940308"/>
                </a:lnTo>
                <a:lnTo>
                  <a:pt x="3924297" y="940308"/>
                </a:lnTo>
                <a:close/>
              </a:path>
              <a:path w="3930650" h="952500">
                <a:moveTo>
                  <a:pt x="3924297" y="952500"/>
                </a:moveTo>
                <a:lnTo>
                  <a:pt x="3924297" y="940308"/>
                </a:lnTo>
                <a:lnTo>
                  <a:pt x="3919725" y="946404"/>
                </a:lnTo>
                <a:lnTo>
                  <a:pt x="3919725" y="952500"/>
                </a:lnTo>
                <a:lnTo>
                  <a:pt x="3924297" y="952500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70977" y="2985006"/>
            <a:ext cx="378396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sz="1550" spc="5" dirty="0">
                <a:latin typeface="Calibri"/>
                <a:cs typeface="Calibri"/>
              </a:rPr>
              <a:t>São </a:t>
            </a:r>
            <a:r>
              <a:rPr sz="1550" dirty="0">
                <a:latin typeface="Calibri"/>
                <a:cs typeface="Calibri"/>
              </a:rPr>
              <a:t>transações </a:t>
            </a:r>
            <a:r>
              <a:rPr sz="1550" spc="5" dirty="0">
                <a:latin typeface="Calibri"/>
                <a:cs typeface="Calibri"/>
              </a:rPr>
              <a:t>que promovem </a:t>
            </a:r>
            <a:r>
              <a:rPr sz="1550" dirty="0">
                <a:latin typeface="Calibri"/>
                <a:cs typeface="Calibri"/>
              </a:rPr>
              <a:t>alterações </a:t>
            </a:r>
            <a:r>
              <a:rPr sz="1550" spc="5" dirty="0">
                <a:latin typeface="Calibri"/>
                <a:cs typeface="Calibri"/>
              </a:rPr>
              <a:t>nos  </a:t>
            </a:r>
            <a:r>
              <a:rPr sz="1550" spc="0" dirty="0">
                <a:latin typeface="Calibri"/>
                <a:cs typeface="Calibri"/>
              </a:rPr>
              <a:t>elementos patrimoniais </a:t>
            </a:r>
            <a:r>
              <a:rPr sz="1550" spc="5" dirty="0">
                <a:latin typeface="Calibri"/>
                <a:cs typeface="Calibri"/>
              </a:rPr>
              <a:t>da </a:t>
            </a:r>
            <a:r>
              <a:rPr sz="1550" spc="0" dirty="0">
                <a:latin typeface="Calibri"/>
                <a:cs typeface="Calibri"/>
              </a:rPr>
              <a:t>entidade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spc="0" dirty="0">
                <a:latin typeface="Calibri"/>
                <a:cs typeface="Calibri"/>
              </a:rPr>
              <a:t>setor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70977" y="3466590"/>
            <a:ext cx="276161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0" dirty="0">
                <a:latin typeface="Calibri"/>
                <a:cs typeface="Calibri"/>
              </a:rPr>
              <a:t>público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5" dirty="0">
                <a:latin typeface="Calibri"/>
                <a:cs typeface="Calibri"/>
              </a:rPr>
              <a:t>que </a:t>
            </a:r>
            <a:r>
              <a:rPr sz="1550" spc="-5" dirty="0">
                <a:latin typeface="Calibri"/>
                <a:cs typeface="Calibri"/>
              </a:rPr>
              <a:t>afetam 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1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resultado.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2084" y="976375"/>
            <a:ext cx="212915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Variações</a:t>
            </a:r>
            <a:r>
              <a:rPr sz="1750" b="1" spc="-2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patrimoniais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54489" y="4725924"/>
            <a:ext cx="2651760" cy="631190"/>
          </a:xfrm>
          <a:prstGeom prst="rect">
            <a:avLst/>
          </a:prstGeom>
          <a:solidFill>
            <a:srgbClr val="B4C0DF"/>
          </a:solidFill>
        </p:spPr>
        <p:txBody>
          <a:bodyPr vert="horz" wrap="square" lIns="0" tIns="62230" rIns="0" bIns="0" rtlCol="0">
            <a:spAutoFit/>
          </a:bodyPr>
          <a:lstStyle/>
          <a:p>
            <a:pPr marL="711200" marR="275590" indent="-429895">
              <a:lnSpc>
                <a:spcPct val="101899"/>
              </a:lnSpc>
              <a:spcBef>
                <a:spcPts val="490"/>
              </a:spcBef>
            </a:pPr>
            <a:r>
              <a:rPr sz="1550" b="1" dirty="0">
                <a:latin typeface="Calibri"/>
                <a:cs typeface="Calibri"/>
              </a:rPr>
              <a:t>VARIAÇÃO</a:t>
            </a:r>
            <a:r>
              <a:rPr sz="1550" b="1" spc="-75" dirty="0">
                <a:latin typeface="Calibri"/>
                <a:cs typeface="Calibri"/>
              </a:rPr>
              <a:t> </a:t>
            </a:r>
            <a:r>
              <a:rPr sz="1550" b="1" spc="-10" dirty="0">
                <a:latin typeface="Calibri"/>
                <a:cs typeface="Calibri"/>
              </a:rPr>
              <a:t>PATRIMONIAL  </a:t>
            </a:r>
            <a:r>
              <a:rPr sz="1550" b="1" spc="-15" dirty="0">
                <a:latin typeface="Calibri"/>
                <a:cs typeface="Calibri"/>
              </a:rPr>
              <a:t>AUMENTATIVA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54489" y="5547360"/>
            <a:ext cx="2651760" cy="631190"/>
          </a:xfrm>
          <a:prstGeom prst="rect">
            <a:avLst/>
          </a:prstGeom>
          <a:solidFill>
            <a:srgbClr val="B4C0DF"/>
          </a:solidFill>
        </p:spPr>
        <p:txBody>
          <a:bodyPr vert="horz" wrap="square" lIns="0" tIns="62230" rIns="0" bIns="0" rtlCol="0">
            <a:spAutoFit/>
          </a:bodyPr>
          <a:lstStyle/>
          <a:p>
            <a:pPr marL="798195" marR="275590" indent="-516890">
              <a:lnSpc>
                <a:spcPct val="101899"/>
              </a:lnSpc>
              <a:spcBef>
                <a:spcPts val="490"/>
              </a:spcBef>
            </a:pPr>
            <a:r>
              <a:rPr sz="1550" b="1" dirty="0">
                <a:latin typeface="Calibri"/>
                <a:cs typeface="Calibri"/>
              </a:rPr>
              <a:t>VARIAÇÃO</a:t>
            </a:r>
            <a:r>
              <a:rPr sz="1550" b="1" spc="-75" dirty="0">
                <a:latin typeface="Calibri"/>
                <a:cs typeface="Calibri"/>
              </a:rPr>
              <a:t> </a:t>
            </a:r>
            <a:r>
              <a:rPr sz="1550" b="1" spc="-10" dirty="0">
                <a:latin typeface="Calibri"/>
                <a:cs typeface="Calibri"/>
              </a:rPr>
              <a:t>PATRIMONIAL  </a:t>
            </a:r>
            <a:r>
              <a:rPr sz="1550" b="1" spc="0" dirty="0">
                <a:latin typeface="Calibri"/>
                <a:cs typeface="Calibri"/>
              </a:rPr>
              <a:t>DIMINUTIVA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085722" y="4738116"/>
            <a:ext cx="2651760" cy="632460"/>
          </a:xfrm>
          <a:custGeom>
            <a:avLst/>
            <a:gdLst/>
            <a:ahLst/>
            <a:cxnLst/>
            <a:rect l="l" t="t" r="r" b="b"/>
            <a:pathLst>
              <a:path w="2651759" h="632460">
                <a:moveTo>
                  <a:pt x="0" y="0"/>
                </a:moveTo>
                <a:lnTo>
                  <a:pt x="0" y="632460"/>
                </a:lnTo>
                <a:lnTo>
                  <a:pt x="2651760" y="632460"/>
                </a:lnTo>
                <a:lnTo>
                  <a:pt x="2651760" y="0"/>
                </a:lnTo>
                <a:lnTo>
                  <a:pt x="0" y="0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085722" y="4908294"/>
            <a:ext cx="265176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3540">
              <a:lnSpc>
                <a:spcPct val="100000"/>
              </a:lnSpc>
              <a:spcBef>
                <a:spcPts val="130"/>
              </a:spcBef>
            </a:pPr>
            <a:r>
              <a:rPr sz="1550" b="1" spc="-10" dirty="0">
                <a:latin typeface="Calibri"/>
                <a:cs typeface="Calibri"/>
              </a:rPr>
              <a:t>RECEITA</a:t>
            </a:r>
            <a:r>
              <a:rPr sz="1550" b="1" spc="-25" dirty="0">
                <a:latin typeface="Calibri"/>
                <a:cs typeface="Calibri"/>
              </a:rPr>
              <a:t> </a:t>
            </a:r>
            <a:r>
              <a:rPr sz="1550" b="1" spc="-10" dirty="0">
                <a:latin typeface="Calibri"/>
                <a:cs typeface="Calibri"/>
              </a:rPr>
              <a:t>PATRIMONIAL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105534" y="5547360"/>
            <a:ext cx="2651760" cy="631190"/>
          </a:xfrm>
          <a:custGeom>
            <a:avLst/>
            <a:gdLst/>
            <a:ahLst/>
            <a:cxnLst/>
            <a:rect l="l" t="t" r="r" b="b"/>
            <a:pathLst>
              <a:path w="2651759" h="631189">
                <a:moveTo>
                  <a:pt x="0" y="0"/>
                </a:moveTo>
                <a:lnTo>
                  <a:pt x="0" y="630936"/>
                </a:lnTo>
                <a:lnTo>
                  <a:pt x="2651760" y="630936"/>
                </a:lnTo>
                <a:lnTo>
                  <a:pt x="2651760" y="0"/>
                </a:lnTo>
                <a:lnTo>
                  <a:pt x="0" y="0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105534" y="5716013"/>
            <a:ext cx="265176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51790">
              <a:lnSpc>
                <a:spcPct val="100000"/>
              </a:lnSpc>
              <a:spcBef>
                <a:spcPts val="130"/>
              </a:spcBef>
            </a:pPr>
            <a:r>
              <a:rPr sz="1550" b="1" spc="0" dirty="0">
                <a:latin typeface="Calibri"/>
                <a:cs typeface="Calibri"/>
              </a:rPr>
              <a:t>DESPESA</a:t>
            </a:r>
            <a:r>
              <a:rPr sz="1550" b="1" dirty="0">
                <a:latin typeface="Calibri"/>
                <a:cs typeface="Calibri"/>
              </a:rPr>
              <a:t> </a:t>
            </a:r>
            <a:r>
              <a:rPr sz="1550" b="1" spc="-10" dirty="0">
                <a:latin typeface="Calibri"/>
                <a:cs typeface="Calibri"/>
              </a:rPr>
              <a:t>PATRIMONIAL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205350" y="4812792"/>
            <a:ext cx="2979420" cy="1289685"/>
          </a:xfrm>
          <a:custGeom>
            <a:avLst/>
            <a:gdLst/>
            <a:ahLst/>
            <a:cxnLst/>
            <a:rect l="l" t="t" r="r" b="b"/>
            <a:pathLst>
              <a:path w="2979420" h="1289685">
                <a:moveTo>
                  <a:pt x="2979420" y="1289304"/>
                </a:moveTo>
                <a:lnTo>
                  <a:pt x="2979420" y="0"/>
                </a:lnTo>
                <a:lnTo>
                  <a:pt x="0" y="0"/>
                </a:lnTo>
                <a:lnTo>
                  <a:pt x="0" y="1289304"/>
                </a:lnTo>
                <a:lnTo>
                  <a:pt x="6096" y="1289304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2967228" y="10668"/>
                </a:lnTo>
                <a:lnTo>
                  <a:pt x="2967228" y="6096"/>
                </a:lnTo>
                <a:lnTo>
                  <a:pt x="2973324" y="10668"/>
                </a:lnTo>
                <a:lnTo>
                  <a:pt x="2973324" y="1289304"/>
                </a:lnTo>
                <a:lnTo>
                  <a:pt x="2979420" y="1289304"/>
                </a:lnTo>
                <a:close/>
              </a:path>
              <a:path w="2979420" h="1289685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2979420" h="1289685">
                <a:moveTo>
                  <a:pt x="10668" y="1278636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1278636"/>
                </a:lnTo>
                <a:lnTo>
                  <a:pt x="10668" y="1278636"/>
                </a:lnTo>
                <a:close/>
              </a:path>
              <a:path w="2979420" h="1289685">
                <a:moveTo>
                  <a:pt x="2973324" y="1278636"/>
                </a:moveTo>
                <a:lnTo>
                  <a:pt x="6096" y="1278636"/>
                </a:lnTo>
                <a:lnTo>
                  <a:pt x="10668" y="1284732"/>
                </a:lnTo>
                <a:lnTo>
                  <a:pt x="10668" y="1289304"/>
                </a:lnTo>
                <a:lnTo>
                  <a:pt x="2967228" y="1289304"/>
                </a:lnTo>
                <a:lnTo>
                  <a:pt x="2967228" y="1284732"/>
                </a:lnTo>
                <a:lnTo>
                  <a:pt x="2973324" y="1278636"/>
                </a:lnTo>
                <a:close/>
              </a:path>
              <a:path w="2979420" h="1289685">
                <a:moveTo>
                  <a:pt x="10668" y="1289304"/>
                </a:moveTo>
                <a:lnTo>
                  <a:pt x="10668" y="1284732"/>
                </a:lnTo>
                <a:lnTo>
                  <a:pt x="6096" y="1278636"/>
                </a:lnTo>
                <a:lnTo>
                  <a:pt x="6096" y="1289304"/>
                </a:lnTo>
                <a:lnTo>
                  <a:pt x="10668" y="1289304"/>
                </a:lnTo>
                <a:close/>
              </a:path>
              <a:path w="2979420" h="1289685">
                <a:moveTo>
                  <a:pt x="2973324" y="10668"/>
                </a:moveTo>
                <a:lnTo>
                  <a:pt x="2967228" y="6096"/>
                </a:lnTo>
                <a:lnTo>
                  <a:pt x="2967228" y="10668"/>
                </a:lnTo>
                <a:lnTo>
                  <a:pt x="2973324" y="10668"/>
                </a:lnTo>
                <a:close/>
              </a:path>
              <a:path w="2979420" h="1289685">
                <a:moveTo>
                  <a:pt x="2973324" y="1278636"/>
                </a:moveTo>
                <a:lnTo>
                  <a:pt x="2973324" y="10668"/>
                </a:lnTo>
                <a:lnTo>
                  <a:pt x="2967228" y="10668"/>
                </a:lnTo>
                <a:lnTo>
                  <a:pt x="2967228" y="1278636"/>
                </a:lnTo>
                <a:lnTo>
                  <a:pt x="2973324" y="1278636"/>
                </a:lnTo>
                <a:close/>
              </a:path>
              <a:path w="2979420" h="1289685">
                <a:moveTo>
                  <a:pt x="2973324" y="1289304"/>
                </a:moveTo>
                <a:lnTo>
                  <a:pt x="2973324" y="1278636"/>
                </a:lnTo>
                <a:lnTo>
                  <a:pt x="2967228" y="1284732"/>
                </a:lnTo>
                <a:lnTo>
                  <a:pt x="2967228" y="1289304"/>
                </a:lnTo>
                <a:lnTo>
                  <a:pt x="2973324" y="1289304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279523" y="4830570"/>
            <a:ext cx="9702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77825" algn="l"/>
              </a:tabLst>
            </a:pPr>
            <a:r>
              <a:rPr sz="1550" spc="10" dirty="0">
                <a:latin typeface="Calibri"/>
                <a:cs typeface="Calibri"/>
              </a:rPr>
              <a:t>Os</a:t>
            </a:r>
            <a:r>
              <a:rPr sz="1550" spc="10" dirty="0">
                <a:latin typeface="Times New Roman"/>
                <a:cs typeface="Times New Roman"/>
              </a:rPr>
              <a:t>	</a:t>
            </a:r>
            <a:r>
              <a:rPr sz="1550" spc="0" dirty="0">
                <a:latin typeface="Calibri"/>
                <a:cs typeface="Calibri"/>
              </a:rPr>
              <a:t>termos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849243" y="4830570"/>
            <a:ext cx="62230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66700" algn="l"/>
              </a:tabLst>
            </a:pP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1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V</a:t>
            </a:r>
            <a:r>
              <a:rPr sz="1550" spc="5" dirty="0">
                <a:latin typeface="Calibri"/>
                <a:cs typeface="Calibri"/>
              </a:rPr>
              <a:t>P</a:t>
            </a:r>
            <a:r>
              <a:rPr sz="1550" spc="15" dirty="0">
                <a:latin typeface="Calibri"/>
                <a:cs typeface="Calibri"/>
              </a:rPr>
              <a:t>D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600663" y="4830570"/>
            <a:ext cx="51117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-5" dirty="0">
                <a:latin typeface="Calibri"/>
                <a:cs typeface="Calibri"/>
              </a:rPr>
              <a:t>foram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896487" y="5071362"/>
            <a:ext cx="121475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104900" algn="l"/>
              </a:tabLst>
            </a:pPr>
            <a:r>
              <a:rPr sz="1550" spc="0" dirty="0">
                <a:latin typeface="Calibri"/>
                <a:cs typeface="Calibri"/>
              </a:rPr>
              <a:t>e</a:t>
            </a:r>
            <a:r>
              <a:rPr sz="1550" spc="10" dirty="0">
                <a:latin typeface="Calibri"/>
                <a:cs typeface="Calibri"/>
              </a:rPr>
              <a:t>v</a:t>
            </a:r>
            <a:r>
              <a:rPr sz="1550" spc="0" dirty="0">
                <a:latin typeface="Calibri"/>
                <a:cs typeface="Calibri"/>
              </a:rPr>
              <a:t>id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5" dirty="0">
                <a:latin typeface="Calibri"/>
                <a:cs typeface="Calibri"/>
              </a:rPr>
              <a:t>nc</a:t>
            </a:r>
            <a:r>
              <a:rPr sz="1550" spc="0" dirty="0">
                <a:latin typeface="Calibri"/>
                <a:cs typeface="Calibri"/>
              </a:rPr>
              <a:t>ia</a:t>
            </a:r>
            <a:r>
              <a:rPr sz="1550" spc="5" dirty="0">
                <a:latin typeface="Calibri"/>
                <a:cs typeface="Calibri"/>
              </a:rPr>
              <a:t>r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79523" y="5071362"/>
            <a:ext cx="78676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sz="1550" spc="5" dirty="0">
                <a:latin typeface="Calibri"/>
                <a:cs typeface="Calibri"/>
              </a:rPr>
              <a:t>ad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-20" dirty="0">
                <a:latin typeface="Calibri"/>
                <a:cs typeface="Calibri"/>
              </a:rPr>
              <a:t>t</a:t>
            </a:r>
            <a:r>
              <a:rPr sz="1550" spc="5" dirty="0">
                <a:latin typeface="Calibri"/>
                <a:cs typeface="Calibri"/>
              </a:rPr>
              <a:t>ados </a:t>
            </a:r>
            <a:r>
              <a:rPr sz="1550" spc="0" dirty="0">
                <a:latin typeface="Times New Roman"/>
                <a:cs typeface="Times New Roman"/>
              </a:rPr>
              <a:t> </a:t>
            </a:r>
            <a:r>
              <a:rPr sz="1550" spc="0" dirty="0">
                <a:latin typeface="Calibri"/>
                <a:cs typeface="Calibri"/>
              </a:rPr>
              <a:t>di</a:t>
            </a:r>
            <a:r>
              <a:rPr sz="1550" spc="-30" dirty="0">
                <a:latin typeface="Calibri"/>
                <a:cs typeface="Calibri"/>
              </a:rPr>
              <a:t>f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-15" dirty="0">
                <a:latin typeface="Calibri"/>
                <a:cs typeface="Calibri"/>
              </a:rPr>
              <a:t>r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5" dirty="0">
                <a:latin typeface="Calibri"/>
                <a:cs typeface="Calibri"/>
              </a:rPr>
              <a:t>n</a:t>
            </a:r>
            <a:r>
              <a:rPr sz="1550" dirty="0">
                <a:latin typeface="Calibri"/>
                <a:cs typeface="Calibri"/>
              </a:rPr>
              <a:t>ç</a:t>
            </a:r>
            <a:r>
              <a:rPr sz="1550" spc="10" dirty="0">
                <a:latin typeface="Calibri"/>
                <a:cs typeface="Calibri"/>
              </a:rPr>
              <a:t>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56407" y="4830570"/>
            <a:ext cx="466725" cy="7486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30"/>
              </a:spcBef>
            </a:pPr>
            <a:r>
              <a:rPr sz="1550" spc="10" dirty="0">
                <a:latin typeface="Calibri"/>
                <a:cs typeface="Calibri"/>
              </a:rPr>
              <a:t>V</a:t>
            </a:r>
            <a:r>
              <a:rPr sz="1550" spc="-110" dirty="0">
                <a:latin typeface="Calibri"/>
                <a:cs typeface="Calibri"/>
              </a:rPr>
              <a:t>P</a:t>
            </a:r>
            <a:r>
              <a:rPr sz="1550" spc="10" dirty="0">
                <a:latin typeface="Calibri"/>
                <a:cs typeface="Calibri"/>
              </a:rPr>
              <a:t>A</a:t>
            </a:r>
            <a:endParaRPr sz="1550">
              <a:latin typeface="Calibri"/>
              <a:cs typeface="Calibri"/>
            </a:endParaRPr>
          </a:p>
          <a:p>
            <a:pPr marL="12700" marR="7620" indent="-14604" algn="ctr">
              <a:lnSpc>
                <a:spcPct val="101899"/>
              </a:lnSpc>
              <a:spcBef>
                <a:spcPts val="5"/>
              </a:spcBef>
            </a:pPr>
            <a:r>
              <a:rPr sz="1550" dirty="0">
                <a:latin typeface="Calibri"/>
                <a:cs typeface="Calibri"/>
              </a:rPr>
              <a:t>para  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-5" dirty="0">
                <a:latin typeface="Calibri"/>
                <a:cs typeface="Calibri"/>
              </a:rPr>
              <a:t>n</a:t>
            </a:r>
            <a:r>
              <a:rPr sz="1550" spc="0" dirty="0">
                <a:latin typeface="Calibri"/>
                <a:cs typeface="Calibri"/>
              </a:rPr>
              <a:t>t</a:t>
            </a:r>
            <a:r>
              <a:rPr sz="1550" spc="-15" dirty="0">
                <a:latin typeface="Calibri"/>
                <a:cs typeface="Calibri"/>
              </a:rPr>
              <a:t>r</a:t>
            </a:r>
            <a:r>
              <a:rPr sz="1550" spc="10" dirty="0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910204" y="5312154"/>
            <a:ext cx="120142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13384" algn="l"/>
              </a:tabLst>
            </a:pPr>
            <a:r>
              <a:rPr sz="1550" spc="10" dirty="0">
                <a:latin typeface="Calibri"/>
                <a:cs typeface="Calibri"/>
              </a:rPr>
              <a:t>os</a:t>
            </a:r>
            <a:r>
              <a:rPr sz="1550" spc="10" dirty="0">
                <a:latin typeface="Times New Roman"/>
                <a:cs typeface="Times New Roman"/>
              </a:rPr>
              <a:t>	</a:t>
            </a:r>
            <a:r>
              <a:rPr sz="1550" spc="0" dirty="0">
                <a:latin typeface="Calibri"/>
                <a:cs typeface="Calibri"/>
              </a:rPr>
              <a:t>conceitos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79523" y="5551422"/>
            <a:ext cx="283083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  <a:tabLst>
                <a:tab pos="1162685" algn="l"/>
                <a:tab pos="1393190" algn="l"/>
                <a:tab pos="1706880" algn="l"/>
                <a:tab pos="2612390" algn="l"/>
              </a:tabLst>
            </a:pPr>
            <a:r>
              <a:rPr sz="1550" spc="5" dirty="0">
                <a:latin typeface="Calibri"/>
                <a:cs typeface="Calibri"/>
              </a:rPr>
              <a:t>p</a:t>
            </a:r>
            <a:r>
              <a:rPr sz="1550" dirty="0">
                <a:latin typeface="Calibri"/>
                <a:cs typeface="Calibri"/>
              </a:rPr>
              <a:t>a</a:t>
            </a:r>
            <a:r>
              <a:rPr sz="1550" spc="0" dirty="0">
                <a:latin typeface="Calibri"/>
                <a:cs typeface="Calibri"/>
              </a:rPr>
              <a:t>tri</a:t>
            </a:r>
            <a:r>
              <a:rPr sz="1550" spc="15" dirty="0">
                <a:latin typeface="Calibri"/>
                <a:cs typeface="Calibri"/>
              </a:rPr>
              <a:t>m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0" dirty="0">
                <a:latin typeface="Calibri"/>
                <a:cs typeface="Calibri"/>
              </a:rPr>
              <a:t>niai</a:t>
            </a:r>
            <a:r>
              <a:rPr sz="1550" spc="5" dirty="0">
                <a:latin typeface="Calibri"/>
                <a:cs typeface="Calibri"/>
              </a:rPr>
              <a:t>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0" dirty="0">
                <a:latin typeface="Calibri"/>
                <a:cs typeface="Calibri"/>
              </a:rPr>
              <a:t>o</a:t>
            </a:r>
            <a:r>
              <a:rPr sz="1550" spc="5" dirty="0">
                <a:latin typeface="Calibri"/>
                <a:cs typeface="Calibri"/>
              </a:rPr>
              <a:t>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dirty="0">
                <a:latin typeface="Calibri"/>
                <a:cs typeface="Calibri"/>
              </a:rPr>
              <a:t>c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5" dirty="0">
                <a:latin typeface="Calibri"/>
                <a:cs typeface="Calibri"/>
              </a:rPr>
              <a:t>n</a:t>
            </a:r>
            <a:r>
              <a:rPr sz="1550" spc="10" dirty="0">
                <a:latin typeface="Calibri"/>
                <a:cs typeface="Calibri"/>
              </a:rPr>
              <a:t>ce</a:t>
            </a:r>
            <a:r>
              <a:rPr sz="1550" spc="-15" dirty="0">
                <a:latin typeface="Calibri"/>
                <a:cs typeface="Calibri"/>
              </a:rPr>
              <a:t>i</a:t>
            </a:r>
            <a:r>
              <a:rPr sz="1550" spc="-5" dirty="0">
                <a:latin typeface="Calibri"/>
                <a:cs typeface="Calibri"/>
              </a:rPr>
              <a:t>t</a:t>
            </a:r>
            <a:r>
              <a:rPr sz="1550" spc="0" dirty="0">
                <a:latin typeface="Calibri"/>
                <a:cs typeface="Calibri"/>
              </a:rPr>
              <a:t>o</a:t>
            </a:r>
            <a:r>
              <a:rPr sz="1550" spc="5" dirty="0">
                <a:latin typeface="Calibri"/>
                <a:cs typeface="Calibri"/>
              </a:rPr>
              <a:t>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spc="0" dirty="0">
                <a:latin typeface="Times New Roman"/>
                <a:cs typeface="Times New Roman"/>
              </a:rPr>
              <a:t> </a:t>
            </a:r>
            <a:r>
              <a:rPr sz="1550" spc="0" dirty="0">
                <a:latin typeface="Calibri"/>
                <a:cs typeface="Calibri"/>
              </a:rPr>
              <a:t>receita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5" dirty="0">
                <a:latin typeface="Calibri"/>
                <a:cs typeface="Calibri"/>
              </a:rPr>
              <a:t>despesa</a:t>
            </a:r>
            <a:r>
              <a:rPr sz="1550" spc="-45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orçamentária</a:t>
            </a:r>
            <a:r>
              <a:rPr sz="1550" spc="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756538" y="5017770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>
                <a:moveTo>
                  <a:pt x="0" y="0"/>
                </a:moveTo>
                <a:lnTo>
                  <a:pt x="278892" y="0"/>
                </a:lnTo>
              </a:path>
            </a:pathLst>
          </a:custGeom>
          <a:ln w="74676">
            <a:solidFill>
              <a:srgbClr val="4965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56538" y="5129022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>
                <a:moveTo>
                  <a:pt x="0" y="0"/>
                </a:moveTo>
                <a:lnTo>
                  <a:pt x="278892" y="0"/>
                </a:lnTo>
              </a:path>
            </a:pathLst>
          </a:custGeom>
          <a:ln w="74676">
            <a:solidFill>
              <a:srgbClr val="4965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50442" y="4974336"/>
            <a:ext cx="289560" cy="198120"/>
          </a:xfrm>
          <a:custGeom>
            <a:avLst/>
            <a:gdLst/>
            <a:ahLst/>
            <a:cxnLst/>
            <a:rect l="l" t="t" r="r" b="b"/>
            <a:pathLst>
              <a:path w="289560" h="198120">
                <a:moveTo>
                  <a:pt x="289560" y="86868"/>
                </a:moveTo>
                <a:lnTo>
                  <a:pt x="289560" y="0"/>
                </a:lnTo>
                <a:lnTo>
                  <a:pt x="0" y="0"/>
                </a:lnTo>
                <a:lnTo>
                  <a:pt x="0" y="86868"/>
                </a:lnTo>
                <a:lnTo>
                  <a:pt x="6096" y="86868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278892" y="12192"/>
                </a:lnTo>
                <a:lnTo>
                  <a:pt x="278892" y="6096"/>
                </a:lnTo>
                <a:lnTo>
                  <a:pt x="284988" y="12192"/>
                </a:lnTo>
                <a:lnTo>
                  <a:pt x="284988" y="86868"/>
                </a:lnTo>
                <a:lnTo>
                  <a:pt x="289560" y="86868"/>
                </a:lnTo>
                <a:close/>
              </a:path>
              <a:path w="289560" h="198120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289560" h="198120">
                <a:moveTo>
                  <a:pt x="12192" y="74676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74676"/>
                </a:lnTo>
                <a:lnTo>
                  <a:pt x="12192" y="74676"/>
                </a:lnTo>
                <a:close/>
              </a:path>
              <a:path w="289560" h="198120">
                <a:moveTo>
                  <a:pt x="284988" y="74676"/>
                </a:moveTo>
                <a:lnTo>
                  <a:pt x="6096" y="74676"/>
                </a:lnTo>
                <a:lnTo>
                  <a:pt x="12192" y="80772"/>
                </a:lnTo>
                <a:lnTo>
                  <a:pt x="12192" y="86868"/>
                </a:lnTo>
                <a:lnTo>
                  <a:pt x="278892" y="86868"/>
                </a:lnTo>
                <a:lnTo>
                  <a:pt x="278892" y="80772"/>
                </a:lnTo>
                <a:lnTo>
                  <a:pt x="284988" y="74676"/>
                </a:lnTo>
                <a:close/>
              </a:path>
              <a:path w="289560" h="198120">
                <a:moveTo>
                  <a:pt x="12192" y="86868"/>
                </a:moveTo>
                <a:lnTo>
                  <a:pt x="12192" y="80772"/>
                </a:lnTo>
                <a:lnTo>
                  <a:pt x="6096" y="74676"/>
                </a:lnTo>
                <a:lnTo>
                  <a:pt x="6096" y="86868"/>
                </a:lnTo>
                <a:lnTo>
                  <a:pt x="12192" y="86868"/>
                </a:lnTo>
                <a:close/>
              </a:path>
              <a:path w="289560" h="198120">
                <a:moveTo>
                  <a:pt x="284988" y="12192"/>
                </a:moveTo>
                <a:lnTo>
                  <a:pt x="278892" y="6096"/>
                </a:lnTo>
                <a:lnTo>
                  <a:pt x="278892" y="12192"/>
                </a:lnTo>
                <a:lnTo>
                  <a:pt x="284988" y="12192"/>
                </a:lnTo>
                <a:close/>
              </a:path>
              <a:path w="289560" h="198120">
                <a:moveTo>
                  <a:pt x="284988" y="74676"/>
                </a:moveTo>
                <a:lnTo>
                  <a:pt x="284988" y="12192"/>
                </a:lnTo>
                <a:lnTo>
                  <a:pt x="278892" y="12192"/>
                </a:lnTo>
                <a:lnTo>
                  <a:pt x="278892" y="74676"/>
                </a:lnTo>
                <a:lnTo>
                  <a:pt x="284988" y="74676"/>
                </a:lnTo>
                <a:close/>
              </a:path>
              <a:path w="289560" h="198120">
                <a:moveTo>
                  <a:pt x="284988" y="86868"/>
                </a:moveTo>
                <a:lnTo>
                  <a:pt x="284988" y="74676"/>
                </a:lnTo>
                <a:lnTo>
                  <a:pt x="278892" y="80772"/>
                </a:lnTo>
                <a:lnTo>
                  <a:pt x="278892" y="86868"/>
                </a:lnTo>
                <a:lnTo>
                  <a:pt x="284988" y="86868"/>
                </a:lnTo>
                <a:close/>
              </a:path>
              <a:path w="289560" h="198120">
                <a:moveTo>
                  <a:pt x="289560" y="198120"/>
                </a:moveTo>
                <a:lnTo>
                  <a:pt x="289560" y="112776"/>
                </a:lnTo>
                <a:lnTo>
                  <a:pt x="0" y="112776"/>
                </a:lnTo>
                <a:lnTo>
                  <a:pt x="0" y="198120"/>
                </a:lnTo>
                <a:lnTo>
                  <a:pt x="6096" y="198120"/>
                </a:lnTo>
                <a:lnTo>
                  <a:pt x="6096" y="123444"/>
                </a:lnTo>
                <a:lnTo>
                  <a:pt x="12192" y="117348"/>
                </a:lnTo>
                <a:lnTo>
                  <a:pt x="12192" y="123444"/>
                </a:lnTo>
                <a:lnTo>
                  <a:pt x="278892" y="123444"/>
                </a:lnTo>
                <a:lnTo>
                  <a:pt x="278892" y="117348"/>
                </a:lnTo>
                <a:lnTo>
                  <a:pt x="284988" y="123444"/>
                </a:lnTo>
                <a:lnTo>
                  <a:pt x="284988" y="198120"/>
                </a:lnTo>
                <a:lnTo>
                  <a:pt x="289560" y="198120"/>
                </a:lnTo>
                <a:close/>
              </a:path>
              <a:path w="289560" h="198120">
                <a:moveTo>
                  <a:pt x="12192" y="123444"/>
                </a:moveTo>
                <a:lnTo>
                  <a:pt x="12192" y="117348"/>
                </a:lnTo>
                <a:lnTo>
                  <a:pt x="6096" y="123444"/>
                </a:lnTo>
                <a:lnTo>
                  <a:pt x="12192" y="123444"/>
                </a:lnTo>
                <a:close/>
              </a:path>
              <a:path w="289560" h="198120">
                <a:moveTo>
                  <a:pt x="12192" y="185928"/>
                </a:moveTo>
                <a:lnTo>
                  <a:pt x="12192" y="123444"/>
                </a:lnTo>
                <a:lnTo>
                  <a:pt x="6096" y="123444"/>
                </a:lnTo>
                <a:lnTo>
                  <a:pt x="6096" y="185928"/>
                </a:lnTo>
                <a:lnTo>
                  <a:pt x="12192" y="185928"/>
                </a:lnTo>
                <a:close/>
              </a:path>
              <a:path w="289560" h="198120">
                <a:moveTo>
                  <a:pt x="284988" y="185928"/>
                </a:moveTo>
                <a:lnTo>
                  <a:pt x="6096" y="185928"/>
                </a:lnTo>
                <a:lnTo>
                  <a:pt x="12192" y="192024"/>
                </a:lnTo>
                <a:lnTo>
                  <a:pt x="12192" y="198120"/>
                </a:lnTo>
                <a:lnTo>
                  <a:pt x="278892" y="198120"/>
                </a:lnTo>
                <a:lnTo>
                  <a:pt x="278892" y="192024"/>
                </a:lnTo>
                <a:lnTo>
                  <a:pt x="284988" y="185928"/>
                </a:lnTo>
                <a:close/>
              </a:path>
              <a:path w="289560" h="198120">
                <a:moveTo>
                  <a:pt x="12192" y="198120"/>
                </a:moveTo>
                <a:lnTo>
                  <a:pt x="12192" y="192024"/>
                </a:lnTo>
                <a:lnTo>
                  <a:pt x="6096" y="185928"/>
                </a:lnTo>
                <a:lnTo>
                  <a:pt x="6096" y="198120"/>
                </a:lnTo>
                <a:lnTo>
                  <a:pt x="12192" y="198120"/>
                </a:lnTo>
                <a:close/>
              </a:path>
              <a:path w="289560" h="198120">
                <a:moveTo>
                  <a:pt x="284988" y="123444"/>
                </a:moveTo>
                <a:lnTo>
                  <a:pt x="278892" y="117348"/>
                </a:lnTo>
                <a:lnTo>
                  <a:pt x="278892" y="123444"/>
                </a:lnTo>
                <a:lnTo>
                  <a:pt x="284988" y="123444"/>
                </a:lnTo>
                <a:close/>
              </a:path>
              <a:path w="289560" h="198120">
                <a:moveTo>
                  <a:pt x="284988" y="185928"/>
                </a:moveTo>
                <a:lnTo>
                  <a:pt x="284988" y="123444"/>
                </a:lnTo>
                <a:lnTo>
                  <a:pt x="278892" y="123444"/>
                </a:lnTo>
                <a:lnTo>
                  <a:pt x="278892" y="185928"/>
                </a:lnTo>
                <a:lnTo>
                  <a:pt x="284988" y="185928"/>
                </a:lnTo>
                <a:close/>
              </a:path>
              <a:path w="289560" h="198120">
                <a:moveTo>
                  <a:pt x="284988" y="198120"/>
                </a:moveTo>
                <a:lnTo>
                  <a:pt x="284988" y="185928"/>
                </a:lnTo>
                <a:lnTo>
                  <a:pt x="278892" y="192024"/>
                </a:lnTo>
                <a:lnTo>
                  <a:pt x="278892" y="198120"/>
                </a:lnTo>
                <a:lnTo>
                  <a:pt x="284988" y="198120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56538" y="5775198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>
                <a:moveTo>
                  <a:pt x="0" y="0"/>
                </a:moveTo>
                <a:lnTo>
                  <a:pt x="278892" y="0"/>
                </a:lnTo>
              </a:path>
            </a:pathLst>
          </a:custGeom>
          <a:ln w="74676">
            <a:solidFill>
              <a:srgbClr val="4965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756538" y="5886450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>
                <a:moveTo>
                  <a:pt x="0" y="0"/>
                </a:moveTo>
                <a:lnTo>
                  <a:pt x="278892" y="0"/>
                </a:lnTo>
              </a:path>
            </a:pathLst>
          </a:custGeom>
          <a:ln w="74676">
            <a:solidFill>
              <a:srgbClr val="4965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750442" y="5733288"/>
            <a:ext cx="289560" cy="196850"/>
          </a:xfrm>
          <a:custGeom>
            <a:avLst/>
            <a:gdLst/>
            <a:ahLst/>
            <a:cxnLst/>
            <a:rect l="l" t="t" r="r" b="b"/>
            <a:pathLst>
              <a:path w="289560" h="196850">
                <a:moveTo>
                  <a:pt x="289560" y="85344"/>
                </a:moveTo>
                <a:lnTo>
                  <a:pt x="289560" y="0"/>
                </a:lnTo>
                <a:lnTo>
                  <a:pt x="0" y="0"/>
                </a:lnTo>
                <a:lnTo>
                  <a:pt x="0" y="85344"/>
                </a:lnTo>
                <a:lnTo>
                  <a:pt x="6096" y="85344"/>
                </a:lnTo>
                <a:lnTo>
                  <a:pt x="6096" y="10668"/>
                </a:lnTo>
                <a:lnTo>
                  <a:pt x="12192" y="4572"/>
                </a:lnTo>
                <a:lnTo>
                  <a:pt x="12192" y="10668"/>
                </a:lnTo>
                <a:lnTo>
                  <a:pt x="278892" y="10668"/>
                </a:lnTo>
                <a:lnTo>
                  <a:pt x="278892" y="4572"/>
                </a:lnTo>
                <a:lnTo>
                  <a:pt x="284988" y="10668"/>
                </a:lnTo>
                <a:lnTo>
                  <a:pt x="284988" y="85344"/>
                </a:lnTo>
                <a:lnTo>
                  <a:pt x="289560" y="85344"/>
                </a:lnTo>
                <a:close/>
              </a:path>
              <a:path w="289560" h="196850">
                <a:moveTo>
                  <a:pt x="12192" y="10668"/>
                </a:moveTo>
                <a:lnTo>
                  <a:pt x="12192" y="4572"/>
                </a:lnTo>
                <a:lnTo>
                  <a:pt x="6096" y="10668"/>
                </a:lnTo>
                <a:lnTo>
                  <a:pt x="12192" y="10668"/>
                </a:lnTo>
                <a:close/>
              </a:path>
              <a:path w="289560" h="196850">
                <a:moveTo>
                  <a:pt x="12192" y="73152"/>
                </a:moveTo>
                <a:lnTo>
                  <a:pt x="12192" y="10668"/>
                </a:lnTo>
                <a:lnTo>
                  <a:pt x="6096" y="10668"/>
                </a:lnTo>
                <a:lnTo>
                  <a:pt x="6096" y="73152"/>
                </a:lnTo>
                <a:lnTo>
                  <a:pt x="12192" y="73152"/>
                </a:lnTo>
                <a:close/>
              </a:path>
              <a:path w="289560" h="196850">
                <a:moveTo>
                  <a:pt x="284988" y="73152"/>
                </a:moveTo>
                <a:lnTo>
                  <a:pt x="6096" y="73152"/>
                </a:lnTo>
                <a:lnTo>
                  <a:pt x="12192" y="79248"/>
                </a:lnTo>
                <a:lnTo>
                  <a:pt x="12192" y="85344"/>
                </a:lnTo>
                <a:lnTo>
                  <a:pt x="278892" y="85344"/>
                </a:lnTo>
                <a:lnTo>
                  <a:pt x="278892" y="79248"/>
                </a:lnTo>
                <a:lnTo>
                  <a:pt x="284988" y="73152"/>
                </a:lnTo>
                <a:close/>
              </a:path>
              <a:path w="289560" h="196850">
                <a:moveTo>
                  <a:pt x="12192" y="85344"/>
                </a:moveTo>
                <a:lnTo>
                  <a:pt x="12192" y="79248"/>
                </a:lnTo>
                <a:lnTo>
                  <a:pt x="6096" y="73152"/>
                </a:lnTo>
                <a:lnTo>
                  <a:pt x="6096" y="85344"/>
                </a:lnTo>
                <a:lnTo>
                  <a:pt x="12192" y="85344"/>
                </a:lnTo>
                <a:close/>
              </a:path>
              <a:path w="289560" h="196850">
                <a:moveTo>
                  <a:pt x="284988" y="10668"/>
                </a:moveTo>
                <a:lnTo>
                  <a:pt x="278892" y="4572"/>
                </a:lnTo>
                <a:lnTo>
                  <a:pt x="278892" y="10668"/>
                </a:lnTo>
                <a:lnTo>
                  <a:pt x="284988" y="10668"/>
                </a:lnTo>
                <a:close/>
              </a:path>
              <a:path w="289560" h="196850">
                <a:moveTo>
                  <a:pt x="284988" y="73152"/>
                </a:moveTo>
                <a:lnTo>
                  <a:pt x="284988" y="10668"/>
                </a:lnTo>
                <a:lnTo>
                  <a:pt x="278892" y="10668"/>
                </a:lnTo>
                <a:lnTo>
                  <a:pt x="278892" y="73152"/>
                </a:lnTo>
                <a:lnTo>
                  <a:pt x="284988" y="73152"/>
                </a:lnTo>
                <a:close/>
              </a:path>
              <a:path w="289560" h="196850">
                <a:moveTo>
                  <a:pt x="284988" y="85344"/>
                </a:moveTo>
                <a:lnTo>
                  <a:pt x="284988" y="73152"/>
                </a:lnTo>
                <a:lnTo>
                  <a:pt x="278892" y="79248"/>
                </a:lnTo>
                <a:lnTo>
                  <a:pt x="278892" y="85344"/>
                </a:lnTo>
                <a:lnTo>
                  <a:pt x="284988" y="85344"/>
                </a:lnTo>
                <a:close/>
              </a:path>
              <a:path w="289560" h="196850">
                <a:moveTo>
                  <a:pt x="289560" y="196596"/>
                </a:moveTo>
                <a:lnTo>
                  <a:pt x="289560" y="111252"/>
                </a:lnTo>
                <a:lnTo>
                  <a:pt x="0" y="111252"/>
                </a:lnTo>
                <a:lnTo>
                  <a:pt x="0" y="196596"/>
                </a:lnTo>
                <a:lnTo>
                  <a:pt x="6096" y="196596"/>
                </a:lnTo>
                <a:lnTo>
                  <a:pt x="6096" y="121920"/>
                </a:lnTo>
                <a:lnTo>
                  <a:pt x="12192" y="115824"/>
                </a:lnTo>
                <a:lnTo>
                  <a:pt x="12192" y="121920"/>
                </a:lnTo>
                <a:lnTo>
                  <a:pt x="278892" y="121920"/>
                </a:lnTo>
                <a:lnTo>
                  <a:pt x="278892" y="115824"/>
                </a:lnTo>
                <a:lnTo>
                  <a:pt x="284988" y="121920"/>
                </a:lnTo>
                <a:lnTo>
                  <a:pt x="284988" y="196596"/>
                </a:lnTo>
                <a:lnTo>
                  <a:pt x="289560" y="196596"/>
                </a:lnTo>
                <a:close/>
              </a:path>
              <a:path w="289560" h="196850">
                <a:moveTo>
                  <a:pt x="12192" y="121920"/>
                </a:moveTo>
                <a:lnTo>
                  <a:pt x="12192" y="115824"/>
                </a:lnTo>
                <a:lnTo>
                  <a:pt x="6096" y="121920"/>
                </a:lnTo>
                <a:lnTo>
                  <a:pt x="12192" y="121920"/>
                </a:lnTo>
                <a:close/>
              </a:path>
              <a:path w="289560" h="196850">
                <a:moveTo>
                  <a:pt x="12192" y="185928"/>
                </a:moveTo>
                <a:lnTo>
                  <a:pt x="12192" y="121920"/>
                </a:lnTo>
                <a:lnTo>
                  <a:pt x="6096" y="121920"/>
                </a:lnTo>
                <a:lnTo>
                  <a:pt x="6096" y="185928"/>
                </a:lnTo>
                <a:lnTo>
                  <a:pt x="12192" y="185928"/>
                </a:lnTo>
                <a:close/>
              </a:path>
              <a:path w="289560" h="196850">
                <a:moveTo>
                  <a:pt x="284988" y="185928"/>
                </a:moveTo>
                <a:lnTo>
                  <a:pt x="6096" y="185928"/>
                </a:lnTo>
                <a:lnTo>
                  <a:pt x="12192" y="190500"/>
                </a:lnTo>
                <a:lnTo>
                  <a:pt x="12192" y="196596"/>
                </a:lnTo>
                <a:lnTo>
                  <a:pt x="278892" y="196596"/>
                </a:lnTo>
                <a:lnTo>
                  <a:pt x="278892" y="190500"/>
                </a:lnTo>
                <a:lnTo>
                  <a:pt x="284988" y="185928"/>
                </a:lnTo>
                <a:close/>
              </a:path>
              <a:path w="289560" h="196850">
                <a:moveTo>
                  <a:pt x="12192" y="196596"/>
                </a:moveTo>
                <a:lnTo>
                  <a:pt x="12192" y="190500"/>
                </a:lnTo>
                <a:lnTo>
                  <a:pt x="6096" y="185928"/>
                </a:lnTo>
                <a:lnTo>
                  <a:pt x="6096" y="196596"/>
                </a:lnTo>
                <a:lnTo>
                  <a:pt x="12192" y="196596"/>
                </a:lnTo>
                <a:close/>
              </a:path>
              <a:path w="289560" h="196850">
                <a:moveTo>
                  <a:pt x="284988" y="121920"/>
                </a:moveTo>
                <a:lnTo>
                  <a:pt x="278892" y="115824"/>
                </a:lnTo>
                <a:lnTo>
                  <a:pt x="278892" y="121920"/>
                </a:lnTo>
                <a:lnTo>
                  <a:pt x="284988" y="121920"/>
                </a:lnTo>
                <a:close/>
              </a:path>
              <a:path w="289560" h="196850">
                <a:moveTo>
                  <a:pt x="284988" y="185928"/>
                </a:moveTo>
                <a:lnTo>
                  <a:pt x="284988" y="121920"/>
                </a:lnTo>
                <a:lnTo>
                  <a:pt x="278892" y="121920"/>
                </a:lnTo>
                <a:lnTo>
                  <a:pt x="278892" y="185928"/>
                </a:lnTo>
                <a:lnTo>
                  <a:pt x="284988" y="185928"/>
                </a:lnTo>
                <a:close/>
              </a:path>
              <a:path w="289560" h="196850">
                <a:moveTo>
                  <a:pt x="284988" y="196596"/>
                </a:moveTo>
                <a:lnTo>
                  <a:pt x="284988" y="185928"/>
                </a:lnTo>
                <a:lnTo>
                  <a:pt x="278892" y="190500"/>
                </a:lnTo>
                <a:lnTo>
                  <a:pt x="278892" y="196596"/>
                </a:lnTo>
                <a:lnTo>
                  <a:pt x="284988" y="196596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610990" y="4582667"/>
            <a:ext cx="574675" cy="1801495"/>
          </a:xfrm>
          <a:custGeom>
            <a:avLst/>
            <a:gdLst/>
            <a:ahLst/>
            <a:cxnLst/>
            <a:rect l="l" t="t" r="r" b="b"/>
            <a:pathLst>
              <a:path w="574675" h="1801495">
                <a:moveTo>
                  <a:pt x="254508" y="777240"/>
                </a:moveTo>
                <a:lnTo>
                  <a:pt x="246888" y="757428"/>
                </a:lnTo>
                <a:lnTo>
                  <a:pt x="246888" y="758952"/>
                </a:lnTo>
                <a:lnTo>
                  <a:pt x="242316" y="737616"/>
                </a:lnTo>
                <a:lnTo>
                  <a:pt x="242316" y="739140"/>
                </a:lnTo>
                <a:lnTo>
                  <a:pt x="239268" y="716280"/>
                </a:lnTo>
                <a:lnTo>
                  <a:pt x="239268" y="717804"/>
                </a:lnTo>
                <a:lnTo>
                  <a:pt x="237744" y="707136"/>
                </a:lnTo>
                <a:lnTo>
                  <a:pt x="237744" y="225552"/>
                </a:lnTo>
                <a:lnTo>
                  <a:pt x="233172" y="190500"/>
                </a:lnTo>
                <a:lnTo>
                  <a:pt x="219456" y="144780"/>
                </a:lnTo>
                <a:lnTo>
                  <a:pt x="196596" y="105156"/>
                </a:lnTo>
                <a:lnTo>
                  <a:pt x="167640" y="70104"/>
                </a:lnTo>
                <a:lnTo>
                  <a:pt x="132588" y="41148"/>
                </a:lnTo>
                <a:lnTo>
                  <a:pt x="92964" y="19812"/>
                </a:lnTo>
                <a:lnTo>
                  <a:pt x="47244" y="4572"/>
                </a:lnTo>
                <a:lnTo>
                  <a:pt x="24384" y="1524"/>
                </a:lnTo>
                <a:lnTo>
                  <a:pt x="12192" y="1524"/>
                </a:lnTo>
                <a:lnTo>
                  <a:pt x="0" y="0"/>
                </a:lnTo>
                <a:lnTo>
                  <a:pt x="0" y="33528"/>
                </a:lnTo>
                <a:lnTo>
                  <a:pt x="10668" y="33528"/>
                </a:lnTo>
                <a:lnTo>
                  <a:pt x="21336" y="35052"/>
                </a:lnTo>
                <a:lnTo>
                  <a:pt x="21336" y="35255"/>
                </a:lnTo>
                <a:lnTo>
                  <a:pt x="42672" y="38100"/>
                </a:lnTo>
                <a:lnTo>
                  <a:pt x="42672" y="38451"/>
                </a:lnTo>
                <a:lnTo>
                  <a:pt x="60960" y="42672"/>
                </a:lnTo>
                <a:lnTo>
                  <a:pt x="60960" y="43216"/>
                </a:lnTo>
                <a:lnTo>
                  <a:pt x="80772" y="50292"/>
                </a:lnTo>
                <a:lnTo>
                  <a:pt x="80772" y="51054"/>
                </a:lnTo>
                <a:lnTo>
                  <a:pt x="96012" y="58674"/>
                </a:lnTo>
                <a:lnTo>
                  <a:pt x="96012" y="57912"/>
                </a:lnTo>
                <a:lnTo>
                  <a:pt x="114300" y="68580"/>
                </a:lnTo>
                <a:lnTo>
                  <a:pt x="129540" y="79663"/>
                </a:lnTo>
                <a:lnTo>
                  <a:pt x="129540" y="79248"/>
                </a:lnTo>
                <a:lnTo>
                  <a:pt x="158496" y="108204"/>
                </a:lnTo>
                <a:lnTo>
                  <a:pt x="158496" y="110066"/>
                </a:lnTo>
                <a:lnTo>
                  <a:pt x="170688" y="124968"/>
                </a:lnTo>
                <a:lnTo>
                  <a:pt x="170688" y="126056"/>
                </a:lnTo>
                <a:lnTo>
                  <a:pt x="179832" y="141732"/>
                </a:lnTo>
                <a:lnTo>
                  <a:pt x="179832" y="140208"/>
                </a:lnTo>
                <a:lnTo>
                  <a:pt x="188976" y="158496"/>
                </a:lnTo>
                <a:lnTo>
                  <a:pt x="188976" y="161239"/>
                </a:lnTo>
                <a:lnTo>
                  <a:pt x="195072" y="178308"/>
                </a:lnTo>
                <a:lnTo>
                  <a:pt x="195072" y="176784"/>
                </a:lnTo>
                <a:lnTo>
                  <a:pt x="199644" y="198120"/>
                </a:lnTo>
                <a:lnTo>
                  <a:pt x="199644" y="195072"/>
                </a:lnTo>
                <a:lnTo>
                  <a:pt x="202692" y="217932"/>
                </a:lnTo>
                <a:lnTo>
                  <a:pt x="202692" y="216408"/>
                </a:lnTo>
                <a:lnTo>
                  <a:pt x="204216" y="227076"/>
                </a:lnTo>
                <a:lnTo>
                  <a:pt x="204216" y="708660"/>
                </a:lnTo>
                <a:lnTo>
                  <a:pt x="208788" y="745236"/>
                </a:lnTo>
                <a:lnTo>
                  <a:pt x="222504" y="789432"/>
                </a:lnTo>
                <a:lnTo>
                  <a:pt x="245364" y="829056"/>
                </a:lnTo>
                <a:lnTo>
                  <a:pt x="252984" y="839216"/>
                </a:lnTo>
                <a:lnTo>
                  <a:pt x="252984" y="775716"/>
                </a:lnTo>
                <a:lnTo>
                  <a:pt x="254508" y="777240"/>
                </a:lnTo>
                <a:close/>
              </a:path>
              <a:path w="574675" h="1801495">
                <a:moveTo>
                  <a:pt x="21336" y="1801368"/>
                </a:moveTo>
                <a:lnTo>
                  <a:pt x="21336" y="1767840"/>
                </a:lnTo>
                <a:lnTo>
                  <a:pt x="10668" y="1767840"/>
                </a:lnTo>
                <a:lnTo>
                  <a:pt x="0" y="1769364"/>
                </a:lnTo>
                <a:lnTo>
                  <a:pt x="0" y="1801368"/>
                </a:lnTo>
                <a:lnTo>
                  <a:pt x="21336" y="1801368"/>
                </a:lnTo>
                <a:close/>
              </a:path>
              <a:path w="574675" h="1801495">
                <a:moveTo>
                  <a:pt x="21336" y="35255"/>
                </a:moveTo>
                <a:lnTo>
                  <a:pt x="21336" y="35052"/>
                </a:lnTo>
                <a:lnTo>
                  <a:pt x="19812" y="35052"/>
                </a:lnTo>
                <a:lnTo>
                  <a:pt x="21336" y="35255"/>
                </a:lnTo>
                <a:close/>
              </a:path>
              <a:path w="574675" h="1801495">
                <a:moveTo>
                  <a:pt x="42672" y="1797710"/>
                </a:moveTo>
                <a:lnTo>
                  <a:pt x="42672" y="1764792"/>
                </a:lnTo>
                <a:lnTo>
                  <a:pt x="19812" y="1767840"/>
                </a:lnTo>
                <a:lnTo>
                  <a:pt x="21336" y="1767840"/>
                </a:lnTo>
                <a:lnTo>
                  <a:pt x="21336" y="1801368"/>
                </a:lnTo>
                <a:lnTo>
                  <a:pt x="24384" y="1801368"/>
                </a:lnTo>
                <a:lnTo>
                  <a:pt x="42672" y="1797710"/>
                </a:lnTo>
                <a:close/>
              </a:path>
              <a:path w="574675" h="1801495">
                <a:moveTo>
                  <a:pt x="42672" y="38451"/>
                </a:moveTo>
                <a:lnTo>
                  <a:pt x="42672" y="38100"/>
                </a:lnTo>
                <a:lnTo>
                  <a:pt x="41148" y="38100"/>
                </a:lnTo>
                <a:lnTo>
                  <a:pt x="42672" y="38451"/>
                </a:lnTo>
                <a:close/>
              </a:path>
              <a:path w="574675" h="1801495">
                <a:moveTo>
                  <a:pt x="60960" y="1758696"/>
                </a:moveTo>
                <a:lnTo>
                  <a:pt x="41148" y="1764792"/>
                </a:lnTo>
                <a:lnTo>
                  <a:pt x="42672" y="1764792"/>
                </a:lnTo>
                <a:lnTo>
                  <a:pt x="42672" y="1797710"/>
                </a:lnTo>
                <a:lnTo>
                  <a:pt x="59436" y="1794357"/>
                </a:lnTo>
                <a:lnTo>
                  <a:pt x="59436" y="1760220"/>
                </a:lnTo>
                <a:lnTo>
                  <a:pt x="60960" y="1758696"/>
                </a:lnTo>
                <a:close/>
              </a:path>
              <a:path w="574675" h="1801495">
                <a:moveTo>
                  <a:pt x="60960" y="43216"/>
                </a:moveTo>
                <a:lnTo>
                  <a:pt x="60960" y="42672"/>
                </a:lnTo>
                <a:lnTo>
                  <a:pt x="59436" y="42672"/>
                </a:lnTo>
                <a:lnTo>
                  <a:pt x="60960" y="43216"/>
                </a:lnTo>
                <a:close/>
              </a:path>
              <a:path w="574675" h="1801495">
                <a:moveTo>
                  <a:pt x="80772" y="1787956"/>
                </a:moveTo>
                <a:lnTo>
                  <a:pt x="80772" y="1752600"/>
                </a:lnTo>
                <a:lnTo>
                  <a:pt x="59436" y="1760220"/>
                </a:lnTo>
                <a:lnTo>
                  <a:pt x="59436" y="1794357"/>
                </a:lnTo>
                <a:lnTo>
                  <a:pt x="70104" y="1792224"/>
                </a:lnTo>
                <a:lnTo>
                  <a:pt x="80772" y="1787956"/>
                </a:lnTo>
                <a:close/>
              </a:path>
              <a:path w="574675" h="1801495">
                <a:moveTo>
                  <a:pt x="80772" y="51054"/>
                </a:moveTo>
                <a:lnTo>
                  <a:pt x="80772" y="50292"/>
                </a:lnTo>
                <a:lnTo>
                  <a:pt x="79248" y="50292"/>
                </a:lnTo>
                <a:lnTo>
                  <a:pt x="80772" y="51054"/>
                </a:lnTo>
                <a:close/>
              </a:path>
              <a:path w="574675" h="1801495">
                <a:moveTo>
                  <a:pt x="97536" y="1743456"/>
                </a:moveTo>
                <a:lnTo>
                  <a:pt x="79248" y="1752600"/>
                </a:lnTo>
                <a:lnTo>
                  <a:pt x="80772" y="1752600"/>
                </a:lnTo>
                <a:lnTo>
                  <a:pt x="80772" y="1787956"/>
                </a:lnTo>
                <a:lnTo>
                  <a:pt x="92964" y="1783080"/>
                </a:lnTo>
                <a:lnTo>
                  <a:pt x="96012" y="1781673"/>
                </a:lnTo>
                <a:lnTo>
                  <a:pt x="96012" y="1744980"/>
                </a:lnTo>
                <a:lnTo>
                  <a:pt x="97536" y="1743456"/>
                </a:lnTo>
                <a:close/>
              </a:path>
              <a:path w="574675" h="1801495">
                <a:moveTo>
                  <a:pt x="97536" y="59436"/>
                </a:moveTo>
                <a:lnTo>
                  <a:pt x="96012" y="57912"/>
                </a:lnTo>
                <a:lnTo>
                  <a:pt x="96012" y="58674"/>
                </a:lnTo>
                <a:lnTo>
                  <a:pt x="97536" y="59436"/>
                </a:lnTo>
                <a:close/>
              </a:path>
              <a:path w="574675" h="1801495">
                <a:moveTo>
                  <a:pt x="131064" y="1762681"/>
                </a:moveTo>
                <a:lnTo>
                  <a:pt x="131064" y="1722120"/>
                </a:lnTo>
                <a:lnTo>
                  <a:pt x="114300" y="1734312"/>
                </a:lnTo>
                <a:lnTo>
                  <a:pt x="114300" y="1732788"/>
                </a:lnTo>
                <a:lnTo>
                  <a:pt x="96012" y="1744980"/>
                </a:lnTo>
                <a:lnTo>
                  <a:pt x="96012" y="1781673"/>
                </a:lnTo>
                <a:lnTo>
                  <a:pt x="112776" y="1773936"/>
                </a:lnTo>
                <a:lnTo>
                  <a:pt x="131064" y="1762681"/>
                </a:lnTo>
                <a:close/>
              </a:path>
              <a:path w="574675" h="1801495">
                <a:moveTo>
                  <a:pt x="131064" y="80772"/>
                </a:moveTo>
                <a:lnTo>
                  <a:pt x="129540" y="79248"/>
                </a:lnTo>
                <a:lnTo>
                  <a:pt x="129540" y="79663"/>
                </a:lnTo>
                <a:lnTo>
                  <a:pt x="131064" y="80772"/>
                </a:lnTo>
                <a:close/>
              </a:path>
              <a:path w="574675" h="1801495">
                <a:moveTo>
                  <a:pt x="144018" y="1709089"/>
                </a:moveTo>
                <a:lnTo>
                  <a:pt x="129540" y="1722120"/>
                </a:lnTo>
                <a:lnTo>
                  <a:pt x="131064" y="1722120"/>
                </a:lnTo>
                <a:lnTo>
                  <a:pt x="131064" y="1762681"/>
                </a:lnTo>
                <a:lnTo>
                  <a:pt x="132588" y="1761744"/>
                </a:lnTo>
                <a:lnTo>
                  <a:pt x="143256" y="1753743"/>
                </a:lnTo>
                <a:lnTo>
                  <a:pt x="143256" y="1709928"/>
                </a:lnTo>
                <a:lnTo>
                  <a:pt x="144018" y="1709089"/>
                </a:lnTo>
                <a:close/>
              </a:path>
              <a:path w="574675" h="1801495">
                <a:moveTo>
                  <a:pt x="144780" y="1708404"/>
                </a:moveTo>
                <a:lnTo>
                  <a:pt x="144018" y="1709089"/>
                </a:lnTo>
                <a:lnTo>
                  <a:pt x="143256" y="1709928"/>
                </a:lnTo>
                <a:lnTo>
                  <a:pt x="144780" y="1708404"/>
                </a:lnTo>
                <a:close/>
              </a:path>
              <a:path w="574675" h="1801495">
                <a:moveTo>
                  <a:pt x="144780" y="1752600"/>
                </a:moveTo>
                <a:lnTo>
                  <a:pt x="144780" y="1708404"/>
                </a:lnTo>
                <a:lnTo>
                  <a:pt x="143256" y="1709928"/>
                </a:lnTo>
                <a:lnTo>
                  <a:pt x="143256" y="1753743"/>
                </a:lnTo>
                <a:lnTo>
                  <a:pt x="144780" y="1752600"/>
                </a:lnTo>
                <a:close/>
              </a:path>
              <a:path w="574675" h="1801495">
                <a:moveTo>
                  <a:pt x="158496" y="1741100"/>
                </a:moveTo>
                <a:lnTo>
                  <a:pt x="158496" y="1693164"/>
                </a:lnTo>
                <a:lnTo>
                  <a:pt x="144018" y="1709089"/>
                </a:lnTo>
                <a:lnTo>
                  <a:pt x="144780" y="1708404"/>
                </a:lnTo>
                <a:lnTo>
                  <a:pt x="144780" y="1752600"/>
                </a:lnTo>
                <a:lnTo>
                  <a:pt x="150876" y="1748028"/>
                </a:lnTo>
                <a:lnTo>
                  <a:pt x="158496" y="1741100"/>
                </a:lnTo>
                <a:close/>
              </a:path>
              <a:path w="574675" h="1801495">
                <a:moveTo>
                  <a:pt x="158496" y="110066"/>
                </a:moveTo>
                <a:lnTo>
                  <a:pt x="158496" y="108204"/>
                </a:lnTo>
                <a:lnTo>
                  <a:pt x="156972" y="108204"/>
                </a:lnTo>
                <a:lnTo>
                  <a:pt x="158496" y="110066"/>
                </a:lnTo>
                <a:close/>
              </a:path>
              <a:path w="574675" h="1801495">
                <a:moveTo>
                  <a:pt x="170688" y="1729435"/>
                </a:moveTo>
                <a:lnTo>
                  <a:pt x="170688" y="1677924"/>
                </a:lnTo>
                <a:lnTo>
                  <a:pt x="156972" y="1694688"/>
                </a:lnTo>
                <a:lnTo>
                  <a:pt x="158496" y="1693164"/>
                </a:lnTo>
                <a:lnTo>
                  <a:pt x="158496" y="1741100"/>
                </a:lnTo>
                <a:lnTo>
                  <a:pt x="167640" y="1732788"/>
                </a:lnTo>
                <a:lnTo>
                  <a:pt x="170688" y="1729435"/>
                </a:lnTo>
                <a:close/>
              </a:path>
              <a:path w="574675" h="1801495">
                <a:moveTo>
                  <a:pt x="170688" y="126056"/>
                </a:moveTo>
                <a:lnTo>
                  <a:pt x="170688" y="124968"/>
                </a:lnTo>
                <a:lnTo>
                  <a:pt x="169164" y="123444"/>
                </a:lnTo>
                <a:lnTo>
                  <a:pt x="170688" y="126056"/>
                </a:lnTo>
                <a:close/>
              </a:path>
              <a:path w="574675" h="1801495">
                <a:moveTo>
                  <a:pt x="188976" y="1707896"/>
                </a:moveTo>
                <a:lnTo>
                  <a:pt x="188976" y="1642872"/>
                </a:lnTo>
                <a:lnTo>
                  <a:pt x="179832" y="1662684"/>
                </a:lnTo>
                <a:lnTo>
                  <a:pt x="179832" y="1661160"/>
                </a:lnTo>
                <a:lnTo>
                  <a:pt x="169164" y="1679448"/>
                </a:lnTo>
                <a:lnTo>
                  <a:pt x="170688" y="1677924"/>
                </a:lnTo>
                <a:lnTo>
                  <a:pt x="170688" y="1729435"/>
                </a:lnTo>
                <a:lnTo>
                  <a:pt x="182880" y="1716024"/>
                </a:lnTo>
                <a:lnTo>
                  <a:pt x="188976" y="1707896"/>
                </a:lnTo>
                <a:close/>
              </a:path>
              <a:path w="574675" h="1801495">
                <a:moveTo>
                  <a:pt x="188976" y="161239"/>
                </a:moveTo>
                <a:lnTo>
                  <a:pt x="188976" y="158496"/>
                </a:lnTo>
                <a:lnTo>
                  <a:pt x="187452" y="156972"/>
                </a:lnTo>
                <a:lnTo>
                  <a:pt x="188976" y="161239"/>
                </a:lnTo>
                <a:close/>
              </a:path>
              <a:path w="574675" h="1801495">
                <a:moveTo>
                  <a:pt x="431292" y="934212"/>
                </a:moveTo>
                <a:lnTo>
                  <a:pt x="429768" y="934212"/>
                </a:lnTo>
                <a:lnTo>
                  <a:pt x="417576" y="932688"/>
                </a:lnTo>
                <a:lnTo>
                  <a:pt x="394716" y="929640"/>
                </a:lnTo>
                <a:lnTo>
                  <a:pt x="371856" y="923544"/>
                </a:lnTo>
                <a:lnTo>
                  <a:pt x="353568" y="917448"/>
                </a:lnTo>
                <a:lnTo>
                  <a:pt x="348996" y="918972"/>
                </a:lnTo>
                <a:lnTo>
                  <a:pt x="309372" y="941832"/>
                </a:lnTo>
                <a:lnTo>
                  <a:pt x="274320" y="970788"/>
                </a:lnTo>
                <a:lnTo>
                  <a:pt x="245364" y="1005840"/>
                </a:lnTo>
                <a:lnTo>
                  <a:pt x="222504" y="1045464"/>
                </a:lnTo>
                <a:lnTo>
                  <a:pt x="208788" y="1089660"/>
                </a:lnTo>
                <a:lnTo>
                  <a:pt x="204216" y="1126236"/>
                </a:lnTo>
                <a:lnTo>
                  <a:pt x="204216" y="1574292"/>
                </a:lnTo>
                <a:lnTo>
                  <a:pt x="202692" y="1586484"/>
                </a:lnTo>
                <a:lnTo>
                  <a:pt x="202692" y="1584960"/>
                </a:lnTo>
                <a:lnTo>
                  <a:pt x="199644" y="1606296"/>
                </a:lnTo>
                <a:lnTo>
                  <a:pt x="199644" y="1604772"/>
                </a:lnTo>
                <a:lnTo>
                  <a:pt x="195072" y="1626108"/>
                </a:lnTo>
                <a:lnTo>
                  <a:pt x="195072" y="1624584"/>
                </a:lnTo>
                <a:lnTo>
                  <a:pt x="187452" y="1644396"/>
                </a:lnTo>
                <a:lnTo>
                  <a:pt x="188976" y="1642872"/>
                </a:lnTo>
                <a:lnTo>
                  <a:pt x="188976" y="1707896"/>
                </a:lnTo>
                <a:lnTo>
                  <a:pt x="196596" y="1697736"/>
                </a:lnTo>
                <a:lnTo>
                  <a:pt x="219456" y="1656588"/>
                </a:lnTo>
                <a:lnTo>
                  <a:pt x="233172" y="1612392"/>
                </a:lnTo>
                <a:lnTo>
                  <a:pt x="237744" y="1577340"/>
                </a:lnTo>
                <a:lnTo>
                  <a:pt x="237744" y="1127760"/>
                </a:lnTo>
                <a:lnTo>
                  <a:pt x="239268" y="1117092"/>
                </a:lnTo>
                <a:lnTo>
                  <a:pt x="239268" y="1118616"/>
                </a:lnTo>
                <a:lnTo>
                  <a:pt x="242316" y="1095756"/>
                </a:lnTo>
                <a:lnTo>
                  <a:pt x="242316" y="1097280"/>
                </a:lnTo>
                <a:lnTo>
                  <a:pt x="246888" y="1075944"/>
                </a:lnTo>
                <a:lnTo>
                  <a:pt x="246888" y="1077468"/>
                </a:lnTo>
                <a:lnTo>
                  <a:pt x="252984" y="1061618"/>
                </a:lnTo>
                <a:lnTo>
                  <a:pt x="252984" y="1059180"/>
                </a:lnTo>
                <a:lnTo>
                  <a:pt x="262128" y="1040892"/>
                </a:lnTo>
                <a:lnTo>
                  <a:pt x="272796" y="1024128"/>
                </a:lnTo>
                <a:lnTo>
                  <a:pt x="283464" y="1009459"/>
                </a:lnTo>
                <a:lnTo>
                  <a:pt x="283464" y="1008888"/>
                </a:lnTo>
                <a:lnTo>
                  <a:pt x="312420" y="979932"/>
                </a:lnTo>
                <a:lnTo>
                  <a:pt x="312420" y="980440"/>
                </a:lnTo>
                <a:lnTo>
                  <a:pt x="327660" y="970280"/>
                </a:lnTo>
                <a:lnTo>
                  <a:pt x="327660" y="969264"/>
                </a:lnTo>
                <a:lnTo>
                  <a:pt x="344424" y="959485"/>
                </a:lnTo>
                <a:lnTo>
                  <a:pt x="344424" y="958596"/>
                </a:lnTo>
                <a:lnTo>
                  <a:pt x="362712" y="949452"/>
                </a:lnTo>
                <a:lnTo>
                  <a:pt x="362712" y="950431"/>
                </a:lnTo>
                <a:lnTo>
                  <a:pt x="381000" y="943900"/>
                </a:lnTo>
                <a:lnTo>
                  <a:pt x="381000" y="943356"/>
                </a:lnTo>
                <a:lnTo>
                  <a:pt x="400812" y="939110"/>
                </a:lnTo>
                <a:lnTo>
                  <a:pt x="400812" y="938784"/>
                </a:lnTo>
                <a:lnTo>
                  <a:pt x="420624" y="935953"/>
                </a:lnTo>
                <a:lnTo>
                  <a:pt x="420624" y="935736"/>
                </a:lnTo>
                <a:lnTo>
                  <a:pt x="431292" y="934212"/>
                </a:lnTo>
                <a:close/>
              </a:path>
              <a:path w="574675" h="1801495">
                <a:moveTo>
                  <a:pt x="284988" y="827532"/>
                </a:moveTo>
                <a:lnTo>
                  <a:pt x="272796" y="810768"/>
                </a:lnTo>
                <a:lnTo>
                  <a:pt x="272796" y="812292"/>
                </a:lnTo>
                <a:lnTo>
                  <a:pt x="262128" y="794004"/>
                </a:lnTo>
                <a:lnTo>
                  <a:pt x="262128" y="795528"/>
                </a:lnTo>
                <a:lnTo>
                  <a:pt x="252984" y="775716"/>
                </a:lnTo>
                <a:lnTo>
                  <a:pt x="252984" y="839216"/>
                </a:lnTo>
                <a:lnTo>
                  <a:pt x="259080" y="847344"/>
                </a:lnTo>
                <a:lnTo>
                  <a:pt x="274320" y="864108"/>
                </a:lnTo>
                <a:lnTo>
                  <a:pt x="283464" y="872420"/>
                </a:lnTo>
                <a:lnTo>
                  <a:pt x="283464" y="826008"/>
                </a:lnTo>
                <a:lnTo>
                  <a:pt x="284988" y="827532"/>
                </a:lnTo>
                <a:close/>
              </a:path>
              <a:path w="574675" h="1801495">
                <a:moveTo>
                  <a:pt x="254508" y="1057656"/>
                </a:moveTo>
                <a:lnTo>
                  <a:pt x="252984" y="1059180"/>
                </a:lnTo>
                <a:lnTo>
                  <a:pt x="252984" y="1061618"/>
                </a:lnTo>
                <a:lnTo>
                  <a:pt x="254508" y="1057656"/>
                </a:lnTo>
                <a:close/>
              </a:path>
              <a:path w="574675" h="1801495">
                <a:moveTo>
                  <a:pt x="298704" y="841248"/>
                </a:moveTo>
                <a:lnTo>
                  <a:pt x="283464" y="826008"/>
                </a:lnTo>
                <a:lnTo>
                  <a:pt x="283464" y="872420"/>
                </a:lnTo>
                <a:lnTo>
                  <a:pt x="291084" y="879348"/>
                </a:lnTo>
                <a:lnTo>
                  <a:pt x="297180" y="883920"/>
                </a:lnTo>
                <a:lnTo>
                  <a:pt x="297180" y="841248"/>
                </a:lnTo>
                <a:lnTo>
                  <a:pt x="298704" y="841248"/>
                </a:lnTo>
                <a:close/>
              </a:path>
              <a:path w="574675" h="1801495">
                <a:moveTo>
                  <a:pt x="284988" y="1007364"/>
                </a:moveTo>
                <a:lnTo>
                  <a:pt x="283464" y="1008888"/>
                </a:lnTo>
                <a:lnTo>
                  <a:pt x="283464" y="1009459"/>
                </a:lnTo>
                <a:lnTo>
                  <a:pt x="284988" y="1007364"/>
                </a:lnTo>
                <a:close/>
              </a:path>
              <a:path w="574675" h="1801495">
                <a:moveTo>
                  <a:pt x="312420" y="894939"/>
                </a:moveTo>
                <a:lnTo>
                  <a:pt x="312420" y="854964"/>
                </a:lnTo>
                <a:lnTo>
                  <a:pt x="297180" y="841248"/>
                </a:lnTo>
                <a:lnTo>
                  <a:pt x="297180" y="883920"/>
                </a:lnTo>
                <a:lnTo>
                  <a:pt x="309372" y="893064"/>
                </a:lnTo>
                <a:lnTo>
                  <a:pt x="312420" y="894939"/>
                </a:lnTo>
                <a:close/>
              </a:path>
              <a:path w="574675" h="1801495">
                <a:moveTo>
                  <a:pt x="329184" y="865632"/>
                </a:moveTo>
                <a:lnTo>
                  <a:pt x="310896" y="853440"/>
                </a:lnTo>
                <a:lnTo>
                  <a:pt x="312420" y="854964"/>
                </a:lnTo>
                <a:lnTo>
                  <a:pt x="312420" y="894939"/>
                </a:lnTo>
                <a:lnTo>
                  <a:pt x="327660" y="904318"/>
                </a:lnTo>
                <a:lnTo>
                  <a:pt x="327660" y="865632"/>
                </a:lnTo>
                <a:lnTo>
                  <a:pt x="329184" y="865632"/>
                </a:lnTo>
                <a:close/>
              </a:path>
              <a:path w="574675" h="1801495">
                <a:moveTo>
                  <a:pt x="312420" y="980440"/>
                </a:moveTo>
                <a:lnTo>
                  <a:pt x="312420" y="979932"/>
                </a:lnTo>
                <a:lnTo>
                  <a:pt x="310896" y="981456"/>
                </a:lnTo>
                <a:lnTo>
                  <a:pt x="312420" y="980440"/>
                </a:lnTo>
                <a:close/>
              </a:path>
              <a:path w="574675" h="1801495">
                <a:moveTo>
                  <a:pt x="345948" y="876300"/>
                </a:moveTo>
                <a:lnTo>
                  <a:pt x="327660" y="865632"/>
                </a:lnTo>
                <a:lnTo>
                  <a:pt x="327660" y="904318"/>
                </a:lnTo>
                <a:lnTo>
                  <a:pt x="329184" y="905256"/>
                </a:lnTo>
                <a:lnTo>
                  <a:pt x="344424" y="913462"/>
                </a:lnTo>
                <a:lnTo>
                  <a:pt x="344424" y="876300"/>
                </a:lnTo>
                <a:lnTo>
                  <a:pt x="345948" y="876300"/>
                </a:lnTo>
                <a:close/>
              </a:path>
              <a:path w="574675" h="1801495">
                <a:moveTo>
                  <a:pt x="329184" y="969264"/>
                </a:moveTo>
                <a:lnTo>
                  <a:pt x="327660" y="969264"/>
                </a:lnTo>
                <a:lnTo>
                  <a:pt x="327660" y="970280"/>
                </a:lnTo>
                <a:lnTo>
                  <a:pt x="329184" y="969264"/>
                </a:lnTo>
                <a:close/>
              </a:path>
              <a:path w="574675" h="1801495">
                <a:moveTo>
                  <a:pt x="362712" y="914400"/>
                </a:moveTo>
                <a:lnTo>
                  <a:pt x="362712" y="885444"/>
                </a:lnTo>
                <a:lnTo>
                  <a:pt x="344424" y="876300"/>
                </a:lnTo>
                <a:lnTo>
                  <a:pt x="344424" y="913462"/>
                </a:lnTo>
                <a:lnTo>
                  <a:pt x="348996" y="915924"/>
                </a:lnTo>
                <a:lnTo>
                  <a:pt x="353568" y="917448"/>
                </a:lnTo>
                <a:lnTo>
                  <a:pt x="362712" y="914400"/>
                </a:lnTo>
                <a:close/>
              </a:path>
              <a:path w="574675" h="1801495">
                <a:moveTo>
                  <a:pt x="345948" y="958596"/>
                </a:moveTo>
                <a:lnTo>
                  <a:pt x="344424" y="958596"/>
                </a:lnTo>
                <a:lnTo>
                  <a:pt x="344424" y="959485"/>
                </a:lnTo>
                <a:lnTo>
                  <a:pt x="345948" y="958596"/>
                </a:lnTo>
                <a:close/>
              </a:path>
              <a:path w="574675" h="1801495">
                <a:moveTo>
                  <a:pt x="574548" y="931164"/>
                </a:moveTo>
                <a:lnTo>
                  <a:pt x="574548" y="903732"/>
                </a:lnTo>
                <a:lnTo>
                  <a:pt x="431292" y="900684"/>
                </a:lnTo>
                <a:lnTo>
                  <a:pt x="429768" y="900684"/>
                </a:lnTo>
                <a:lnTo>
                  <a:pt x="417576" y="902208"/>
                </a:lnTo>
                <a:lnTo>
                  <a:pt x="394716" y="905256"/>
                </a:lnTo>
                <a:lnTo>
                  <a:pt x="371856" y="911352"/>
                </a:lnTo>
                <a:lnTo>
                  <a:pt x="353568" y="917448"/>
                </a:lnTo>
                <a:lnTo>
                  <a:pt x="371856" y="923544"/>
                </a:lnTo>
                <a:lnTo>
                  <a:pt x="394716" y="929640"/>
                </a:lnTo>
                <a:lnTo>
                  <a:pt x="417576" y="932688"/>
                </a:lnTo>
                <a:lnTo>
                  <a:pt x="429768" y="934212"/>
                </a:lnTo>
                <a:lnTo>
                  <a:pt x="431292" y="934212"/>
                </a:lnTo>
                <a:lnTo>
                  <a:pt x="574548" y="931164"/>
                </a:lnTo>
                <a:close/>
              </a:path>
              <a:path w="574675" h="1801495">
                <a:moveTo>
                  <a:pt x="382524" y="891540"/>
                </a:moveTo>
                <a:lnTo>
                  <a:pt x="361188" y="883920"/>
                </a:lnTo>
                <a:lnTo>
                  <a:pt x="362712" y="885444"/>
                </a:lnTo>
                <a:lnTo>
                  <a:pt x="362712" y="914400"/>
                </a:lnTo>
                <a:lnTo>
                  <a:pt x="371856" y="911352"/>
                </a:lnTo>
                <a:lnTo>
                  <a:pt x="381000" y="908913"/>
                </a:lnTo>
                <a:lnTo>
                  <a:pt x="381000" y="891540"/>
                </a:lnTo>
                <a:lnTo>
                  <a:pt x="382524" y="891540"/>
                </a:lnTo>
                <a:close/>
              </a:path>
              <a:path w="574675" h="1801495">
                <a:moveTo>
                  <a:pt x="362712" y="950431"/>
                </a:moveTo>
                <a:lnTo>
                  <a:pt x="362712" y="949452"/>
                </a:lnTo>
                <a:lnTo>
                  <a:pt x="361188" y="950976"/>
                </a:lnTo>
                <a:lnTo>
                  <a:pt x="362712" y="950431"/>
                </a:lnTo>
                <a:close/>
              </a:path>
              <a:path w="574675" h="1801495">
                <a:moveTo>
                  <a:pt x="402336" y="896112"/>
                </a:moveTo>
                <a:lnTo>
                  <a:pt x="381000" y="891540"/>
                </a:lnTo>
                <a:lnTo>
                  <a:pt x="381000" y="908913"/>
                </a:lnTo>
                <a:lnTo>
                  <a:pt x="394716" y="905256"/>
                </a:lnTo>
                <a:lnTo>
                  <a:pt x="399288" y="904646"/>
                </a:lnTo>
                <a:lnTo>
                  <a:pt x="399288" y="896112"/>
                </a:lnTo>
                <a:lnTo>
                  <a:pt x="402336" y="896112"/>
                </a:lnTo>
                <a:close/>
              </a:path>
              <a:path w="574675" h="1801495">
                <a:moveTo>
                  <a:pt x="382524" y="943356"/>
                </a:moveTo>
                <a:lnTo>
                  <a:pt x="381000" y="943356"/>
                </a:lnTo>
                <a:lnTo>
                  <a:pt x="381000" y="943900"/>
                </a:lnTo>
                <a:lnTo>
                  <a:pt x="382524" y="943356"/>
                </a:lnTo>
                <a:close/>
              </a:path>
              <a:path w="574675" h="1801495">
                <a:moveTo>
                  <a:pt x="422148" y="899160"/>
                </a:moveTo>
                <a:lnTo>
                  <a:pt x="399288" y="896112"/>
                </a:lnTo>
                <a:lnTo>
                  <a:pt x="399288" y="904646"/>
                </a:lnTo>
                <a:lnTo>
                  <a:pt x="417576" y="902208"/>
                </a:lnTo>
                <a:lnTo>
                  <a:pt x="420624" y="901827"/>
                </a:lnTo>
                <a:lnTo>
                  <a:pt x="420624" y="899160"/>
                </a:lnTo>
                <a:lnTo>
                  <a:pt x="422148" y="899160"/>
                </a:lnTo>
                <a:close/>
              </a:path>
              <a:path w="574675" h="1801495">
                <a:moveTo>
                  <a:pt x="402336" y="938784"/>
                </a:moveTo>
                <a:lnTo>
                  <a:pt x="400812" y="938784"/>
                </a:lnTo>
                <a:lnTo>
                  <a:pt x="400812" y="939110"/>
                </a:lnTo>
                <a:lnTo>
                  <a:pt x="402336" y="938784"/>
                </a:lnTo>
                <a:close/>
              </a:path>
              <a:path w="574675" h="1801495">
                <a:moveTo>
                  <a:pt x="431292" y="900684"/>
                </a:moveTo>
                <a:lnTo>
                  <a:pt x="420624" y="899160"/>
                </a:lnTo>
                <a:lnTo>
                  <a:pt x="420624" y="901827"/>
                </a:lnTo>
                <a:lnTo>
                  <a:pt x="429768" y="900684"/>
                </a:lnTo>
                <a:lnTo>
                  <a:pt x="431292" y="900684"/>
                </a:lnTo>
                <a:close/>
              </a:path>
              <a:path w="574675" h="1801495">
                <a:moveTo>
                  <a:pt x="422148" y="935736"/>
                </a:moveTo>
                <a:lnTo>
                  <a:pt x="420624" y="935736"/>
                </a:lnTo>
                <a:lnTo>
                  <a:pt x="420624" y="935953"/>
                </a:lnTo>
                <a:lnTo>
                  <a:pt x="422148" y="935736"/>
                </a:lnTo>
                <a:close/>
              </a:path>
              <a:path w="574675" h="1801495">
                <a:moveTo>
                  <a:pt x="441960" y="900911"/>
                </a:moveTo>
                <a:lnTo>
                  <a:pt x="441960" y="900684"/>
                </a:lnTo>
                <a:lnTo>
                  <a:pt x="431292" y="900684"/>
                </a:lnTo>
                <a:lnTo>
                  <a:pt x="441960" y="900911"/>
                </a:lnTo>
                <a:close/>
              </a:path>
              <a:path w="574675" h="1801495">
                <a:moveTo>
                  <a:pt x="441960" y="934212"/>
                </a:moveTo>
                <a:lnTo>
                  <a:pt x="441960" y="933985"/>
                </a:lnTo>
                <a:lnTo>
                  <a:pt x="431292" y="934212"/>
                </a:lnTo>
                <a:lnTo>
                  <a:pt x="441960" y="934212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5878" y="2833878"/>
            <a:ext cx="1579245" cy="1070610"/>
          </a:xfrm>
          <a:prstGeom prst="rect">
            <a:avLst/>
          </a:prstGeom>
          <a:solidFill>
            <a:srgbClr val="DAE0EF"/>
          </a:solidFill>
        </p:spPr>
        <p:txBody>
          <a:bodyPr vert="horz" wrap="square" lIns="0" tIns="51435" rIns="0" bIns="0" rtlCol="0">
            <a:spAutoFit/>
          </a:bodyPr>
          <a:lstStyle/>
          <a:p>
            <a:pPr marL="238760" marR="227965" algn="ctr">
              <a:lnSpc>
                <a:spcPct val="101699"/>
              </a:lnSpc>
              <a:spcBef>
                <a:spcPts val="405"/>
              </a:spcBef>
            </a:pPr>
            <a:r>
              <a:rPr sz="1550" b="1" spc="5" dirty="0">
                <a:latin typeface="Calibri"/>
                <a:cs typeface="Calibri"/>
              </a:rPr>
              <a:t>Aumentos</a:t>
            </a:r>
            <a:r>
              <a:rPr sz="1550" b="1" spc="-114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na  </a:t>
            </a:r>
            <a:r>
              <a:rPr sz="1550" b="1" spc="5" dirty="0">
                <a:latin typeface="Calibri"/>
                <a:cs typeface="Calibri"/>
              </a:rPr>
              <a:t>situação  patrimonial  </a:t>
            </a:r>
            <a:r>
              <a:rPr sz="1550" b="1" spc="0" dirty="0">
                <a:latin typeface="Calibri"/>
                <a:cs typeface="Calibri"/>
              </a:rPr>
              <a:t>líquida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58790" y="2833878"/>
            <a:ext cx="1457325" cy="790575"/>
          </a:xfrm>
          <a:prstGeom prst="rect">
            <a:avLst/>
          </a:prstGeom>
          <a:solidFill>
            <a:srgbClr val="DAE0EF"/>
          </a:solidFill>
        </p:spPr>
        <p:txBody>
          <a:bodyPr vert="horz" wrap="square" lIns="0" tIns="10795" rIns="0" bIns="0" rtlCol="0">
            <a:spAutoFit/>
          </a:bodyPr>
          <a:lstStyle/>
          <a:p>
            <a:pPr marL="142875" marR="160020" algn="ctr">
              <a:lnSpc>
                <a:spcPct val="101899"/>
              </a:lnSpc>
              <a:spcBef>
                <a:spcPts val="85"/>
              </a:spcBef>
            </a:pPr>
            <a:r>
              <a:rPr sz="1550" b="1" spc="10" dirty="0">
                <a:latin typeface="Calibri"/>
                <a:cs typeface="Calibri"/>
              </a:rPr>
              <a:t>Co</a:t>
            </a:r>
            <a:r>
              <a:rPr sz="1550" b="1" spc="0" dirty="0">
                <a:latin typeface="Calibri"/>
                <a:cs typeface="Calibri"/>
              </a:rPr>
              <a:t>n</a:t>
            </a:r>
            <a:r>
              <a:rPr sz="1550" b="1" spc="5" dirty="0">
                <a:latin typeface="Calibri"/>
                <a:cs typeface="Calibri"/>
              </a:rPr>
              <a:t>tr</a:t>
            </a:r>
            <a:r>
              <a:rPr sz="1550" b="1" dirty="0">
                <a:latin typeface="Calibri"/>
                <a:cs typeface="Calibri"/>
              </a:rPr>
              <a:t>ib</a:t>
            </a:r>
            <a:r>
              <a:rPr sz="1550" b="1" spc="10" dirty="0">
                <a:latin typeface="Calibri"/>
                <a:cs typeface="Calibri"/>
              </a:rPr>
              <a:t>u</a:t>
            </a:r>
            <a:r>
              <a:rPr sz="1550" b="1" spc="-5" dirty="0">
                <a:latin typeface="Calibri"/>
                <a:cs typeface="Calibri"/>
              </a:rPr>
              <a:t>i</a:t>
            </a:r>
            <a:r>
              <a:rPr sz="1550" b="1" dirty="0">
                <a:latin typeface="Calibri"/>
                <a:cs typeface="Calibri"/>
              </a:rPr>
              <a:t>çõ</a:t>
            </a:r>
            <a:r>
              <a:rPr sz="1550" b="1" spc="0" dirty="0">
                <a:latin typeface="Calibri"/>
                <a:cs typeface="Calibri"/>
              </a:rPr>
              <a:t>e</a:t>
            </a:r>
            <a:r>
              <a:rPr sz="1550" b="1" spc="5" dirty="0">
                <a:latin typeface="Calibri"/>
                <a:cs typeface="Calibri"/>
              </a:rPr>
              <a:t>s </a:t>
            </a:r>
            <a:r>
              <a:rPr sz="1550" spc="0" dirty="0">
                <a:latin typeface="Times New Roman"/>
                <a:cs typeface="Times New Roman"/>
              </a:rPr>
              <a:t> </a:t>
            </a:r>
            <a:r>
              <a:rPr sz="1550" b="1" spc="10" dirty="0">
                <a:latin typeface="Calibri"/>
                <a:cs typeface="Calibri"/>
              </a:rPr>
              <a:t>dos    </a:t>
            </a:r>
            <a:r>
              <a:rPr sz="1550" b="1" spc="0" dirty="0">
                <a:latin typeface="Calibri"/>
                <a:cs typeface="Calibri"/>
              </a:rPr>
              <a:t>proprietários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44262" y="3156204"/>
            <a:ext cx="414655" cy="161925"/>
          </a:xfrm>
          <a:custGeom>
            <a:avLst/>
            <a:gdLst/>
            <a:ahLst/>
            <a:cxnLst/>
            <a:rect l="l" t="t" r="r" b="b"/>
            <a:pathLst>
              <a:path w="414654" h="161925">
                <a:moveTo>
                  <a:pt x="0" y="0"/>
                </a:moveTo>
                <a:lnTo>
                  <a:pt x="0" y="161544"/>
                </a:lnTo>
                <a:lnTo>
                  <a:pt x="414528" y="161544"/>
                </a:lnTo>
                <a:lnTo>
                  <a:pt x="414528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00778" y="2174748"/>
            <a:ext cx="1525905" cy="323215"/>
          </a:xfrm>
          <a:custGeom>
            <a:avLst/>
            <a:gdLst/>
            <a:ahLst/>
            <a:cxnLst/>
            <a:rect l="l" t="t" r="r" b="b"/>
            <a:pathLst>
              <a:path w="1525904" h="323214">
                <a:moveTo>
                  <a:pt x="0" y="0"/>
                </a:moveTo>
                <a:lnTo>
                  <a:pt x="0" y="323088"/>
                </a:lnTo>
                <a:lnTo>
                  <a:pt x="1525524" y="323088"/>
                </a:lnTo>
                <a:lnTo>
                  <a:pt x="1525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A0C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96206" y="2170176"/>
            <a:ext cx="1534795" cy="332740"/>
          </a:xfrm>
          <a:custGeom>
            <a:avLst/>
            <a:gdLst/>
            <a:ahLst/>
            <a:cxnLst/>
            <a:rect l="l" t="t" r="r" b="b"/>
            <a:pathLst>
              <a:path w="1534795" h="332739">
                <a:moveTo>
                  <a:pt x="1534668" y="330708"/>
                </a:moveTo>
                <a:lnTo>
                  <a:pt x="1534668" y="1524"/>
                </a:lnTo>
                <a:lnTo>
                  <a:pt x="1533144" y="0"/>
                </a:lnTo>
                <a:lnTo>
                  <a:pt x="3048" y="0"/>
                </a:lnTo>
                <a:lnTo>
                  <a:pt x="0" y="1524"/>
                </a:lnTo>
                <a:lnTo>
                  <a:pt x="0" y="330708"/>
                </a:lnTo>
                <a:lnTo>
                  <a:pt x="3048" y="332232"/>
                </a:lnTo>
                <a:lnTo>
                  <a:pt x="4572" y="332232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1527048" y="9144"/>
                </a:lnTo>
                <a:lnTo>
                  <a:pt x="1527048" y="4572"/>
                </a:lnTo>
                <a:lnTo>
                  <a:pt x="1530096" y="9144"/>
                </a:lnTo>
                <a:lnTo>
                  <a:pt x="1530096" y="332232"/>
                </a:lnTo>
                <a:lnTo>
                  <a:pt x="1533144" y="332232"/>
                </a:lnTo>
                <a:lnTo>
                  <a:pt x="1534668" y="330708"/>
                </a:lnTo>
                <a:close/>
              </a:path>
              <a:path w="1534795" h="332739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1534795" h="332739">
                <a:moveTo>
                  <a:pt x="9144" y="324612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324612"/>
                </a:lnTo>
                <a:lnTo>
                  <a:pt x="9144" y="324612"/>
                </a:lnTo>
                <a:close/>
              </a:path>
              <a:path w="1534795" h="332739">
                <a:moveTo>
                  <a:pt x="1530096" y="324612"/>
                </a:moveTo>
                <a:lnTo>
                  <a:pt x="4572" y="324612"/>
                </a:lnTo>
                <a:lnTo>
                  <a:pt x="9144" y="327660"/>
                </a:lnTo>
                <a:lnTo>
                  <a:pt x="9144" y="332232"/>
                </a:lnTo>
                <a:lnTo>
                  <a:pt x="1527048" y="332232"/>
                </a:lnTo>
                <a:lnTo>
                  <a:pt x="1527048" y="327660"/>
                </a:lnTo>
                <a:lnTo>
                  <a:pt x="1530096" y="324612"/>
                </a:lnTo>
                <a:close/>
              </a:path>
              <a:path w="1534795" h="332739">
                <a:moveTo>
                  <a:pt x="9144" y="332232"/>
                </a:moveTo>
                <a:lnTo>
                  <a:pt x="9144" y="327660"/>
                </a:lnTo>
                <a:lnTo>
                  <a:pt x="4572" y="324612"/>
                </a:lnTo>
                <a:lnTo>
                  <a:pt x="4572" y="332232"/>
                </a:lnTo>
                <a:lnTo>
                  <a:pt x="9144" y="332232"/>
                </a:lnTo>
                <a:close/>
              </a:path>
              <a:path w="1534795" h="332739">
                <a:moveTo>
                  <a:pt x="1530096" y="9144"/>
                </a:moveTo>
                <a:lnTo>
                  <a:pt x="1527048" y="4572"/>
                </a:lnTo>
                <a:lnTo>
                  <a:pt x="1527048" y="9144"/>
                </a:lnTo>
                <a:lnTo>
                  <a:pt x="1530096" y="9144"/>
                </a:lnTo>
                <a:close/>
              </a:path>
              <a:path w="1534795" h="332739">
                <a:moveTo>
                  <a:pt x="1530096" y="324612"/>
                </a:moveTo>
                <a:lnTo>
                  <a:pt x="1530096" y="9144"/>
                </a:lnTo>
                <a:lnTo>
                  <a:pt x="1527048" y="9144"/>
                </a:lnTo>
                <a:lnTo>
                  <a:pt x="1527048" y="324612"/>
                </a:lnTo>
                <a:lnTo>
                  <a:pt x="1530096" y="324612"/>
                </a:lnTo>
                <a:close/>
              </a:path>
              <a:path w="1534795" h="332739">
                <a:moveTo>
                  <a:pt x="1530096" y="332232"/>
                </a:moveTo>
                <a:lnTo>
                  <a:pt x="1530096" y="324612"/>
                </a:lnTo>
                <a:lnTo>
                  <a:pt x="1527048" y="327660"/>
                </a:lnTo>
                <a:lnTo>
                  <a:pt x="1527048" y="332232"/>
                </a:lnTo>
                <a:lnTo>
                  <a:pt x="1530096" y="332232"/>
                </a:lnTo>
                <a:close/>
              </a:path>
            </a:pathLst>
          </a:custGeom>
          <a:solidFill>
            <a:srgbClr val="A0C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00778" y="2191003"/>
            <a:ext cx="152590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07010">
              <a:lnSpc>
                <a:spcPct val="100000"/>
              </a:lnSpc>
              <a:spcBef>
                <a:spcPts val="130"/>
              </a:spcBef>
            </a:pPr>
            <a:r>
              <a:rPr sz="1550" b="1" dirty="0">
                <a:latin typeface="Calibri"/>
                <a:cs typeface="Calibri"/>
              </a:rPr>
              <a:t>Receita</a:t>
            </a:r>
            <a:r>
              <a:rPr sz="1550" b="1" spc="-20" dirty="0">
                <a:latin typeface="Calibri"/>
                <a:cs typeface="Calibri"/>
              </a:rPr>
              <a:t> </a:t>
            </a:r>
            <a:r>
              <a:rPr sz="1550" b="1" spc="-10" dirty="0">
                <a:latin typeface="Calibri"/>
                <a:cs typeface="Calibri"/>
              </a:rPr>
              <a:t>(VPA)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37610" y="2567940"/>
            <a:ext cx="3124200" cy="233679"/>
          </a:xfrm>
          <a:custGeom>
            <a:avLst/>
            <a:gdLst/>
            <a:ahLst/>
            <a:cxnLst/>
            <a:rect l="l" t="t" r="r" b="b"/>
            <a:pathLst>
              <a:path w="3124200" h="233680">
                <a:moveTo>
                  <a:pt x="1479804" y="182997"/>
                </a:moveTo>
                <a:lnTo>
                  <a:pt x="1479804" y="149352"/>
                </a:lnTo>
                <a:lnTo>
                  <a:pt x="1461516" y="150758"/>
                </a:lnTo>
                <a:lnTo>
                  <a:pt x="195072" y="150876"/>
                </a:lnTo>
                <a:lnTo>
                  <a:pt x="135636" y="155448"/>
                </a:lnTo>
                <a:lnTo>
                  <a:pt x="118872" y="158496"/>
                </a:lnTo>
                <a:lnTo>
                  <a:pt x="100584" y="161544"/>
                </a:lnTo>
                <a:lnTo>
                  <a:pt x="42672" y="179832"/>
                </a:lnTo>
                <a:lnTo>
                  <a:pt x="6096" y="208788"/>
                </a:lnTo>
                <a:lnTo>
                  <a:pt x="0" y="228600"/>
                </a:lnTo>
                <a:lnTo>
                  <a:pt x="32004" y="233172"/>
                </a:lnTo>
                <a:lnTo>
                  <a:pt x="32004" y="231648"/>
                </a:lnTo>
                <a:lnTo>
                  <a:pt x="33528" y="227076"/>
                </a:lnTo>
                <a:lnTo>
                  <a:pt x="33528" y="228600"/>
                </a:lnTo>
                <a:lnTo>
                  <a:pt x="35052" y="225552"/>
                </a:lnTo>
                <a:lnTo>
                  <a:pt x="35052" y="226568"/>
                </a:lnTo>
                <a:lnTo>
                  <a:pt x="36576" y="224536"/>
                </a:lnTo>
                <a:lnTo>
                  <a:pt x="36576" y="224028"/>
                </a:lnTo>
                <a:lnTo>
                  <a:pt x="38100" y="222504"/>
                </a:lnTo>
                <a:lnTo>
                  <a:pt x="38100" y="222885"/>
                </a:lnTo>
                <a:lnTo>
                  <a:pt x="41148" y="220599"/>
                </a:lnTo>
                <a:lnTo>
                  <a:pt x="41148" y="219456"/>
                </a:lnTo>
                <a:lnTo>
                  <a:pt x="48768" y="214884"/>
                </a:lnTo>
                <a:lnTo>
                  <a:pt x="56388" y="211074"/>
                </a:lnTo>
                <a:lnTo>
                  <a:pt x="56388" y="210312"/>
                </a:lnTo>
                <a:lnTo>
                  <a:pt x="67056" y="206311"/>
                </a:lnTo>
                <a:lnTo>
                  <a:pt x="67056" y="205740"/>
                </a:lnTo>
                <a:lnTo>
                  <a:pt x="80772" y="201168"/>
                </a:lnTo>
                <a:lnTo>
                  <a:pt x="80772" y="202184"/>
                </a:lnTo>
                <a:lnTo>
                  <a:pt x="92964" y="198120"/>
                </a:lnTo>
                <a:lnTo>
                  <a:pt x="123444" y="192024"/>
                </a:lnTo>
                <a:lnTo>
                  <a:pt x="140208" y="189230"/>
                </a:lnTo>
                <a:lnTo>
                  <a:pt x="140208" y="188976"/>
                </a:lnTo>
                <a:lnTo>
                  <a:pt x="176784" y="185928"/>
                </a:lnTo>
                <a:lnTo>
                  <a:pt x="195072" y="184521"/>
                </a:lnTo>
                <a:lnTo>
                  <a:pt x="1461516" y="184404"/>
                </a:lnTo>
                <a:lnTo>
                  <a:pt x="1479804" y="182997"/>
                </a:lnTo>
                <a:close/>
              </a:path>
              <a:path w="3124200" h="233680">
                <a:moveTo>
                  <a:pt x="33528" y="227076"/>
                </a:moveTo>
                <a:lnTo>
                  <a:pt x="32004" y="231648"/>
                </a:lnTo>
                <a:lnTo>
                  <a:pt x="32766" y="230124"/>
                </a:lnTo>
                <a:lnTo>
                  <a:pt x="33528" y="227076"/>
                </a:lnTo>
                <a:close/>
              </a:path>
              <a:path w="3124200" h="233680">
                <a:moveTo>
                  <a:pt x="32766" y="230124"/>
                </a:moveTo>
                <a:lnTo>
                  <a:pt x="32004" y="231648"/>
                </a:lnTo>
                <a:lnTo>
                  <a:pt x="32004" y="233172"/>
                </a:lnTo>
                <a:lnTo>
                  <a:pt x="32766" y="230124"/>
                </a:lnTo>
                <a:close/>
              </a:path>
              <a:path w="3124200" h="233680">
                <a:moveTo>
                  <a:pt x="33528" y="228600"/>
                </a:moveTo>
                <a:lnTo>
                  <a:pt x="33528" y="227076"/>
                </a:lnTo>
                <a:lnTo>
                  <a:pt x="32766" y="230124"/>
                </a:lnTo>
                <a:lnTo>
                  <a:pt x="33528" y="228600"/>
                </a:lnTo>
                <a:close/>
              </a:path>
              <a:path w="3124200" h="233680">
                <a:moveTo>
                  <a:pt x="35052" y="226568"/>
                </a:moveTo>
                <a:lnTo>
                  <a:pt x="35052" y="225552"/>
                </a:lnTo>
                <a:lnTo>
                  <a:pt x="33528" y="228600"/>
                </a:lnTo>
                <a:lnTo>
                  <a:pt x="35052" y="226568"/>
                </a:lnTo>
                <a:close/>
              </a:path>
              <a:path w="3124200" h="233680">
                <a:moveTo>
                  <a:pt x="38100" y="222504"/>
                </a:moveTo>
                <a:lnTo>
                  <a:pt x="36576" y="224028"/>
                </a:lnTo>
                <a:lnTo>
                  <a:pt x="37446" y="223374"/>
                </a:lnTo>
                <a:lnTo>
                  <a:pt x="38100" y="222504"/>
                </a:lnTo>
                <a:close/>
              </a:path>
              <a:path w="3124200" h="233680">
                <a:moveTo>
                  <a:pt x="37446" y="223374"/>
                </a:moveTo>
                <a:lnTo>
                  <a:pt x="36576" y="224028"/>
                </a:lnTo>
                <a:lnTo>
                  <a:pt x="36576" y="224536"/>
                </a:lnTo>
                <a:lnTo>
                  <a:pt x="37446" y="223374"/>
                </a:lnTo>
                <a:close/>
              </a:path>
              <a:path w="3124200" h="233680">
                <a:moveTo>
                  <a:pt x="38100" y="222885"/>
                </a:moveTo>
                <a:lnTo>
                  <a:pt x="38100" y="222504"/>
                </a:lnTo>
                <a:lnTo>
                  <a:pt x="37446" y="223374"/>
                </a:lnTo>
                <a:lnTo>
                  <a:pt x="38100" y="222885"/>
                </a:lnTo>
                <a:close/>
              </a:path>
              <a:path w="3124200" h="233680">
                <a:moveTo>
                  <a:pt x="42672" y="219456"/>
                </a:moveTo>
                <a:lnTo>
                  <a:pt x="41148" y="219456"/>
                </a:lnTo>
                <a:lnTo>
                  <a:pt x="41148" y="220599"/>
                </a:lnTo>
                <a:lnTo>
                  <a:pt x="42672" y="219456"/>
                </a:lnTo>
                <a:close/>
              </a:path>
              <a:path w="3124200" h="233680">
                <a:moveTo>
                  <a:pt x="57912" y="210312"/>
                </a:moveTo>
                <a:lnTo>
                  <a:pt x="56388" y="210312"/>
                </a:lnTo>
                <a:lnTo>
                  <a:pt x="56388" y="211074"/>
                </a:lnTo>
                <a:lnTo>
                  <a:pt x="57912" y="210312"/>
                </a:lnTo>
                <a:close/>
              </a:path>
              <a:path w="3124200" h="233680">
                <a:moveTo>
                  <a:pt x="68580" y="205740"/>
                </a:moveTo>
                <a:lnTo>
                  <a:pt x="67056" y="205740"/>
                </a:lnTo>
                <a:lnTo>
                  <a:pt x="67056" y="206311"/>
                </a:lnTo>
                <a:lnTo>
                  <a:pt x="68580" y="205740"/>
                </a:lnTo>
                <a:close/>
              </a:path>
              <a:path w="3124200" h="233680">
                <a:moveTo>
                  <a:pt x="80772" y="202184"/>
                </a:moveTo>
                <a:lnTo>
                  <a:pt x="80772" y="201168"/>
                </a:lnTo>
                <a:lnTo>
                  <a:pt x="79248" y="202692"/>
                </a:lnTo>
                <a:lnTo>
                  <a:pt x="80772" y="202184"/>
                </a:lnTo>
                <a:close/>
              </a:path>
              <a:path w="3124200" h="233680">
                <a:moveTo>
                  <a:pt x="141732" y="188976"/>
                </a:moveTo>
                <a:lnTo>
                  <a:pt x="140208" y="188976"/>
                </a:lnTo>
                <a:lnTo>
                  <a:pt x="140208" y="189230"/>
                </a:lnTo>
                <a:lnTo>
                  <a:pt x="141732" y="188976"/>
                </a:lnTo>
                <a:close/>
              </a:path>
              <a:path w="3124200" h="233680">
                <a:moveTo>
                  <a:pt x="1516380" y="180086"/>
                </a:moveTo>
                <a:lnTo>
                  <a:pt x="1516380" y="146304"/>
                </a:lnTo>
                <a:lnTo>
                  <a:pt x="1498092" y="147828"/>
                </a:lnTo>
                <a:lnTo>
                  <a:pt x="1478280" y="149352"/>
                </a:lnTo>
                <a:lnTo>
                  <a:pt x="1479804" y="149352"/>
                </a:lnTo>
                <a:lnTo>
                  <a:pt x="1479804" y="182997"/>
                </a:lnTo>
                <a:lnTo>
                  <a:pt x="1501140" y="181356"/>
                </a:lnTo>
                <a:lnTo>
                  <a:pt x="1516380" y="180086"/>
                </a:lnTo>
                <a:close/>
              </a:path>
              <a:path w="3124200" h="233680">
                <a:moveTo>
                  <a:pt x="1533144" y="177546"/>
                </a:moveTo>
                <a:lnTo>
                  <a:pt x="1533144" y="143256"/>
                </a:lnTo>
                <a:lnTo>
                  <a:pt x="1514856" y="146304"/>
                </a:lnTo>
                <a:lnTo>
                  <a:pt x="1516380" y="146304"/>
                </a:lnTo>
                <a:lnTo>
                  <a:pt x="1516380" y="180086"/>
                </a:lnTo>
                <a:lnTo>
                  <a:pt x="1519428" y="179832"/>
                </a:lnTo>
                <a:lnTo>
                  <a:pt x="1533144" y="177546"/>
                </a:lnTo>
                <a:close/>
              </a:path>
              <a:path w="3124200" h="233680">
                <a:moveTo>
                  <a:pt x="1563624" y="171450"/>
                </a:moveTo>
                <a:lnTo>
                  <a:pt x="1563624" y="137160"/>
                </a:lnTo>
                <a:lnTo>
                  <a:pt x="1548384" y="140208"/>
                </a:lnTo>
                <a:lnTo>
                  <a:pt x="1531620" y="143256"/>
                </a:lnTo>
                <a:lnTo>
                  <a:pt x="1533144" y="143256"/>
                </a:lnTo>
                <a:lnTo>
                  <a:pt x="1533144" y="177546"/>
                </a:lnTo>
                <a:lnTo>
                  <a:pt x="1556004" y="173736"/>
                </a:lnTo>
                <a:lnTo>
                  <a:pt x="1563624" y="171450"/>
                </a:lnTo>
                <a:close/>
              </a:path>
              <a:path w="3124200" h="233680">
                <a:moveTo>
                  <a:pt x="1577340" y="167335"/>
                </a:moveTo>
                <a:lnTo>
                  <a:pt x="1577340" y="132588"/>
                </a:lnTo>
                <a:lnTo>
                  <a:pt x="1562100" y="137160"/>
                </a:lnTo>
                <a:lnTo>
                  <a:pt x="1563624" y="137160"/>
                </a:lnTo>
                <a:lnTo>
                  <a:pt x="1563624" y="171450"/>
                </a:lnTo>
                <a:lnTo>
                  <a:pt x="1577340" y="167335"/>
                </a:lnTo>
                <a:close/>
              </a:path>
              <a:path w="3124200" h="233680">
                <a:moveTo>
                  <a:pt x="1589532" y="163576"/>
                </a:moveTo>
                <a:lnTo>
                  <a:pt x="1589532" y="129540"/>
                </a:lnTo>
                <a:lnTo>
                  <a:pt x="1575816" y="132588"/>
                </a:lnTo>
                <a:lnTo>
                  <a:pt x="1577340" y="132588"/>
                </a:lnTo>
                <a:lnTo>
                  <a:pt x="1577340" y="167335"/>
                </a:lnTo>
                <a:lnTo>
                  <a:pt x="1586484" y="164592"/>
                </a:lnTo>
                <a:lnTo>
                  <a:pt x="1589532" y="163576"/>
                </a:lnTo>
                <a:close/>
              </a:path>
              <a:path w="3124200" h="233680">
                <a:moveTo>
                  <a:pt x="1600200" y="160020"/>
                </a:moveTo>
                <a:lnTo>
                  <a:pt x="1600200" y="124968"/>
                </a:lnTo>
                <a:lnTo>
                  <a:pt x="1588008" y="129540"/>
                </a:lnTo>
                <a:lnTo>
                  <a:pt x="1589532" y="129540"/>
                </a:lnTo>
                <a:lnTo>
                  <a:pt x="1589532" y="163576"/>
                </a:lnTo>
                <a:lnTo>
                  <a:pt x="1600200" y="160020"/>
                </a:lnTo>
                <a:close/>
              </a:path>
              <a:path w="3124200" h="233680">
                <a:moveTo>
                  <a:pt x="1607820" y="157162"/>
                </a:moveTo>
                <a:lnTo>
                  <a:pt x="1607820" y="120396"/>
                </a:lnTo>
                <a:lnTo>
                  <a:pt x="1598676" y="124968"/>
                </a:lnTo>
                <a:lnTo>
                  <a:pt x="1600200" y="124968"/>
                </a:lnTo>
                <a:lnTo>
                  <a:pt x="1600200" y="160020"/>
                </a:lnTo>
                <a:lnTo>
                  <a:pt x="1607820" y="157162"/>
                </a:lnTo>
                <a:close/>
              </a:path>
              <a:path w="3124200" h="233680">
                <a:moveTo>
                  <a:pt x="1615440" y="114300"/>
                </a:moveTo>
                <a:lnTo>
                  <a:pt x="1606296" y="120396"/>
                </a:lnTo>
                <a:lnTo>
                  <a:pt x="1607820" y="120396"/>
                </a:lnTo>
                <a:lnTo>
                  <a:pt x="1607820" y="157162"/>
                </a:lnTo>
                <a:lnTo>
                  <a:pt x="1612392" y="155448"/>
                </a:lnTo>
                <a:lnTo>
                  <a:pt x="1613916" y="154686"/>
                </a:lnTo>
                <a:lnTo>
                  <a:pt x="1613916" y="115824"/>
                </a:lnTo>
                <a:lnTo>
                  <a:pt x="1615440" y="114300"/>
                </a:lnTo>
                <a:close/>
              </a:path>
              <a:path w="3124200" h="233680">
                <a:moveTo>
                  <a:pt x="1619141" y="111905"/>
                </a:moveTo>
                <a:lnTo>
                  <a:pt x="1613916" y="115824"/>
                </a:lnTo>
                <a:lnTo>
                  <a:pt x="1613916" y="154686"/>
                </a:lnTo>
                <a:lnTo>
                  <a:pt x="1618488" y="152400"/>
                </a:lnTo>
                <a:lnTo>
                  <a:pt x="1618488" y="112776"/>
                </a:lnTo>
                <a:lnTo>
                  <a:pt x="1619141" y="111905"/>
                </a:lnTo>
                <a:close/>
              </a:path>
              <a:path w="3124200" h="233680">
                <a:moveTo>
                  <a:pt x="1620012" y="111252"/>
                </a:moveTo>
                <a:lnTo>
                  <a:pt x="1619141" y="111905"/>
                </a:lnTo>
                <a:lnTo>
                  <a:pt x="1618488" y="112776"/>
                </a:lnTo>
                <a:lnTo>
                  <a:pt x="1620012" y="111252"/>
                </a:lnTo>
                <a:close/>
              </a:path>
              <a:path w="3124200" h="233680">
                <a:moveTo>
                  <a:pt x="1620012" y="151638"/>
                </a:moveTo>
                <a:lnTo>
                  <a:pt x="1620012" y="111252"/>
                </a:lnTo>
                <a:lnTo>
                  <a:pt x="1618488" y="112776"/>
                </a:lnTo>
                <a:lnTo>
                  <a:pt x="1618488" y="152400"/>
                </a:lnTo>
                <a:lnTo>
                  <a:pt x="1620012" y="151638"/>
                </a:lnTo>
                <a:close/>
              </a:path>
              <a:path w="3124200" h="233680">
                <a:moveTo>
                  <a:pt x="1623060" y="106680"/>
                </a:moveTo>
                <a:lnTo>
                  <a:pt x="1619141" y="111905"/>
                </a:lnTo>
                <a:lnTo>
                  <a:pt x="1620012" y="111252"/>
                </a:lnTo>
                <a:lnTo>
                  <a:pt x="1620012" y="151638"/>
                </a:lnTo>
                <a:lnTo>
                  <a:pt x="1621536" y="150876"/>
                </a:lnTo>
                <a:lnTo>
                  <a:pt x="1621536" y="109728"/>
                </a:lnTo>
                <a:lnTo>
                  <a:pt x="1623060" y="106680"/>
                </a:lnTo>
                <a:close/>
              </a:path>
              <a:path w="3124200" h="233680">
                <a:moveTo>
                  <a:pt x="1640101" y="136882"/>
                </a:moveTo>
                <a:lnTo>
                  <a:pt x="1636776" y="134112"/>
                </a:lnTo>
                <a:lnTo>
                  <a:pt x="1630680" y="126492"/>
                </a:lnTo>
                <a:lnTo>
                  <a:pt x="1624584" y="115824"/>
                </a:lnTo>
                <a:lnTo>
                  <a:pt x="1623229" y="107696"/>
                </a:lnTo>
                <a:lnTo>
                  <a:pt x="1623060" y="108204"/>
                </a:lnTo>
                <a:lnTo>
                  <a:pt x="1623060" y="106680"/>
                </a:lnTo>
                <a:lnTo>
                  <a:pt x="1621536" y="109728"/>
                </a:lnTo>
                <a:lnTo>
                  <a:pt x="1621536" y="150876"/>
                </a:lnTo>
                <a:lnTo>
                  <a:pt x="1623060" y="150114"/>
                </a:lnTo>
                <a:lnTo>
                  <a:pt x="1623060" y="108204"/>
                </a:lnTo>
                <a:lnTo>
                  <a:pt x="1623182" y="107414"/>
                </a:lnTo>
                <a:lnTo>
                  <a:pt x="1623182" y="150052"/>
                </a:lnTo>
                <a:lnTo>
                  <a:pt x="1624584" y="149352"/>
                </a:lnTo>
                <a:lnTo>
                  <a:pt x="1635252" y="141732"/>
                </a:lnTo>
                <a:lnTo>
                  <a:pt x="1640101" y="136882"/>
                </a:lnTo>
                <a:close/>
              </a:path>
              <a:path w="3124200" h="233680">
                <a:moveTo>
                  <a:pt x="1623402" y="105995"/>
                </a:moveTo>
                <a:lnTo>
                  <a:pt x="1623060" y="106680"/>
                </a:lnTo>
                <a:lnTo>
                  <a:pt x="1623296" y="106680"/>
                </a:lnTo>
                <a:lnTo>
                  <a:pt x="1623402" y="105995"/>
                </a:lnTo>
                <a:close/>
              </a:path>
              <a:path w="3124200" h="233680">
                <a:moveTo>
                  <a:pt x="1623296" y="106680"/>
                </a:moveTo>
                <a:lnTo>
                  <a:pt x="1623060" y="106680"/>
                </a:lnTo>
                <a:lnTo>
                  <a:pt x="1623182" y="107414"/>
                </a:lnTo>
                <a:lnTo>
                  <a:pt x="1623296" y="106680"/>
                </a:lnTo>
                <a:close/>
              </a:path>
              <a:path w="3124200" h="233680">
                <a:moveTo>
                  <a:pt x="1623229" y="107696"/>
                </a:moveTo>
                <a:lnTo>
                  <a:pt x="1623182" y="107414"/>
                </a:lnTo>
                <a:lnTo>
                  <a:pt x="1623060" y="108204"/>
                </a:lnTo>
                <a:lnTo>
                  <a:pt x="1623229" y="107696"/>
                </a:lnTo>
                <a:close/>
              </a:path>
              <a:path w="3124200" h="233680">
                <a:moveTo>
                  <a:pt x="1623568" y="106680"/>
                </a:moveTo>
                <a:lnTo>
                  <a:pt x="1623296" y="106680"/>
                </a:lnTo>
                <a:lnTo>
                  <a:pt x="1623182" y="107414"/>
                </a:lnTo>
                <a:lnTo>
                  <a:pt x="1623229" y="107696"/>
                </a:lnTo>
                <a:lnTo>
                  <a:pt x="1623568" y="106680"/>
                </a:lnTo>
                <a:close/>
              </a:path>
              <a:path w="3124200" h="233680">
                <a:moveTo>
                  <a:pt x="1656588" y="106680"/>
                </a:moveTo>
                <a:lnTo>
                  <a:pt x="1623568" y="106680"/>
                </a:lnTo>
                <a:lnTo>
                  <a:pt x="1623229" y="107696"/>
                </a:lnTo>
                <a:lnTo>
                  <a:pt x="1624584" y="115824"/>
                </a:lnTo>
                <a:lnTo>
                  <a:pt x="1630680" y="126492"/>
                </a:lnTo>
                <a:lnTo>
                  <a:pt x="1636776" y="134112"/>
                </a:lnTo>
                <a:lnTo>
                  <a:pt x="1640101" y="136882"/>
                </a:lnTo>
                <a:lnTo>
                  <a:pt x="1650492" y="126492"/>
                </a:lnTo>
                <a:lnTo>
                  <a:pt x="1655064" y="115824"/>
                </a:lnTo>
                <a:lnTo>
                  <a:pt x="1656588" y="106680"/>
                </a:lnTo>
                <a:close/>
              </a:path>
              <a:path w="3124200" h="233680">
                <a:moveTo>
                  <a:pt x="1624584" y="103632"/>
                </a:moveTo>
                <a:lnTo>
                  <a:pt x="1623402" y="105995"/>
                </a:lnTo>
                <a:lnTo>
                  <a:pt x="1623296" y="106680"/>
                </a:lnTo>
                <a:lnTo>
                  <a:pt x="1623568" y="106680"/>
                </a:lnTo>
                <a:lnTo>
                  <a:pt x="1624584" y="103632"/>
                </a:lnTo>
                <a:close/>
              </a:path>
              <a:path w="3124200" h="233680">
                <a:moveTo>
                  <a:pt x="1657722" y="105901"/>
                </a:moveTo>
                <a:lnTo>
                  <a:pt x="1639824" y="0"/>
                </a:lnTo>
                <a:lnTo>
                  <a:pt x="1623402" y="105995"/>
                </a:lnTo>
                <a:lnTo>
                  <a:pt x="1624584" y="103632"/>
                </a:lnTo>
                <a:lnTo>
                  <a:pt x="1624584" y="106680"/>
                </a:lnTo>
                <a:lnTo>
                  <a:pt x="1656588" y="106680"/>
                </a:lnTo>
                <a:lnTo>
                  <a:pt x="1656588" y="103632"/>
                </a:lnTo>
                <a:lnTo>
                  <a:pt x="1657722" y="105901"/>
                </a:lnTo>
                <a:close/>
              </a:path>
              <a:path w="3124200" h="233680">
                <a:moveTo>
                  <a:pt x="1624584" y="106680"/>
                </a:moveTo>
                <a:lnTo>
                  <a:pt x="1624584" y="103632"/>
                </a:lnTo>
                <a:lnTo>
                  <a:pt x="1623568" y="106680"/>
                </a:lnTo>
                <a:lnTo>
                  <a:pt x="1624584" y="106680"/>
                </a:lnTo>
                <a:close/>
              </a:path>
              <a:path w="3124200" h="233680">
                <a:moveTo>
                  <a:pt x="1662684" y="112776"/>
                </a:moveTo>
                <a:lnTo>
                  <a:pt x="1656588" y="106680"/>
                </a:lnTo>
                <a:lnTo>
                  <a:pt x="1655064" y="115824"/>
                </a:lnTo>
                <a:lnTo>
                  <a:pt x="1650492" y="126492"/>
                </a:lnTo>
                <a:lnTo>
                  <a:pt x="1640101" y="136882"/>
                </a:lnTo>
                <a:lnTo>
                  <a:pt x="1645920" y="141732"/>
                </a:lnTo>
                <a:lnTo>
                  <a:pt x="1656588" y="149352"/>
                </a:lnTo>
                <a:lnTo>
                  <a:pt x="1659636" y="151093"/>
                </a:lnTo>
                <a:lnTo>
                  <a:pt x="1659636" y="111252"/>
                </a:lnTo>
                <a:lnTo>
                  <a:pt x="1662684" y="112776"/>
                </a:lnTo>
                <a:close/>
              </a:path>
              <a:path w="3124200" h="233680">
                <a:moveTo>
                  <a:pt x="1658112" y="108204"/>
                </a:moveTo>
                <a:lnTo>
                  <a:pt x="1657722" y="105901"/>
                </a:lnTo>
                <a:lnTo>
                  <a:pt x="1656588" y="103632"/>
                </a:lnTo>
                <a:lnTo>
                  <a:pt x="1658112" y="108204"/>
                </a:lnTo>
                <a:close/>
              </a:path>
              <a:path w="3124200" h="233680">
                <a:moveTo>
                  <a:pt x="1658112" y="108204"/>
                </a:moveTo>
                <a:lnTo>
                  <a:pt x="1656588" y="103632"/>
                </a:lnTo>
                <a:lnTo>
                  <a:pt x="1656588" y="106680"/>
                </a:lnTo>
                <a:lnTo>
                  <a:pt x="1658112" y="108204"/>
                </a:lnTo>
                <a:close/>
              </a:path>
              <a:path w="3124200" h="233680">
                <a:moveTo>
                  <a:pt x="1659636" y="109728"/>
                </a:moveTo>
                <a:lnTo>
                  <a:pt x="1657722" y="105901"/>
                </a:lnTo>
                <a:lnTo>
                  <a:pt x="1658112" y="108204"/>
                </a:lnTo>
                <a:lnTo>
                  <a:pt x="1659636" y="109728"/>
                </a:lnTo>
                <a:close/>
              </a:path>
              <a:path w="3124200" h="233680">
                <a:moveTo>
                  <a:pt x="1667256" y="155448"/>
                </a:moveTo>
                <a:lnTo>
                  <a:pt x="1667256" y="115824"/>
                </a:lnTo>
                <a:lnTo>
                  <a:pt x="1659636" y="111252"/>
                </a:lnTo>
                <a:lnTo>
                  <a:pt x="1659636" y="151093"/>
                </a:lnTo>
                <a:lnTo>
                  <a:pt x="1667256" y="155448"/>
                </a:lnTo>
                <a:close/>
              </a:path>
              <a:path w="3124200" h="233680">
                <a:moveTo>
                  <a:pt x="1673352" y="120396"/>
                </a:moveTo>
                <a:lnTo>
                  <a:pt x="1665732" y="114300"/>
                </a:lnTo>
                <a:lnTo>
                  <a:pt x="1667256" y="115824"/>
                </a:lnTo>
                <a:lnTo>
                  <a:pt x="1667256" y="155448"/>
                </a:lnTo>
                <a:lnTo>
                  <a:pt x="1671828" y="157162"/>
                </a:lnTo>
                <a:lnTo>
                  <a:pt x="1671828" y="120396"/>
                </a:lnTo>
                <a:lnTo>
                  <a:pt x="1673352" y="120396"/>
                </a:lnTo>
                <a:close/>
              </a:path>
              <a:path w="3124200" h="233680">
                <a:moveTo>
                  <a:pt x="1682496" y="124968"/>
                </a:moveTo>
                <a:lnTo>
                  <a:pt x="1671828" y="120396"/>
                </a:lnTo>
                <a:lnTo>
                  <a:pt x="1671828" y="157162"/>
                </a:lnTo>
                <a:lnTo>
                  <a:pt x="1679448" y="160020"/>
                </a:lnTo>
                <a:lnTo>
                  <a:pt x="1680972" y="160528"/>
                </a:lnTo>
                <a:lnTo>
                  <a:pt x="1680972" y="124968"/>
                </a:lnTo>
                <a:lnTo>
                  <a:pt x="1682496" y="124968"/>
                </a:lnTo>
                <a:close/>
              </a:path>
              <a:path w="3124200" h="233680">
                <a:moveTo>
                  <a:pt x="1693164" y="129540"/>
                </a:moveTo>
                <a:lnTo>
                  <a:pt x="1680972" y="124968"/>
                </a:lnTo>
                <a:lnTo>
                  <a:pt x="1680972" y="160528"/>
                </a:lnTo>
                <a:lnTo>
                  <a:pt x="1691640" y="164084"/>
                </a:lnTo>
                <a:lnTo>
                  <a:pt x="1691640" y="129540"/>
                </a:lnTo>
                <a:lnTo>
                  <a:pt x="1693164" y="129540"/>
                </a:lnTo>
                <a:close/>
              </a:path>
              <a:path w="3124200" h="233680">
                <a:moveTo>
                  <a:pt x="1732788" y="140208"/>
                </a:moveTo>
                <a:lnTo>
                  <a:pt x="1717548" y="137160"/>
                </a:lnTo>
                <a:lnTo>
                  <a:pt x="1703832" y="132588"/>
                </a:lnTo>
                <a:lnTo>
                  <a:pt x="1691640" y="129540"/>
                </a:lnTo>
                <a:lnTo>
                  <a:pt x="1691640" y="164084"/>
                </a:lnTo>
                <a:lnTo>
                  <a:pt x="1693164" y="164592"/>
                </a:lnTo>
                <a:lnTo>
                  <a:pt x="1708404" y="169164"/>
                </a:lnTo>
                <a:lnTo>
                  <a:pt x="1725168" y="173736"/>
                </a:lnTo>
                <a:lnTo>
                  <a:pt x="1731264" y="174844"/>
                </a:lnTo>
                <a:lnTo>
                  <a:pt x="1731264" y="140208"/>
                </a:lnTo>
                <a:lnTo>
                  <a:pt x="1732788" y="140208"/>
                </a:lnTo>
                <a:close/>
              </a:path>
              <a:path w="3124200" h="233680">
                <a:moveTo>
                  <a:pt x="3124200" y="228600"/>
                </a:moveTo>
                <a:lnTo>
                  <a:pt x="3102864" y="192024"/>
                </a:lnTo>
                <a:lnTo>
                  <a:pt x="3054096" y="170688"/>
                </a:lnTo>
                <a:lnTo>
                  <a:pt x="3006852" y="158496"/>
                </a:lnTo>
                <a:lnTo>
                  <a:pt x="2929128" y="150876"/>
                </a:lnTo>
                <a:lnTo>
                  <a:pt x="1819656" y="150876"/>
                </a:lnTo>
                <a:lnTo>
                  <a:pt x="1801368" y="149352"/>
                </a:lnTo>
                <a:lnTo>
                  <a:pt x="1764792" y="146304"/>
                </a:lnTo>
                <a:lnTo>
                  <a:pt x="1731264" y="140208"/>
                </a:lnTo>
                <a:lnTo>
                  <a:pt x="1731264" y="174844"/>
                </a:lnTo>
                <a:lnTo>
                  <a:pt x="1741932" y="176784"/>
                </a:lnTo>
                <a:lnTo>
                  <a:pt x="1760220" y="179832"/>
                </a:lnTo>
                <a:lnTo>
                  <a:pt x="1819656" y="184404"/>
                </a:lnTo>
                <a:lnTo>
                  <a:pt x="2929128" y="184521"/>
                </a:lnTo>
                <a:lnTo>
                  <a:pt x="2947416" y="185928"/>
                </a:lnTo>
                <a:lnTo>
                  <a:pt x="2983992" y="188976"/>
                </a:lnTo>
                <a:lnTo>
                  <a:pt x="3017520" y="195072"/>
                </a:lnTo>
                <a:lnTo>
                  <a:pt x="3017520" y="195376"/>
                </a:lnTo>
                <a:lnTo>
                  <a:pt x="3031236" y="198120"/>
                </a:lnTo>
                <a:lnTo>
                  <a:pt x="3043428" y="202184"/>
                </a:lnTo>
                <a:lnTo>
                  <a:pt x="3043428" y="201168"/>
                </a:lnTo>
                <a:lnTo>
                  <a:pt x="3057144" y="205740"/>
                </a:lnTo>
                <a:lnTo>
                  <a:pt x="3057144" y="206311"/>
                </a:lnTo>
                <a:lnTo>
                  <a:pt x="3067812" y="210312"/>
                </a:lnTo>
                <a:lnTo>
                  <a:pt x="3067812" y="210965"/>
                </a:lnTo>
                <a:lnTo>
                  <a:pt x="3076956" y="214884"/>
                </a:lnTo>
                <a:lnTo>
                  <a:pt x="3076956" y="215798"/>
                </a:lnTo>
                <a:lnTo>
                  <a:pt x="3083052" y="219456"/>
                </a:lnTo>
                <a:lnTo>
                  <a:pt x="3083052" y="220599"/>
                </a:lnTo>
                <a:lnTo>
                  <a:pt x="3086100" y="222885"/>
                </a:lnTo>
                <a:lnTo>
                  <a:pt x="3086100" y="222504"/>
                </a:lnTo>
                <a:lnTo>
                  <a:pt x="3087624" y="224028"/>
                </a:lnTo>
                <a:lnTo>
                  <a:pt x="3087624" y="224536"/>
                </a:lnTo>
                <a:lnTo>
                  <a:pt x="3089148" y="226568"/>
                </a:lnTo>
                <a:lnTo>
                  <a:pt x="3089148" y="225552"/>
                </a:lnTo>
                <a:lnTo>
                  <a:pt x="3090672" y="228600"/>
                </a:lnTo>
                <a:lnTo>
                  <a:pt x="3090672" y="227076"/>
                </a:lnTo>
                <a:lnTo>
                  <a:pt x="3092196" y="231648"/>
                </a:lnTo>
                <a:lnTo>
                  <a:pt x="3092196" y="233172"/>
                </a:lnTo>
                <a:lnTo>
                  <a:pt x="3124200" y="228600"/>
                </a:lnTo>
                <a:close/>
              </a:path>
              <a:path w="3124200" h="233680">
                <a:moveTo>
                  <a:pt x="1821180" y="150876"/>
                </a:moveTo>
                <a:lnTo>
                  <a:pt x="1819656" y="150758"/>
                </a:lnTo>
                <a:lnTo>
                  <a:pt x="1821180" y="150876"/>
                </a:lnTo>
                <a:close/>
              </a:path>
              <a:path w="3124200" h="233680">
                <a:moveTo>
                  <a:pt x="3017520" y="195376"/>
                </a:moveTo>
                <a:lnTo>
                  <a:pt x="3017520" y="195072"/>
                </a:lnTo>
                <a:lnTo>
                  <a:pt x="3015996" y="195072"/>
                </a:lnTo>
                <a:lnTo>
                  <a:pt x="3017520" y="195376"/>
                </a:lnTo>
                <a:close/>
              </a:path>
              <a:path w="3124200" h="233680">
                <a:moveTo>
                  <a:pt x="3044952" y="202692"/>
                </a:moveTo>
                <a:lnTo>
                  <a:pt x="3043428" y="201168"/>
                </a:lnTo>
                <a:lnTo>
                  <a:pt x="3043428" y="202184"/>
                </a:lnTo>
                <a:lnTo>
                  <a:pt x="3044952" y="202692"/>
                </a:lnTo>
                <a:close/>
              </a:path>
              <a:path w="3124200" h="233680">
                <a:moveTo>
                  <a:pt x="3057144" y="206311"/>
                </a:moveTo>
                <a:lnTo>
                  <a:pt x="3057144" y="205740"/>
                </a:lnTo>
                <a:lnTo>
                  <a:pt x="3055620" y="205740"/>
                </a:lnTo>
                <a:lnTo>
                  <a:pt x="3057144" y="206311"/>
                </a:lnTo>
                <a:close/>
              </a:path>
              <a:path w="3124200" h="233680">
                <a:moveTo>
                  <a:pt x="3067812" y="210965"/>
                </a:moveTo>
                <a:lnTo>
                  <a:pt x="3067812" y="210312"/>
                </a:lnTo>
                <a:lnTo>
                  <a:pt x="3066288" y="210312"/>
                </a:lnTo>
                <a:lnTo>
                  <a:pt x="3067812" y="210965"/>
                </a:lnTo>
                <a:close/>
              </a:path>
              <a:path w="3124200" h="233680">
                <a:moveTo>
                  <a:pt x="3076956" y="215798"/>
                </a:moveTo>
                <a:lnTo>
                  <a:pt x="3076956" y="214884"/>
                </a:lnTo>
                <a:lnTo>
                  <a:pt x="3075432" y="214884"/>
                </a:lnTo>
                <a:lnTo>
                  <a:pt x="3076956" y="215798"/>
                </a:lnTo>
                <a:close/>
              </a:path>
              <a:path w="3124200" h="233680">
                <a:moveTo>
                  <a:pt x="3083052" y="220599"/>
                </a:moveTo>
                <a:lnTo>
                  <a:pt x="3083052" y="219456"/>
                </a:lnTo>
                <a:lnTo>
                  <a:pt x="3081528" y="219456"/>
                </a:lnTo>
                <a:lnTo>
                  <a:pt x="3083052" y="220599"/>
                </a:lnTo>
                <a:close/>
              </a:path>
              <a:path w="3124200" h="233680">
                <a:moveTo>
                  <a:pt x="3087624" y="224028"/>
                </a:moveTo>
                <a:lnTo>
                  <a:pt x="3086100" y="222504"/>
                </a:lnTo>
                <a:lnTo>
                  <a:pt x="3086753" y="223374"/>
                </a:lnTo>
                <a:lnTo>
                  <a:pt x="3087624" y="224028"/>
                </a:lnTo>
                <a:close/>
              </a:path>
              <a:path w="3124200" h="233680">
                <a:moveTo>
                  <a:pt x="3086753" y="223374"/>
                </a:moveTo>
                <a:lnTo>
                  <a:pt x="3086100" y="222504"/>
                </a:lnTo>
                <a:lnTo>
                  <a:pt x="3086100" y="222885"/>
                </a:lnTo>
                <a:lnTo>
                  <a:pt x="3086753" y="223374"/>
                </a:lnTo>
                <a:close/>
              </a:path>
              <a:path w="3124200" h="233680">
                <a:moveTo>
                  <a:pt x="3087624" y="224536"/>
                </a:moveTo>
                <a:lnTo>
                  <a:pt x="3087624" y="224028"/>
                </a:lnTo>
                <a:lnTo>
                  <a:pt x="3086753" y="223374"/>
                </a:lnTo>
                <a:lnTo>
                  <a:pt x="3087624" y="224536"/>
                </a:lnTo>
                <a:close/>
              </a:path>
              <a:path w="3124200" h="233680">
                <a:moveTo>
                  <a:pt x="3090672" y="228600"/>
                </a:moveTo>
                <a:lnTo>
                  <a:pt x="3089148" y="225552"/>
                </a:lnTo>
                <a:lnTo>
                  <a:pt x="3089148" y="226568"/>
                </a:lnTo>
                <a:lnTo>
                  <a:pt x="3090672" y="228600"/>
                </a:lnTo>
                <a:close/>
              </a:path>
              <a:path w="3124200" h="233680">
                <a:moveTo>
                  <a:pt x="3092196" y="231648"/>
                </a:moveTo>
                <a:lnTo>
                  <a:pt x="3090672" y="227076"/>
                </a:lnTo>
                <a:lnTo>
                  <a:pt x="3091434" y="230124"/>
                </a:lnTo>
                <a:lnTo>
                  <a:pt x="3092196" y="231648"/>
                </a:lnTo>
                <a:close/>
              </a:path>
              <a:path w="3124200" h="233680">
                <a:moveTo>
                  <a:pt x="3091434" y="230124"/>
                </a:moveTo>
                <a:lnTo>
                  <a:pt x="3090672" y="227076"/>
                </a:lnTo>
                <a:lnTo>
                  <a:pt x="3090672" y="228600"/>
                </a:lnTo>
                <a:lnTo>
                  <a:pt x="3091434" y="230124"/>
                </a:lnTo>
                <a:close/>
              </a:path>
              <a:path w="3124200" h="233680">
                <a:moveTo>
                  <a:pt x="3092196" y="233172"/>
                </a:moveTo>
                <a:lnTo>
                  <a:pt x="3092196" y="231648"/>
                </a:lnTo>
                <a:lnTo>
                  <a:pt x="3091434" y="230124"/>
                </a:lnTo>
                <a:lnTo>
                  <a:pt x="3092196" y="233172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2084" y="976375"/>
            <a:ext cx="4014470" cy="1239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Variações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patrimoniais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aumentativas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–</a:t>
            </a:r>
            <a:r>
              <a:rPr sz="1750" b="1" spc="2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45" dirty="0">
                <a:solidFill>
                  <a:srgbClr val="364C81"/>
                </a:solidFill>
                <a:latin typeface="Calibri"/>
                <a:cs typeface="Calibri"/>
              </a:rPr>
              <a:t>VPA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1380"/>
              </a:spcBef>
            </a:pPr>
            <a:r>
              <a:rPr sz="1800" spc="0" dirty="0">
                <a:latin typeface="Calibri"/>
                <a:cs typeface="Calibri"/>
              </a:rPr>
              <a:t>Receita </a:t>
            </a:r>
            <a:r>
              <a:rPr sz="1800" spc="5" dirty="0">
                <a:latin typeface="Calibri"/>
                <a:cs typeface="Calibri"/>
              </a:rPr>
              <a:t>corresponde </a:t>
            </a:r>
            <a:r>
              <a:rPr sz="1800" spc="1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aumentos</a:t>
            </a:r>
            <a:r>
              <a:rPr sz="1800" spc="28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na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9576" y="2191003"/>
            <a:ext cx="3464560" cy="10579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2200"/>
              </a:lnSpc>
              <a:spcBef>
                <a:spcPts val="85"/>
              </a:spcBef>
            </a:pPr>
            <a:r>
              <a:rPr sz="1800" spc="5" dirty="0">
                <a:latin typeface="Calibri"/>
                <a:cs typeface="Calibri"/>
              </a:rPr>
              <a:t>situação patrimonial líquida </a:t>
            </a:r>
            <a:r>
              <a:rPr sz="1800" spc="10" dirty="0">
                <a:latin typeface="Calibri"/>
                <a:cs typeface="Calibri"/>
              </a:rPr>
              <a:t>da  </a:t>
            </a:r>
            <a:r>
              <a:rPr sz="1800" spc="5" dirty="0">
                <a:latin typeface="Calibri"/>
                <a:cs typeface="Calibri"/>
              </a:rPr>
              <a:t>entidade </a:t>
            </a:r>
            <a:r>
              <a:rPr sz="1800" spc="10" dirty="0">
                <a:latin typeface="Calibri"/>
                <a:cs typeface="Calibri"/>
              </a:rPr>
              <a:t>não </a:t>
            </a:r>
            <a:r>
              <a:rPr sz="1800" spc="5" dirty="0">
                <a:latin typeface="Calibri"/>
                <a:cs typeface="Calibri"/>
              </a:rPr>
              <a:t>oriundos </a:t>
            </a:r>
            <a:r>
              <a:rPr sz="1800" spc="10" dirty="0">
                <a:latin typeface="Calibri"/>
                <a:cs typeface="Calibri"/>
              </a:rPr>
              <a:t>de  </a:t>
            </a:r>
            <a:r>
              <a:rPr sz="1800" spc="0" dirty="0">
                <a:latin typeface="Calibri"/>
                <a:cs typeface="Calibri"/>
              </a:rPr>
              <a:t>contribuições </a:t>
            </a:r>
            <a:r>
              <a:rPr sz="1800" spc="10" dirty="0">
                <a:latin typeface="Calibri"/>
                <a:cs typeface="Calibri"/>
              </a:rPr>
              <a:t>dos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proprietários.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75"/>
              </a:spcBef>
            </a:pPr>
            <a:r>
              <a:rPr sz="1200" spc="5" dirty="0">
                <a:latin typeface="Calibri"/>
                <a:cs typeface="Calibri"/>
              </a:rPr>
              <a:t>NBC </a:t>
            </a:r>
            <a:r>
              <a:rPr sz="1200" spc="0" dirty="0">
                <a:latin typeface="Calibri"/>
                <a:cs typeface="Calibri"/>
              </a:rPr>
              <a:t>TSP ESTRUTURA CONCEITUAL, item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5.29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55406" y="3573779"/>
            <a:ext cx="408940" cy="822960"/>
          </a:xfrm>
          <a:custGeom>
            <a:avLst/>
            <a:gdLst/>
            <a:ahLst/>
            <a:cxnLst/>
            <a:rect l="l" t="t" r="r" b="b"/>
            <a:pathLst>
              <a:path w="408940" h="822960">
                <a:moveTo>
                  <a:pt x="350670" y="734568"/>
                </a:moveTo>
                <a:lnTo>
                  <a:pt x="350670" y="565404"/>
                </a:lnTo>
                <a:lnTo>
                  <a:pt x="314665" y="554388"/>
                </a:lnTo>
                <a:lnTo>
                  <a:pt x="279897" y="538563"/>
                </a:lnTo>
                <a:lnTo>
                  <a:pt x="246501" y="518160"/>
                </a:lnTo>
                <a:lnTo>
                  <a:pt x="214618" y="493407"/>
                </a:lnTo>
                <a:lnTo>
                  <a:pt x="184384" y="464537"/>
                </a:lnTo>
                <a:lnTo>
                  <a:pt x="155939" y="431779"/>
                </a:lnTo>
                <a:lnTo>
                  <a:pt x="129420" y="395363"/>
                </a:lnTo>
                <a:lnTo>
                  <a:pt x="104966" y="355520"/>
                </a:lnTo>
                <a:lnTo>
                  <a:pt x="82714" y="312480"/>
                </a:lnTo>
                <a:lnTo>
                  <a:pt x="62803" y="266474"/>
                </a:lnTo>
                <a:lnTo>
                  <a:pt x="45371" y="217731"/>
                </a:lnTo>
                <a:lnTo>
                  <a:pt x="30557" y="166481"/>
                </a:lnTo>
                <a:lnTo>
                  <a:pt x="18497" y="112956"/>
                </a:lnTo>
                <a:lnTo>
                  <a:pt x="9332" y="57385"/>
                </a:lnTo>
                <a:lnTo>
                  <a:pt x="3198" y="0"/>
                </a:lnTo>
                <a:lnTo>
                  <a:pt x="129" y="55802"/>
                </a:lnTo>
                <a:lnTo>
                  <a:pt x="0" y="110932"/>
                </a:lnTo>
                <a:lnTo>
                  <a:pt x="2710" y="165171"/>
                </a:lnTo>
                <a:lnTo>
                  <a:pt x="8160" y="218303"/>
                </a:lnTo>
                <a:lnTo>
                  <a:pt x="16249" y="270109"/>
                </a:lnTo>
                <a:lnTo>
                  <a:pt x="26878" y="320373"/>
                </a:lnTo>
                <a:lnTo>
                  <a:pt x="39947" y="368877"/>
                </a:lnTo>
                <a:lnTo>
                  <a:pt x="55355" y="415404"/>
                </a:lnTo>
                <a:lnTo>
                  <a:pt x="73004" y="459736"/>
                </a:lnTo>
                <a:lnTo>
                  <a:pt x="92791" y="501657"/>
                </a:lnTo>
                <a:lnTo>
                  <a:pt x="114619" y="540950"/>
                </a:lnTo>
                <a:lnTo>
                  <a:pt x="138386" y="577395"/>
                </a:lnTo>
                <a:lnTo>
                  <a:pt x="163993" y="610778"/>
                </a:lnTo>
                <a:lnTo>
                  <a:pt x="191340" y="640879"/>
                </a:lnTo>
                <a:lnTo>
                  <a:pt x="220326" y="667482"/>
                </a:lnTo>
                <a:lnTo>
                  <a:pt x="250852" y="690370"/>
                </a:lnTo>
                <a:lnTo>
                  <a:pt x="316124" y="724130"/>
                </a:lnTo>
                <a:lnTo>
                  <a:pt x="350670" y="734568"/>
                </a:lnTo>
                <a:close/>
              </a:path>
              <a:path w="408940" h="822960">
                <a:moveTo>
                  <a:pt x="408582" y="656844"/>
                </a:moveTo>
                <a:lnTo>
                  <a:pt x="350670" y="477012"/>
                </a:lnTo>
                <a:lnTo>
                  <a:pt x="350670" y="822960"/>
                </a:lnTo>
                <a:lnTo>
                  <a:pt x="408582" y="656844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4033" y="2831592"/>
            <a:ext cx="410209" cy="828040"/>
          </a:xfrm>
          <a:custGeom>
            <a:avLst/>
            <a:gdLst/>
            <a:ahLst/>
            <a:cxnLst/>
            <a:rect l="l" t="t" r="r" b="b"/>
            <a:pathLst>
              <a:path w="410209" h="828039">
                <a:moveTo>
                  <a:pt x="409956" y="169164"/>
                </a:moveTo>
                <a:lnTo>
                  <a:pt x="409956" y="0"/>
                </a:lnTo>
                <a:lnTo>
                  <a:pt x="372769" y="2684"/>
                </a:lnTo>
                <a:lnTo>
                  <a:pt x="301272" y="23466"/>
                </a:lnTo>
                <a:lnTo>
                  <a:pt x="267256" y="41099"/>
                </a:lnTo>
                <a:lnTo>
                  <a:pt x="234591" y="63251"/>
                </a:lnTo>
                <a:lnTo>
                  <a:pt x="203425" y="89690"/>
                </a:lnTo>
                <a:lnTo>
                  <a:pt x="173906" y="120183"/>
                </a:lnTo>
                <a:lnTo>
                  <a:pt x="146180" y="154498"/>
                </a:lnTo>
                <a:lnTo>
                  <a:pt x="120396" y="192405"/>
                </a:lnTo>
                <a:lnTo>
                  <a:pt x="96699" y="233669"/>
                </a:lnTo>
                <a:lnTo>
                  <a:pt x="75239" y="278060"/>
                </a:lnTo>
                <a:lnTo>
                  <a:pt x="56162" y="325345"/>
                </a:lnTo>
                <a:lnTo>
                  <a:pt x="39615" y="375293"/>
                </a:lnTo>
                <a:lnTo>
                  <a:pt x="25747" y="427671"/>
                </a:lnTo>
                <a:lnTo>
                  <a:pt x="14703" y="482247"/>
                </a:lnTo>
                <a:lnTo>
                  <a:pt x="6633" y="538789"/>
                </a:lnTo>
                <a:lnTo>
                  <a:pt x="1682" y="597065"/>
                </a:lnTo>
                <a:lnTo>
                  <a:pt x="0" y="656844"/>
                </a:lnTo>
                <a:lnTo>
                  <a:pt x="0" y="827532"/>
                </a:lnTo>
                <a:lnTo>
                  <a:pt x="1682" y="767513"/>
                </a:lnTo>
                <a:lnTo>
                  <a:pt x="6633" y="709023"/>
                </a:lnTo>
                <a:lnTo>
                  <a:pt x="14703" y="652293"/>
                </a:lnTo>
                <a:lnTo>
                  <a:pt x="25747" y="597552"/>
                </a:lnTo>
                <a:lnTo>
                  <a:pt x="39615" y="545031"/>
                </a:lnTo>
                <a:lnTo>
                  <a:pt x="56162" y="494961"/>
                </a:lnTo>
                <a:lnTo>
                  <a:pt x="75239" y="447572"/>
                </a:lnTo>
                <a:lnTo>
                  <a:pt x="96699" y="403094"/>
                </a:lnTo>
                <a:lnTo>
                  <a:pt x="120396" y="361759"/>
                </a:lnTo>
                <a:lnTo>
                  <a:pt x="146180" y="323796"/>
                </a:lnTo>
                <a:lnTo>
                  <a:pt x="173906" y="289436"/>
                </a:lnTo>
                <a:lnTo>
                  <a:pt x="203425" y="258910"/>
                </a:lnTo>
                <a:lnTo>
                  <a:pt x="234591" y="232448"/>
                </a:lnTo>
                <a:lnTo>
                  <a:pt x="267256" y="210280"/>
                </a:lnTo>
                <a:lnTo>
                  <a:pt x="301272" y="192637"/>
                </a:lnTo>
                <a:lnTo>
                  <a:pt x="372769" y="171849"/>
                </a:lnTo>
                <a:lnTo>
                  <a:pt x="409956" y="169164"/>
                </a:lnTo>
                <a:close/>
              </a:path>
            </a:pathLst>
          </a:custGeom>
          <a:solidFill>
            <a:srgbClr val="3A51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9461" y="2825496"/>
            <a:ext cx="420370" cy="1603375"/>
          </a:xfrm>
          <a:custGeom>
            <a:avLst/>
            <a:gdLst/>
            <a:ahLst/>
            <a:cxnLst/>
            <a:rect l="l" t="t" r="r" b="b"/>
            <a:pathLst>
              <a:path w="420369" h="1603375">
                <a:moveTo>
                  <a:pt x="420370" y="181356"/>
                </a:moveTo>
                <a:lnTo>
                  <a:pt x="420370" y="0"/>
                </a:lnTo>
                <a:lnTo>
                  <a:pt x="392430" y="1524"/>
                </a:lnTo>
                <a:lnTo>
                  <a:pt x="351790" y="7620"/>
                </a:lnTo>
                <a:lnTo>
                  <a:pt x="309880" y="21336"/>
                </a:lnTo>
                <a:lnTo>
                  <a:pt x="270510" y="41148"/>
                </a:lnTo>
                <a:lnTo>
                  <a:pt x="252730" y="53340"/>
                </a:lnTo>
                <a:lnTo>
                  <a:pt x="232410" y="67056"/>
                </a:lnTo>
                <a:lnTo>
                  <a:pt x="196850" y="97536"/>
                </a:lnTo>
                <a:lnTo>
                  <a:pt x="148590" y="152400"/>
                </a:lnTo>
                <a:lnTo>
                  <a:pt x="119380" y="195072"/>
                </a:lnTo>
                <a:lnTo>
                  <a:pt x="92710" y="242316"/>
                </a:lnTo>
                <a:lnTo>
                  <a:pt x="58420" y="320040"/>
                </a:lnTo>
                <a:lnTo>
                  <a:pt x="39370" y="376428"/>
                </a:lnTo>
                <a:lnTo>
                  <a:pt x="31750" y="406908"/>
                </a:lnTo>
                <a:lnTo>
                  <a:pt x="24130" y="435864"/>
                </a:lnTo>
                <a:lnTo>
                  <a:pt x="11430" y="498348"/>
                </a:lnTo>
                <a:lnTo>
                  <a:pt x="6350" y="530352"/>
                </a:lnTo>
                <a:lnTo>
                  <a:pt x="1270" y="595884"/>
                </a:lnTo>
                <a:lnTo>
                  <a:pt x="0" y="629412"/>
                </a:lnTo>
                <a:lnTo>
                  <a:pt x="0" y="798576"/>
                </a:lnTo>
                <a:lnTo>
                  <a:pt x="1270" y="765048"/>
                </a:lnTo>
                <a:lnTo>
                  <a:pt x="2540" y="749046"/>
                </a:lnTo>
                <a:lnTo>
                  <a:pt x="2540" y="748284"/>
                </a:lnTo>
                <a:lnTo>
                  <a:pt x="6350" y="699516"/>
                </a:lnTo>
                <a:lnTo>
                  <a:pt x="10160" y="675513"/>
                </a:lnTo>
                <a:lnTo>
                  <a:pt x="10160" y="629412"/>
                </a:lnTo>
                <a:lnTo>
                  <a:pt x="11430" y="595884"/>
                </a:lnTo>
                <a:lnTo>
                  <a:pt x="11430" y="597408"/>
                </a:lnTo>
                <a:lnTo>
                  <a:pt x="13970" y="563880"/>
                </a:lnTo>
                <a:lnTo>
                  <a:pt x="21590" y="499872"/>
                </a:lnTo>
                <a:lnTo>
                  <a:pt x="34290" y="438912"/>
                </a:lnTo>
                <a:lnTo>
                  <a:pt x="49530" y="379476"/>
                </a:lnTo>
                <a:lnTo>
                  <a:pt x="69850" y="324612"/>
                </a:lnTo>
                <a:lnTo>
                  <a:pt x="90170" y="272796"/>
                </a:lnTo>
                <a:lnTo>
                  <a:pt x="115570" y="224028"/>
                </a:lnTo>
                <a:lnTo>
                  <a:pt x="142240" y="179832"/>
                </a:lnTo>
                <a:lnTo>
                  <a:pt x="172720" y="140208"/>
                </a:lnTo>
                <a:lnTo>
                  <a:pt x="204470" y="105156"/>
                </a:lnTo>
                <a:lnTo>
                  <a:pt x="222250" y="90932"/>
                </a:lnTo>
                <a:lnTo>
                  <a:pt x="222250" y="89916"/>
                </a:lnTo>
                <a:lnTo>
                  <a:pt x="240030" y="74676"/>
                </a:lnTo>
                <a:lnTo>
                  <a:pt x="240030" y="76200"/>
                </a:lnTo>
                <a:lnTo>
                  <a:pt x="257810" y="62484"/>
                </a:lnTo>
                <a:lnTo>
                  <a:pt x="276860" y="50292"/>
                </a:lnTo>
                <a:lnTo>
                  <a:pt x="294640" y="41148"/>
                </a:lnTo>
                <a:lnTo>
                  <a:pt x="313690" y="32575"/>
                </a:lnTo>
                <a:lnTo>
                  <a:pt x="313690" y="32004"/>
                </a:lnTo>
                <a:lnTo>
                  <a:pt x="332740" y="24384"/>
                </a:lnTo>
                <a:lnTo>
                  <a:pt x="353060" y="19812"/>
                </a:lnTo>
                <a:lnTo>
                  <a:pt x="372110" y="15777"/>
                </a:lnTo>
                <a:lnTo>
                  <a:pt x="372110" y="15240"/>
                </a:lnTo>
                <a:lnTo>
                  <a:pt x="393700" y="12192"/>
                </a:lnTo>
                <a:lnTo>
                  <a:pt x="408940" y="12192"/>
                </a:lnTo>
                <a:lnTo>
                  <a:pt x="408940" y="6096"/>
                </a:lnTo>
                <a:lnTo>
                  <a:pt x="415290" y="12192"/>
                </a:lnTo>
                <a:lnTo>
                  <a:pt x="415290" y="181646"/>
                </a:lnTo>
                <a:lnTo>
                  <a:pt x="420370" y="181356"/>
                </a:lnTo>
                <a:close/>
              </a:path>
              <a:path w="420369" h="1603375">
                <a:moveTo>
                  <a:pt x="10160" y="833628"/>
                </a:moveTo>
                <a:lnTo>
                  <a:pt x="10160" y="816102"/>
                </a:lnTo>
                <a:lnTo>
                  <a:pt x="8890" y="803148"/>
                </a:lnTo>
                <a:lnTo>
                  <a:pt x="2575" y="748593"/>
                </a:lnTo>
                <a:lnTo>
                  <a:pt x="1270" y="765048"/>
                </a:lnTo>
                <a:lnTo>
                  <a:pt x="0" y="798576"/>
                </a:lnTo>
                <a:lnTo>
                  <a:pt x="0" y="833628"/>
                </a:lnTo>
                <a:lnTo>
                  <a:pt x="10160" y="833628"/>
                </a:lnTo>
                <a:close/>
              </a:path>
              <a:path w="420369" h="1603375">
                <a:moveTo>
                  <a:pt x="13970" y="923544"/>
                </a:moveTo>
                <a:lnTo>
                  <a:pt x="11430" y="893064"/>
                </a:lnTo>
                <a:lnTo>
                  <a:pt x="10160" y="862584"/>
                </a:lnTo>
                <a:lnTo>
                  <a:pt x="10160" y="833628"/>
                </a:lnTo>
                <a:lnTo>
                  <a:pt x="0" y="833628"/>
                </a:lnTo>
                <a:lnTo>
                  <a:pt x="0" y="864108"/>
                </a:lnTo>
                <a:lnTo>
                  <a:pt x="2540" y="923544"/>
                </a:lnTo>
                <a:lnTo>
                  <a:pt x="5080" y="954024"/>
                </a:lnTo>
                <a:lnTo>
                  <a:pt x="10160" y="982980"/>
                </a:lnTo>
                <a:lnTo>
                  <a:pt x="12700" y="1001268"/>
                </a:lnTo>
                <a:lnTo>
                  <a:pt x="12700" y="922020"/>
                </a:lnTo>
                <a:lnTo>
                  <a:pt x="13970" y="923544"/>
                </a:lnTo>
                <a:close/>
              </a:path>
              <a:path w="420369" h="1603375">
                <a:moveTo>
                  <a:pt x="2600" y="748284"/>
                </a:moveTo>
                <a:lnTo>
                  <a:pt x="2575" y="748593"/>
                </a:lnTo>
                <a:lnTo>
                  <a:pt x="2600" y="748284"/>
                </a:lnTo>
                <a:close/>
              </a:path>
              <a:path w="420369" h="1603375">
                <a:moveTo>
                  <a:pt x="2575" y="748593"/>
                </a:moveTo>
                <a:lnTo>
                  <a:pt x="2540" y="748284"/>
                </a:lnTo>
                <a:lnTo>
                  <a:pt x="2540" y="749046"/>
                </a:lnTo>
                <a:lnTo>
                  <a:pt x="2575" y="748593"/>
                </a:lnTo>
                <a:close/>
              </a:path>
              <a:path w="420369" h="1603375">
                <a:moveTo>
                  <a:pt x="12776" y="748802"/>
                </a:moveTo>
                <a:lnTo>
                  <a:pt x="12700" y="748284"/>
                </a:lnTo>
                <a:lnTo>
                  <a:pt x="2600" y="748284"/>
                </a:lnTo>
                <a:lnTo>
                  <a:pt x="2575" y="748593"/>
                </a:lnTo>
                <a:lnTo>
                  <a:pt x="8890" y="803148"/>
                </a:lnTo>
                <a:lnTo>
                  <a:pt x="10160" y="816102"/>
                </a:lnTo>
                <a:lnTo>
                  <a:pt x="10160" y="800100"/>
                </a:lnTo>
                <a:lnTo>
                  <a:pt x="11430" y="766572"/>
                </a:lnTo>
                <a:lnTo>
                  <a:pt x="12776" y="748802"/>
                </a:lnTo>
                <a:close/>
              </a:path>
              <a:path w="420369" h="1603375">
                <a:moveTo>
                  <a:pt x="414020" y="170688"/>
                </a:moveTo>
                <a:lnTo>
                  <a:pt x="392430" y="170688"/>
                </a:lnTo>
                <a:lnTo>
                  <a:pt x="370840" y="173736"/>
                </a:lnTo>
                <a:lnTo>
                  <a:pt x="330200" y="184404"/>
                </a:lnTo>
                <a:lnTo>
                  <a:pt x="290830" y="199644"/>
                </a:lnTo>
                <a:lnTo>
                  <a:pt x="252730" y="222504"/>
                </a:lnTo>
                <a:lnTo>
                  <a:pt x="232410" y="236220"/>
                </a:lnTo>
                <a:lnTo>
                  <a:pt x="215900" y="251460"/>
                </a:lnTo>
                <a:lnTo>
                  <a:pt x="196850" y="266700"/>
                </a:lnTo>
                <a:lnTo>
                  <a:pt x="180340" y="284988"/>
                </a:lnTo>
                <a:lnTo>
                  <a:pt x="148590" y="323088"/>
                </a:lnTo>
                <a:lnTo>
                  <a:pt x="105410" y="388620"/>
                </a:lnTo>
                <a:lnTo>
                  <a:pt x="80010" y="437388"/>
                </a:lnTo>
                <a:lnTo>
                  <a:pt x="48260" y="518160"/>
                </a:lnTo>
                <a:lnTo>
                  <a:pt x="31750" y="576072"/>
                </a:lnTo>
                <a:lnTo>
                  <a:pt x="11430" y="667512"/>
                </a:lnTo>
                <a:lnTo>
                  <a:pt x="2600" y="748284"/>
                </a:lnTo>
                <a:lnTo>
                  <a:pt x="12700" y="748284"/>
                </a:lnTo>
                <a:lnTo>
                  <a:pt x="12776" y="748802"/>
                </a:lnTo>
                <a:lnTo>
                  <a:pt x="21590" y="669036"/>
                </a:lnTo>
                <a:lnTo>
                  <a:pt x="34290" y="608076"/>
                </a:lnTo>
                <a:lnTo>
                  <a:pt x="49530" y="550164"/>
                </a:lnTo>
                <a:lnTo>
                  <a:pt x="69850" y="493776"/>
                </a:lnTo>
                <a:lnTo>
                  <a:pt x="90170" y="441960"/>
                </a:lnTo>
                <a:lnTo>
                  <a:pt x="115570" y="393192"/>
                </a:lnTo>
                <a:lnTo>
                  <a:pt x="115570" y="394716"/>
                </a:lnTo>
                <a:lnTo>
                  <a:pt x="142240" y="348996"/>
                </a:lnTo>
                <a:lnTo>
                  <a:pt x="142240" y="350520"/>
                </a:lnTo>
                <a:lnTo>
                  <a:pt x="157480" y="329184"/>
                </a:lnTo>
                <a:lnTo>
                  <a:pt x="172720" y="309372"/>
                </a:lnTo>
                <a:lnTo>
                  <a:pt x="189230" y="291084"/>
                </a:lnTo>
                <a:lnTo>
                  <a:pt x="189230" y="292608"/>
                </a:lnTo>
                <a:lnTo>
                  <a:pt x="204470" y="274320"/>
                </a:lnTo>
                <a:lnTo>
                  <a:pt x="204470" y="275844"/>
                </a:lnTo>
                <a:lnTo>
                  <a:pt x="222250" y="260197"/>
                </a:lnTo>
                <a:lnTo>
                  <a:pt x="222250" y="259080"/>
                </a:lnTo>
                <a:lnTo>
                  <a:pt x="257810" y="231648"/>
                </a:lnTo>
                <a:lnTo>
                  <a:pt x="294640" y="210312"/>
                </a:lnTo>
                <a:lnTo>
                  <a:pt x="313690" y="201739"/>
                </a:lnTo>
                <a:lnTo>
                  <a:pt x="313690" y="201168"/>
                </a:lnTo>
                <a:lnTo>
                  <a:pt x="353060" y="188976"/>
                </a:lnTo>
                <a:lnTo>
                  <a:pt x="372110" y="184941"/>
                </a:lnTo>
                <a:lnTo>
                  <a:pt x="372110" y="184404"/>
                </a:lnTo>
                <a:lnTo>
                  <a:pt x="393700" y="182880"/>
                </a:lnTo>
                <a:lnTo>
                  <a:pt x="408940" y="182009"/>
                </a:lnTo>
                <a:lnTo>
                  <a:pt x="408940" y="175260"/>
                </a:lnTo>
                <a:lnTo>
                  <a:pt x="414020" y="170688"/>
                </a:lnTo>
                <a:close/>
              </a:path>
              <a:path w="420369" h="1603375">
                <a:moveTo>
                  <a:pt x="105410" y="1083564"/>
                </a:moveTo>
                <a:lnTo>
                  <a:pt x="95250" y="1062228"/>
                </a:lnTo>
                <a:lnTo>
                  <a:pt x="85090" y="1042416"/>
                </a:lnTo>
                <a:lnTo>
                  <a:pt x="74930" y="1019556"/>
                </a:lnTo>
                <a:lnTo>
                  <a:pt x="74930" y="1021080"/>
                </a:lnTo>
                <a:lnTo>
                  <a:pt x="67310" y="998220"/>
                </a:lnTo>
                <a:lnTo>
                  <a:pt x="58420" y="975360"/>
                </a:lnTo>
                <a:lnTo>
                  <a:pt x="50800" y="952500"/>
                </a:lnTo>
                <a:lnTo>
                  <a:pt x="33020" y="879348"/>
                </a:lnTo>
                <a:lnTo>
                  <a:pt x="19050" y="801624"/>
                </a:lnTo>
                <a:lnTo>
                  <a:pt x="16510" y="774192"/>
                </a:lnTo>
                <a:lnTo>
                  <a:pt x="12776" y="748802"/>
                </a:lnTo>
                <a:lnTo>
                  <a:pt x="11430" y="766572"/>
                </a:lnTo>
                <a:lnTo>
                  <a:pt x="10160" y="800100"/>
                </a:lnTo>
                <a:lnTo>
                  <a:pt x="10160" y="816102"/>
                </a:lnTo>
                <a:lnTo>
                  <a:pt x="16510" y="854964"/>
                </a:lnTo>
                <a:lnTo>
                  <a:pt x="27940" y="906780"/>
                </a:lnTo>
                <a:lnTo>
                  <a:pt x="40640" y="955548"/>
                </a:lnTo>
                <a:lnTo>
                  <a:pt x="57150" y="1002792"/>
                </a:lnTo>
                <a:lnTo>
                  <a:pt x="66040" y="1024128"/>
                </a:lnTo>
                <a:lnTo>
                  <a:pt x="74930" y="1046988"/>
                </a:lnTo>
                <a:lnTo>
                  <a:pt x="85090" y="1068324"/>
                </a:lnTo>
                <a:lnTo>
                  <a:pt x="104140" y="1105471"/>
                </a:lnTo>
                <a:lnTo>
                  <a:pt x="104140" y="1083564"/>
                </a:lnTo>
                <a:lnTo>
                  <a:pt x="105410" y="1083564"/>
                </a:lnTo>
                <a:close/>
              </a:path>
              <a:path w="420369" h="1603375">
                <a:moveTo>
                  <a:pt x="161290" y="1339596"/>
                </a:moveTo>
                <a:lnTo>
                  <a:pt x="133350" y="1301496"/>
                </a:lnTo>
                <a:lnTo>
                  <a:pt x="109220" y="1260348"/>
                </a:lnTo>
                <a:lnTo>
                  <a:pt x="97790" y="1237488"/>
                </a:lnTo>
                <a:lnTo>
                  <a:pt x="97790" y="1239012"/>
                </a:lnTo>
                <a:lnTo>
                  <a:pt x="77470" y="1191768"/>
                </a:lnTo>
                <a:lnTo>
                  <a:pt x="58420" y="1143000"/>
                </a:lnTo>
                <a:lnTo>
                  <a:pt x="43180" y="1091184"/>
                </a:lnTo>
                <a:lnTo>
                  <a:pt x="29210" y="1036320"/>
                </a:lnTo>
                <a:lnTo>
                  <a:pt x="29210" y="1037844"/>
                </a:lnTo>
                <a:lnTo>
                  <a:pt x="25400" y="1008888"/>
                </a:lnTo>
                <a:lnTo>
                  <a:pt x="20320" y="981456"/>
                </a:lnTo>
                <a:lnTo>
                  <a:pt x="12700" y="922020"/>
                </a:lnTo>
                <a:lnTo>
                  <a:pt x="12700" y="1001268"/>
                </a:lnTo>
                <a:lnTo>
                  <a:pt x="13970" y="1010412"/>
                </a:lnTo>
                <a:lnTo>
                  <a:pt x="25400" y="1066800"/>
                </a:lnTo>
                <a:lnTo>
                  <a:pt x="48260" y="1146048"/>
                </a:lnTo>
                <a:lnTo>
                  <a:pt x="66040" y="1196340"/>
                </a:lnTo>
                <a:lnTo>
                  <a:pt x="77470" y="1220724"/>
                </a:lnTo>
                <a:lnTo>
                  <a:pt x="87630" y="1243584"/>
                </a:lnTo>
                <a:lnTo>
                  <a:pt x="124460" y="1307592"/>
                </a:lnTo>
                <a:lnTo>
                  <a:pt x="138430" y="1327404"/>
                </a:lnTo>
                <a:lnTo>
                  <a:pt x="158750" y="1355271"/>
                </a:lnTo>
                <a:lnTo>
                  <a:pt x="158750" y="1339596"/>
                </a:lnTo>
                <a:lnTo>
                  <a:pt x="161290" y="1339596"/>
                </a:lnTo>
                <a:close/>
              </a:path>
              <a:path w="420369" h="1603375">
                <a:moveTo>
                  <a:pt x="189230" y="1203960"/>
                </a:moveTo>
                <a:lnTo>
                  <a:pt x="176530" y="1188720"/>
                </a:lnTo>
                <a:lnTo>
                  <a:pt x="176530" y="1190244"/>
                </a:lnTo>
                <a:lnTo>
                  <a:pt x="162560" y="1173480"/>
                </a:lnTo>
                <a:lnTo>
                  <a:pt x="138430" y="1139952"/>
                </a:lnTo>
                <a:lnTo>
                  <a:pt x="127000" y="1121664"/>
                </a:lnTo>
                <a:lnTo>
                  <a:pt x="115570" y="1101852"/>
                </a:lnTo>
                <a:lnTo>
                  <a:pt x="115570" y="1103376"/>
                </a:lnTo>
                <a:lnTo>
                  <a:pt x="104140" y="1083564"/>
                </a:lnTo>
                <a:lnTo>
                  <a:pt x="104140" y="1105471"/>
                </a:lnTo>
                <a:lnTo>
                  <a:pt x="105410" y="1107948"/>
                </a:lnTo>
                <a:lnTo>
                  <a:pt x="118110" y="1127760"/>
                </a:lnTo>
                <a:lnTo>
                  <a:pt x="128270" y="1146048"/>
                </a:lnTo>
                <a:lnTo>
                  <a:pt x="154940" y="1181100"/>
                </a:lnTo>
                <a:lnTo>
                  <a:pt x="166370" y="1196340"/>
                </a:lnTo>
                <a:lnTo>
                  <a:pt x="187960" y="1219892"/>
                </a:lnTo>
                <a:lnTo>
                  <a:pt x="187960" y="1203960"/>
                </a:lnTo>
                <a:lnTo>
                  <a:pt x="189230" y="1203960"/>
                </a:lnTo>
                <a:close/>
              </a:path>
              <a:path w="420369" h="1603375">
                <a:moveTo>
                  <a:pt x="234950" y="1417320"/>
                </a:moveTo>
                <a:lnTo>
                  <a:pt x="218440" y="1403604"/>
                </a:lnTo>
                <a:lnTo>
                  <a:pt x="187960" y="1373124"/>
                </a:lnTo>
                <a:lnTo>
                  <a:pt x="173990" y="1356360"/>
                </a:lnTo>
                <a:lnTo>
                  <a:pt x="158750" y="1339596"/>
                </a:lnTo>
                <a:lnTo>
                  <a:pt x="158750" y="1355271"/>
                </a:lnTo>
                <a:lnTo>
                  <a:pt x="165100" y="1363980"/>
                </a:lnTo>
                <a:lnTo>
                  <a:pt x="195580" y="1397508"/>
                </a:lnTo>
                <a:lnTo>
                  <a:pt x="210820" y="1411224"/>
                </a:lnTo>
                <a:lnTo>
                  <a:pt x="233680" y="1429512"/>
                </a:lnTo>
                <a:lnTo>
                  <a:pt x="233680" y="1417320"/>
                </a:lnTo>
                <a:lnTo>
                  <a:pt x="234950" y="1417320"/>
                </a:lnTo>
                <a:close/>
              </a:path>
              <a:path w="420369" h="1603375">
                <a:moveTo>
                  <a:pt x="203200" y="1234821"/>
                </a:moveTo>
                <a:lnTo>
                  <a:pt x="203200" y="1219200"/>
                </a:lnTo>
                <a:lnTo>
                  <a:pt x="187960" y="1203960"/>
                </a:lnTo>
                <a:lnTo>
                  <a:pt x="187960" y="1219892"/>
                </a:lnTo>
                <a:lnTo>
                  <a:pt x="194310" y="1226820"/>
                </a:lnTo>
                <a:lnTo>
                  <a:pt x="203200" y="1234821"/>
                </a:lnTo>
                <a:close/>
              </a:path>
              <a:path w="420369" h="1603375">
                <a:moveTo>
                  <a:pt x="261620" y="1266444"/>
                </a:moveTo>
                <a:lnTo>
                  <a:pt x="246380" y="1255776"/>
                </a:lnTo>
                <a:lnTo>
                  <a:pt x="231140" y="1243584"/>
                </a:lnTo>
                <a:lnTo>
                  <a:pt x="217170" y="1231392"/>
                </a:lnTo>
                <a:lnTo>
                  <a:pt x="201930" y="1217676"/>
                </a:lnTo>
                <a:lnTo>
                  <a:pt x="203200" y="1219200"/>
                </a:lnTo>
                <a:lnTo>
                  <a:pt x="203200" y="1234821"/>
                </a:lnTo>
                <a:lnTo>
                  <a:pt x="209550" y="1240536"/>
                </a:lnTo>
                <a:lnTo>
                  <a:pt x="223520" y="1252728"/>
                </a:lnTo>
                <a:lnTo>
                  <a:pt x="238760" y="1264920"/>
                </a:lnTo>
                <a:lnTo>
                  <a:pt x="254000" y="1275588"/>
                </a:lnTo>
                <a:lnTo>
                  <a:pt x="260350" y="1279104"/>
                </a:lnTo>
                <a:lnTo>
                  <a:pt x="260350" y="1266444"/>
                </a:lnTo>
                <a:lnTo>
                  <a:pt x="261620" y="1266444"/>
                </a:lnTo>
                <a:close/>
              </a:path>
              <a:path w="420369" h="1603375">
                <a:moveTo>
                  <a:pt x="223520" y="89916"/>
                </a:moveTo>
                <a:lnTo>
                  <a:pt x="222250" y="89916"/>
                </a:lnTo>
                <a:lnTo>
                  <a:pt x="222250" y="90932"/>
                </a:lnTo>
                <a:lnTo>
                  <a:pt x="223520" y="89916"/>
                </a:lnTo>
                <a:close/>
              </a:path>
              <a:path w="420369" h="1603375">
                <a:moveTo>
                  <a:pt x="223520" y="259080"/>
                </a:moveTo>
                <a:lnTo>
                  <a:pt x="222250" y="259080"/>
                </a:lnTo>
                <a:lnTo>
                  <a:pt x="222250" y="260197"/>
                </a:lnTo>
                <a:lnTo>
                  <a:pt x="223520" y="259080"/>
                </a:lnTo>
                <a:close/>
              </a:path>
              <a:path w="420369" h="1603375">
                <a:moveTo>
                  <a:pt x="285750" y="1450848"/>
                </a:moveTo>
                <a:lnTo>
                  <a:pt x="250190" y="1429512"/>
                </a:lnTo>
                <a:lnTo>
                  <a:pt x="233680" y="1417320"/>
                </a:lnTo>
                <a:lnTo>
                  <a:pt x="233680" y="1429512"/>
                </a:lnTo>
                <a:lnTo>
                  <a:pt x="245110" y="1438656"/>
                </a:lnTo>
                <a:lnTo>
                  <a:pt x="261620" y="1449324"/>
                </a:lnTo>
                <a:lnTo>
                  <a:pt x="279400" y="1459992"/>
                </a:lnTo>
                <a:lnTo>
                  <a:pt x="284480" y="1462430"/>
                </a:lnTo>
                <a:lnTo>
                  <a:pt x="284480" y="1450848"/>
                </a:lnTo>
                <a:lnTo>
                  <a:pt x="285750" y="1450848"/>
                </a:lnTo>
                <a:close/>
              </a:path>
              <a:path w="420369" h="1603375">
                <a:moveTo>
                  <a:pt x="276860" y="1275588"/>
                </a:moveTo>
                <a:lnTo>
                  <a:pt x="260350" y="1266444"/>
                </a:lnTo>
                <a:lnTo>
                  <a:pt x="260350" y="1279104"/>
                </a:lnTo>
                <a:lnTo>
                  <a:pt x="270510" y="1284732"/>
                </a:lnTo>
                <a:lnTo>
                  <a:pt x="275590" y="1287780"/>
                </a:lnTo>
                <a:lnTo>
                  <a:pt x="275590" y="1275588"/>
                </a:lnTo>
                <a:lnTo>
                  <a:pt x="276860" y="1275588"/>
                </a:lnTo>
                <a:close/>
              </a:path>
              <a:path w="420369" h="1603375">
                <a:moveTo>
                  <a:pt x="340360" y="1303020"/>
                </a:moveTo>
                <a:lnTo>
                  <a:pt x="323850" y="1298448"/>
                </a:lnTo>
                <a:lnTo>
                  <a:pt x="307340" y="1292352"/>
                </a:lnTo>
                <a:lnTo>
                  <a:pt x="292100" y="1284732"/>
                </a:lnTo>
                <a:lnTo>
                  <a:pt x="275590" y="1275588"/>
                </a:lnTo>
                <a:lnTo>
                  <a:pt x="275590" y="1287780"/>
                </a:lnTo>
                <a:lnTo>
                  <a:pt x="285750" y="1293876"/>
                </a:lnTo>
                <a:lnTo>
                  <a:pt x="318770" y="1309116"/>
                </a:lnTo>
                <a:lnTo>
                  <a:pt x="336550" y="1313688"/>
                </a:lnTo>
                <a:lnTo>
                  <a:pt x="339090" y="1314490"/>
                </a:lnTo>
                <a:lnTo>
                  <a:pt x="339090" y="1303020"/>
                </a:lnTo>
                <a:lnTo>
                  <a:pt x="340360" y="1303020"/>
                </a:lnTo>
                <a:close/>
              </a:path>
              <a:path w="420369" h="1603375">
                <a:moveTo>
                  <a:pt x="321310" y="1466088"/>
                </a:moveTo>
                <a:lnTo>
                  <a:pt x="284480" y="1450848"/>
                </a:lnTo>
                <a:lnTo>
                  <a:pt x="284480" y="1462430"/>
                </a:lnTo>
                <a:lnTo>
                  <a:pt x="298450" y="1469136"/>
                </a:lnTo>
                <a:lnTo>
                  <a:pt x="316230" y="1476756"/>
                </a:lnTo>
                <a:lnTo>
                  <a:pt x="318770" y="1477626"/>
                </a:lnTo>
                <a:lnTo>
                  <a:pt x="318770" y="1466088"/>
                </a:lnTo>
                <a:lnTo>
                  <a:pt x="321310" y="1466088"/>
                </a:lnTo>
                <a:close/>
              </a:path>
              <a:path w="420369" h="1603375">
                <a:moveTo>
                  <a:pt x="314960" y="32004"/>
                </a:moveTo>
                <a:lnTo>
                  <a:pt x="313690" y="32004"/>
                </a:lnTo>
                <a:lnTo>
                  <a:pt x="313690" y="32575"/>
                </a:lnTo>
                <a:lnTo>
                  <a:pt x="314960" y="32004"/>
                </a:lnTo>
                <a:close/>
              </a:path>
              <a:path w="420369" h="1603375">
                <a:moveTo>
                  <a:pt x="314960" y="201168"/>
                </a:moveTo>
                <a:lnTo>
                  <a:pt x="313690" y="201168"/>
                </a:lnTo>
                <a:lnTo>
                  <a:pt x="313690" y="201739"/>
                </a:lnTo>
                <a:lnTo>
                  <a:pt x="314960" y="201168"/>
                </a:lnTo>
                <a:close/>
              </a:path>
              <a:path w="420369" h="1603375">
                <a:moveTo>
                  <a:pt x="360680" y="1537910"/>
                </a:moveTo>
                <a:lnTo>
                  <a:pt x="360680" y="1478280"/>
                </a:lnTo>
                <a:lnTo>
                  <a:pt x="337820" y="1472184"/>
                </a:lnTo>
                <a:lnTo>
                  <a:pt x="318770" y="1466088"/>
                </a:lnTo>
                <a:lnTo>
                  <a:pt x="318770" y="1477626"/>
                </a:lnTo>
                <a:lnTo>
                  <a:pt x="334010" y="1482852"/>
                </a:lnTo>
                <a:lnTo>
                  <a:pt x="349250" y="1487424"/>
                </a:lnTo>
                <a:lnTo>
                  <a:pt x="349250" y="1482852"/>
                </a:lnTo>
                <a:lnTo>
                  <a:pt x="354330" y="1488948"/>
                </a:lnTo>
                <a:lnTo>
                  <a:pt x="354330" y="1555582"/>
                </a:lnTo>
                <a:lnTo>
                  <a:pt x="360680" y="1537910"/>
                </a:lnTo>
                <a:close/>
              </a:path>
              <a:path w="420369" h="1603375">
                <a:moveTo>
                  <a:pt x="355600" y="1307592"/>
                </a:moveTo>
                <a:lnTo>
                  <a:pt x="339090" y="1303020"/>
                </a:lnTo>
                <a:lnTo>
                  <a:pt x="339090" y="1314490"/>
                </a:lnTo>
                <a:lnTo>
                  <a:pt x="349250" y="1317698"/>
                </a:lnTo>
                <a:lnTo>
                  <a:pt x="349250" y="1313688"/>
                </a:lnTo>
                <a:lnTo>
                  <a:pt x="355600" y="1307592"/>
                </a:lnTo>
                <a:close/>
              </a:path>
              <a:path w="420369" h="1603375">
                <a:moveTo>
                  <a:pt x="420370" y="1405128"/>
                </a:moveTo>
                <a:lnTo>
                  <a:pt x="349250" y="1190244"/>
                </a:lnTo>
                <a:lnTo>
                  <a:pt x="349250" y="1226820"/>
                </a:lnTo>
                <a:lnTo>
                  <a:pt x="360680" y="1225296"/>
                </a:lnTo>
                <a:lnTo>
                  <a:pt x="360680" y="1261255"/>
                </a:lnTo>
                <a:lnTo>
                  <a:pt x="408414" y="1405067"/>
                </a:lnTo>
                <a:lnTo>
                  <a:pt x="408940" y="1403604"/>
                </a:lnTo>
                <a:lnTo>
                  <a:pt x="408940" y="1436968"/>
                </a:lnTo>
                <a:lnTo>
                  <a:pt x="420370" y="1405128"/>
                </a:lnTo>
                <a:close/>
              </a:path>
              <a:path w="420369" h="1603375">
                <a:moveTo>
                  <a:pt x="360680" y="1261255"/>
                </a:moveTo>
                <a:lnTo>
                  <a:pt x="360680" y="1225296"/>
                </a:lnTo>
                <a:lnTo>
                  <a:pt x="349250" y="1226820"/>
                </a:lnTo>
                <a:lnTo>
                  <a:pt x="360680" y="1261255"/>
                </a:lnTo>
                <a:close/>
              </a:path>
              <a:path w="420369" h="1603375">
                <a:moveTo>
                  <a:pt x="360680" y="1321308"/>
                </a:moveTo>
                <a:lnTo>
                  <a:pt x="360680" y="1261255"/>
                </a:lnTo>
                <a:lnTo>
                  <a:pt x="349250" y="1226820"/>
                </a:lnTo>
                <a:lnTo>
                  <a:pt x="349250" y="1305833"/>
                </a:lnTo>
                <a:lnTo>
                  <a:pt x="355600" y="1307592"/>
                </a:lnTo>
                <a:lnTo>
                  <a:pt x="355600" y="1319703"/>
                </a:lnTo>
                <a:lnTo>
                  <a:pt x="360680" y="1321308"/>
                </a:lnTo>
                <a:close/>
              </a:path>
              <a:path w="420369" h="1603375">
                <a:moveTo>
                  <a:pt x="355600" y="1319703"/>
                </a:moveTo>
                <a:lnTo>
                  <a:pt x="355600" y="1307592"/>
                </a:lnTo>
                <a:lnTo>
                  <a:pt x="349250" y="1313688"/>
                </a:lnTo>
                <a:lnTo>
                  <a:pt x="349250" y="1317698"/>
                </a:lnTo>
                <a:lnTo>
                  <a:pt x="355600" y="1319703"/>
                </a:lnTo>
                <a:close/>
              </a:path>
              <a:path w="420369" h="1603375">
                <a:moveTo>
                  <a:pt x="354330" y="1488948"/>
                </a:moveTo>
                <a:lnTo>
                  <a:pt x="349250" y="1482852"/>
                </a:lnTo>
                <a:lnTo>
                  <a:pt x="349250" y="1487424"/>
                </a:lnTo>
                <a:lnTo>
                  <a:pt x="354330" y="1488948"/>
                </a:lnTo>
                <a:close/>
              </a:path>
              <a:path w="420369" h="1603375">
                <a:moveTo>
                  <a:pt x="354330" y="1555582"/>
                </a:moveTo>
                <a:lnTo>
                  <a:pt x="354330" y="1488948"/>
                </a:lnTo>
                <a:lnTo>
                  <a:pt x="349250" y="1487424"/>
                </a:lnTo>
                <a:lnTo>
                  <a:pt x="349250" y="1569720"/>
                </a:lnTo>
                <a:lnTo>
                  <a:pt x="354330" y="1555582"/>
                </a:lnTo>
                <a:close/>
              </a:path>
              <a:path w="420369" h="1603375">
                <a:moveTo>
                  <a:pt x="408940" y="1436968"/>
                </a:moveTo>
                <a:lnTo>
                  <a:pt x="408940" y="1406652"/>
                </a:lnTo>
                <a:lnTo>
                  <a:pt x="408414" y="1405067"/>
                </a:lnTo>
                <a:lnTo>
                  <a:pt x="349250" y="1569720"/>
                </a:lnTo>
                <a:lnTo>
                  <a:pt x="360680" y="1571244"/>
                </a:lnTo>
                <a:lnTo>
                  <a:pt x="360680" y="1571407"/>
                </a:lnTo>
                <a:lnTo>
                  <a:pt x="408940" y="1436968"/>
                </a:lnTo>
                <a:close/>
              </a:path>
              <a:path w="420369" h="1603375">
                <a:moveTo>
                  <a:pt x="360680" y="1571407"/>
                </a:moveTo>
                <a:lnTo>
                  <a:pt x="360680" y="1571244"/>
                </a:lnTo>
                <a:lnTo>
                  <a:pt x="349250" y="1569720"/>
                </a:lnTo>
                <a:lnTo>
                  <a:pt x="349250" y="1603248"/>
                </a:lnTo>
                <a:lnTo>
                  <a:pt x="360680" y="1571407"/>
                </a:lnTo>
                <a:close/>
              </a:path>
              <a:path w="420369" h="1603375">
                <a:moveTo>
                  <a:pt x="374650" y="15240"/>
                </a:moveTo>
                <a:lnTo>
                  <a:pt x="372110" y="15240"/>
                </a:lnTo>
                <a:lnTo>
                  <a:pt x="372110" y="15777"/>
                </a:lnTo>
                <a:lnTo>
                  <a:pt x="374650" y="15240"/>
                </a:lnTo>
                <a:close/>
              </a:path>
              <a:path w="420369" h="1603375">
                <a:moveTo>
                  <a:pt x="374650" y="184404"/>
                </a:moveTo>
                <a:lnTo>
                  <a:pt x="372110" y="184404"/>
                </a:lnTo>
                <a:lnTo>
                  <a:pt x="372110" y="184941"/>
                </a:lnTo>
                <a:lnTo>
                  <a:pt x="374650" y="184404"/>
                </a:lnTo>
                <a:close/>
              </a:path>
              <a:path w="420369" h="1603375">
                <a:moveTo>
                  <a:pt x="408940" y="1406652"/>
                </a:moveTo>
                <a:lnTo>
                  <a:pt x="408940" y="1403604"/>
                </a:lnTo>
                <a:lnTo>
                  <a:pt x="408414" y="1405067"/>
                </a:lnTo>
                <a:lnTo>
                  <a:pt x="408940" y="1406652"/>
                </a:lnTo>
                <a:close/>
              </a:path>
              <a:path w="420369" h="1603375">
                <a:moveTo>
                  <a:pt x="415290" y="12192"/>
                </a:moveTo>
                <a:lnTo>
                  <a:pt x="408940" y="6096"/>
                </a:lnTo>
                <a:lnTo>
                  <a:pt x="408940" y="12192"/>
                </a:lnTo>
                <a:lnTo>
                  <a:pt x="415290" y="12192"/>
                </a:lnTo>
                <a:close/>
              </a:path>
              <a:path w="420369" h="1603375">
                <a:moveTo>
                  <a:pt x="415290" y="181646"/>
                </a:moveTo>
                <a:lnTo>
                  <a:pt x="415290" y="12192"/>
                </a:lnTo>
                <a:lnTo>
                  <a:pt x="408940" y="12192"/>
                </a:lnTo>
                <a:lnTo>
                  <a:pt x="408940" y="170688"/>
                </a:lnTo>
                <a:lnTo>
                  <a:pt x="414020" y="170688"/>
                </a:lnTo>
                <a:lnTo>
                  <a:pt x="414020" y="181718"/>
                </a:lnTo>
                <a:lnTo>
                  <a:pt x="415290" y="181646"/>
                </a:lnTo>
                <a:close/>
              </a:path>
              <a:path w="420369" h="1603375">
                <a:moveTo>
                  <a:pt x="414020" y="181718"/>
                </a:moveTo>
                <a:lnTo>
                  <a:pt x="414020" y="170688"/>
                </a:lnTo>
                <a:lnTo>
                  <a:pt x="408940" y="175260"/>
                </a:lnTo>
                <a:lnTo>
                  <a:pt x="408940" y="182009"/>
                </a:lnTo>
                <a:lnTo>
                  <a:pt x="414020" y="181718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7997" y="3779520"/>
            <a:ext cx="4104640" cy="1772920"/>
          </a:xfrm>
          <a:custGeom>
            <a:avLst/>
            <a:gdLst/>
            <a:ahLst/>
            <a:cxnLst/>
            <a:rect l="l" t="t" r="r" b="b"/>
            <a:pathLst>
              <a:path w="4104640" h="1772920">
                <a:moveTo>
                  <a:pt x="0" y="0"/>
                </a:moveTo>
                <a:lnTo>
                  <a:pt x="0" y="1772412"/>
                </a:lnTo>
                <a:lnTo>
                  <a:pt x="4104132" y="1772412"/>
                </a:lnTo>
                <a:lnTo>
                  <a:pt x="4104132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1901" y="3773423"/>
            <a:ext cx="4116704" cy="1783080"/>
          </a:xfrm>
          <a:custGeom>
            <a:avLst/>
            <a:gdLst/>
            <a:ahLst/>
            <a:cxnLst/>
            <a:rect l="l" t="t" r="r" b="b"/>
            <a:pathLst>
              <a:path w="4116704" h="1783079">
                <a:moveTo>
                  <a:pt x="4116321" y="1783080"/>
                </a:moveTo>
                <a:lnTo>
                  <a:pt x="4116321" y="0"/>
                </a:lnTo>
                <a:lnTo>
                  <a:pt x="0" y="0"/>
                </a:lnTo>
                <a:lnTo>
                  <a:pt x="0" y="1783080"/>
                </a:lnTo>
                <a:lnTo>
                  <a:pt x="6096" y="1783080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4104129" y="10668"/>
                </a:lnTo>
                <a:lnTo>
                  <a:pt x="4104129" y="6096"/>
                </a:lnTo>
                <a:lnTo>
                  <a:pt x="4110225" y="10668"/>
                </a:lnTo>
                <a:lnTo>
                  <a:pt x="4110225" y="1783080"/>
                </a:lnTo>
                <a:lnTo>
                  <a:pt x="4116321" y="1783080"/>
                </a:lnTo>
                <a:close/>
              </a:path>
              <a:path w="4116704" h="1783079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4116704" h="1783079">
                <a:moveTo>
                  <a:pt x="10668" y="1772412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1772412"/>
                </a:lnTo>
                <a:lnTo>
                  <a:pt x="10668" y="1772412"/>
                </a:lnTo>
                <a:close/>
              </a:path>
              <a:path w="4116704" h="1783079">
                <a:moveTo>
                  <a:pt x="4110225" y="1772412"/>
                </a:moveTo>
                <a:lnTo>
                  <a:pt x="6096" y="1772412"/>
                </a:lnTo>
                <a:lnTo>
                  <a:pt x="10668" y="1778508"/>
                </a:lnTo>
                <a:lnTo>
                  <a:pt x="10668" y="1783080"/>
                </a:lnTo>
                <a:lnTo>
                  <a:pt x="4104129" y="1783080"/>
                </a:lnTo>
                <a:lnTo>
                  <a:pt x="4104129" y="1778508"/>
                </a:lnTo>
                <a:lnTo>
                  <a:pt x="4110225" y="1772412"/>
                </a:lnTo>
                <a:close/>
              </a:path>
              <a:path w="4116704" h="1783079">
                <a:moveTo>
                  <a:pt x="10668" y="1783080"/>
                </a:moveTo>
                <a:lnTo>
                  <a:pt x="10668" y="1778508"/>
                </a:lnTo>
                <a:lnTo>
                  <a:pt x="6096" y="1772412"/>
                </a:lnTo>
                <a:lnTo>
                  <a:pt x="6096" y="1783080"/>
                </a:lnTo>
                <a:lnTo>
                  <a:pt x="10668" y="1783080"/>
                </a:lnTo>
                <a:close/>
              </a:path>
              <a:path w="4116704" h="1783079">
                <a:moveTo>
                  <a:pt x="4110225" y="10668"/>
                </a:moveTo>
                <a:lnTo>
                  <a:pt x="4104129" y="6096"/>
                </a:lnTo>
                <a:lnTo>
                  <a:pt x="4104129" y="10668"/>
                </a:lnTo>
                <a:lnTo>
                  <a:pt x="4110225" y="10668"/>
                </a:lnTo>
                <a:close/>
              </a:path>
              <a:path w="4116704" h="1783079">
                <a:moveTo>
                  <a:pt x="4110225" y="1772412"/>
                </a:moveTo>
                <a:lnTo>
                  <a:pt x="4110225" y="10668"/>
                </a:lnTo>
                <a:lnTo>
                  <a:pt x="4104129" y="10668"/>
                </a:lnTo>
                <a:lnTo>
                  <a:pt x="4104129" y="1772412"/>
                </a:lnTo>
                <a:lnTo>
                  <a:pt x="4110225" y="1772412"/>
                </a:lnTo>
                <a:close/>
              </a:path>
              <a:path w="4116704" h="1783079">
                <a:moveTo>
                  <a:pt x="4110225" y="1783080"/>
                </a:moveTo>
                <a:lnTo>
                  <a:pt x="4110225" y="1772412"/>
                </a:lnTo>
                <a:lnTo>
                  <a:pt x="4104129" y="1778508"/>
                </a:lnTo>
                <a:lnTo>
                  <a:pt x="4104129" y="1783080"/>
                </a:lnTo>
                <a:lnTo>
                  <a:pt x="4110225" y="1783080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27997" y="3789678"/>
            <a:ext cx="4104640" cy="171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 marR="215265">
              <a:lnSpc>
                <a:spcPct val="101800"/>
              </a:lnSpc>
              <a:spcBef>
                <a:spcPts val="100"/>
              </a:spcBef>
            </a:pP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Contribuição 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dos 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proprietários: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corresponde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entrada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recursos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título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contribuição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partes externas, </a:t>
            </a:r>
            <a:r>
              <a:rPr sz="155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que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estabelece </a:t>
            </a:r>
            <a:r>
              <a:rPr sz="1550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ou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aumenta </a:t>
            </a:r>
            <a:r>
              <a:rPr sz="1550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participação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delas </a:t>
            </a:r>
            <a:r>
              <a:rPr sz="1550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no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patrimônio líquido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da 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entidade.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Times New Roman"/>
              <a:cs typeface="Times New Roman"/>
            </a:endParaRPr>
          </a:p>
          <a:p>
            <a:pPr marL="71120">
              <a:lnSpc>
                <a:spcPct val="100000"/>
              </a:lnSpc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Exemplo: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Aporte de</a:t>
            </a:r>
            <a:r>
              <a:rPr sz="15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25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58490" y="3592067"/>
            <a:ext cx="3484245" cy="2205355"/>
          </a:xfrm>
          <a:custGeom>
            <a:avLst/>
            <a:gdLst/>
            <a:ahLst/>
            <a:cxnLst/>
            <a:rect l="l" t="t" r="r" b="b"/>
            <a:pathLst>
              <a:path w="3484245" h="2205354">
                <a:moveTo>
                  <a:pt x="3483864" y="2205228"/>
                </a:moveTo>
                <a:lnTo>
                  <a:pt x="3483864" y="0"/>
                </a:lnTo>
                <a:lnTo>
                  <a:pt x="0" y="0"/>
                </a:lnTo>
                <a:lnTo>
                  <a:pt x="0" y="2205228"/>
                </a:lnTo>
                <a:lnTo>
                  <a:pt x="4572" y="2205228"/>
                </a:lnTo>
                <a:lnTo>
                  <a:pt x="4572" y="10668"/>
                </a:lnTo>
                <a:lnTo>
                  <a:pt x="10668" y="4572"/>
                </a:lnTo>
                <a:lnTo>
                  <a:pt x="10668" y="10668"/>
                </a:lnTo>
                <a:lnTo>
                  <a:pt x="3473196" y="10668"/>
                </a:lnTo>
                <a:lnTo>
                  <a:pt x="3473196" y="4572"/>
                </a:lnTo>
                <a:lnTo>
                  <a:pt x="3477768" y="10668"/>
                </a:lnTo>
                <a:lnTo>
                  <a:pt x="3477768" y="2205228"/>
                </a:lnTo>
                <a:lnTo>
                  <a:pt x="3483864" y="2205228"/>
                </a:lnTo>
                <a:close/>
              </a:path>
              <a:path w="3484245" h="2205354">
                <a:moveTo>
                  <a:pt x="10668" y="10668"/>
                </a:moveTo>
                <a:lnTo>
                  <a:pt x="10668" y="4572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3484245" h="2205354">
                <a:moveTo>
                  <a:pt x="10668" y="2194560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2194560"/>
                </a:lnTo>
                <a:lnTo>
                  <a:pt x="10668" y="2194560"/>
                </a:lnTo>
                <a:close/>
              </a:path>
              <a:path w="3484245" h="2205354">
                <a:moveTo>
                  <a:pt x="3477768" y="2194560"/>
                </a:moveTo>
                <a:lnTo>
                  <a:pt x="4572" y="2194560"/>
                </a:lnTo>
                <a:lnTo>
                  <a:pt x="10668" y="2199132"/>
                </a:lnTo>
                <a:lnTo>
                  <a:pt x="10668" y="2205228"/>
                </a:lnTo>
                <a:lnTo>
                  <a:pt x="3473196" y="2205228"/>
                </a:lnTo>
                <a:lnTo>
                  <a:pt x="3473196" y="2199132"/>
                </a:lnTo>
                <a:lnTo>
                  <a:pt x="3477768" y="2194560"/>
                </a:lnTo>
                <a:close/>
              </a:path>
              <a:path w="3484245" h="2205354">
                <a:moveTo>
                  <a:pt x="10668" y="2205228"/>
                </a:moveTo>
                <a:lnTo>
                  <a:pt x="10668" y="2199132"/>
                </a:lnTo>
                <a:lnTo>
                  <a:pt x="4572" y="2194560"/>
                </a:lnTo>
                <a:lnTo>
                  <a:pt x="4572" y="2205228"/>
                </a:lnTo>
                <a:lnTo>
                  <a:pt x="10668" y="2205228"/>
                </a:lnTo>
                <a:close/>
              </a:path>
              <a:path w="3484245" h="2205354">
                <a:moveTo>
                  <a:pt x="3477768" y="10668"/>
                </a:moveTo>
                <a:lnTo>
                  <a:pt x="3473196" y="4572"/>
                </a:lnTo>
                <a:lnTo>
                  <a:pt x="3473196" y="10668"/>
                </a:lnTo>
                <a:lnTo>
                  <a:pt x="3477768" y="10668"/>
                </a:lnTo>
                <a:close/>
              </a:path>
              <a:path w="3484245" h="2205354">
                <a:moveTo>
                  <a:pt x="3477768" y="2194560"/>
                </a:moveTo>
                <a:lnTo>
                  <a:pt x="3477768" y="10668"/>
                </a:lnTo>
                <a:lnTo>
                  <a:pt x="3473196" y="10668"/>
                </a:lnTo>
                <a:lnTo>
                  <a:pt x="3473196" y="2194560"/>
                </a:lnTo>
                <a:lnTo>
                  <a:pt x="3477768" y="2194560"/>
                </a:lnTo>
                <a:close/>
              </a:path>
              <a:path w="3484245" h="2205354">
                <a:moveTo>
                  <a:pt x="3477768" y="2205228"/>
                </a:moveTo>
                <a:lnTo>
                  <a:pt x="3477768" y="2194560"/>
                </a:lnTo>
                <a:lnTo>
                  <a:pt x="3473196" y="2199132"/>
                </a:lnTo>
                <a:lnTo>
                  <a:pt x="3473196" y="2205228"/>
                </a:lnTo>
                <a:lnTo>
                  <a:pt x="3477768" y="2205228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80625" y="3592067"/>
            <a:ext cx="3484245" cy="2205355"/>
          </a:xfrm>
          <a:custGeom>
            <a:avLst/>
            <a:gdLst/>
            <a:ahLst/>
            <a:cxnLst/>
            <a:rect l="l" t="t" r="r" b="b"/>
            <a:pathLst>
              <a:path w="3484245" h="2205354">
                <a:moveTo>
                  <a:pt x="3483861" y="2205228"/>
                </a:moveTo>
                <a:lnTo>
                  <a:pt x="3483861" y="0"/>
                </a:lnTo>
                <a:lnTo>
                  <a:pt x="0" y="0"/>
                </a:lnTo>
                <a:lnTo>
                  <a:pt x="0" y="2205228"/>
                </a:lnTo>
                <a:lnTo>
                  <a:pt x="6096" y="2205228"/>
                </a:lnTo>
                <a:lnTo>
                  <a:pt x="6096" y="10668"/>
                </a:lnTo>
                <a:lnTo>
                  <a:pt x="10668" y="4572"/>
                </a:lnTo>
                <a:lnTo>
                  <a:pt x="10668" y="10668"/>
                </a:lnTo>
                <a:lnTo>
                  <a:pt x="3473193" y="10668"/>
                </a:lnTo>
                <a:lnTo>
                  <a:pt x="3473193" y="4572"/>
                </a:lnTo>
                <a:lnTo>
                  <a:pt x="3479289" y="10668"/>
                </a:lnTo>
                <a:lnTo>
                  <a:pt x="3479289" y="2205228"/>
                </a:lnTo>
                <a:lnTo>
                  <a:pt x="3483861" y="2205228"/>
                </a:lnTo>
                <a:close/>
              </a:path>
              <a:path w="3484245" h="2205354">
                <a:moveTo>
                  <a:pt x="10668" y="10668"/>
                </a:moveTo>
                <a:lnTo>
                  <a:pt x="10668" y="4572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3484245" h="2205354">
                <a:moveTo>
                  <a:pt x="10668" y="2194560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2194560"/>
                </a:lnTo>
                <a:lnTo>
                  <a:pt x="10668" y="2194560"/>
                </a:lnTo>
                <a:close/>
              </a:path>
              <a:path w="3484245" h="2205354">
                <a:moveTo>
                  <a:pt x="3479289" y="2194560"/>
                </a:moveTo>
                <a:lnTo>
                  <a:pt x="6096" y="2194560"/>
                </a:lnTo>
                <a:lnTo>
                  <a:pt x="10668" y="2199132"/>
                </a:lnTo>
                <a:lnTo>
                  <a:pt x="10668" y="2205228"/>
                </a:lnTo>
                <a:lnTo>
                  <a:pt x="3473193" y="2205228"/>
                </a:lnTo>
                <a:lnTo>
                  <a:pt x="3473193" y="2199132"/>
                </a:lnTo>
                <a:lnTo>
                  <a:pt x="3479289" y="2194560"/>
                </a:lnTo>
                <a:close/>
              </a:path>
              <a:path w="3484245" h="2205354">
                <a:moveTo>
                  <a:pt x="10668" y="2205228"/>
                </a:moveTo>
                <a:lnTo>
                  <a:pt x="10668" y="2199132"/>
                </a:lnTo>
                <a:lnTo>
                  <a:pt x="6096" y="2194560"/>
                </a:lnTo>
                <a:lnTo>
                  <a:pt x="6096" y="2205228"/>
                </a:lnTo>
                <a:lnTo>
                  <a:pt x="10668" y="2205228"/>
                </a:lnTo>
                <a:close/>
              </a:path>
              <a:path w="3484245" h="2205354">
                <a:moveTo>
                  <a:pt x="3479289" y="10668"/>
                </a:moveTo>
                <a:lnTo>
                  <a:pt x="3473193" y="4572"/>
                </a:lnTo>
                <a:lnTo>
                  <a:pt x="3473193" y="10668"/>
                </a:lnTo>
                <a:lnTo>
                  <a:pt x="3479289" y="10668"/>
                </a:lnTo>
                <a:close/>
              </a:path>
              <a:path w="3484245" h="2205354">
                <a:moveTo>
                  <a:pt x="3479289" y="2194560"/>
                </a:moveTo>
                <a:lnTo>
                  <a:pt x="3479289" y="10668"/>
                </a:lnTo>
                <a:lnTo>
                  <a:pt x="3473193" y="10668"/>
                </a:lnTo>
                <a:lnTo>
                  <a:pt x="3473193" y="2194560"/>
                </a:lnTo>
                <a:lnTo>
                  <a:pt x="3479289" y="2194560"/>
                </a:lnTo>
                <a:close/>
              </a:path>
              <a:path w="3484245" h="2205354">
                <a:moveTo>
                  <a:pt x="3479289" y="2205228"/>
                </a:moveTo>
                <a:lnTo>
                  <a:pt x="3479289" y="2194560"/>
                </a:lnTo>
                <a:lnTo>
                  <a:pt x="3473193" y="2199132"/>
                </a:lnTo>
                <a:lnTo>
                  <a:pt x="3473193" y="2205228"/>
                </a:lnTo>
                <a:lnTo>
                  <a:pt x="3479289" y="2205228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5310" y="2700527"/>
            <a:ext cx="4419600" cy="0"/>
          </a:xfrm>
          <a:custGeom>
            <a:avLst/>
            <a:gdLst/>
            <a:ahLst/>
            <a:cxnLst/>
            <a:rect l="l" t="t" r="r" b="b"/>
            <a:pathLst>
              <a:path w="4419600">
                <a:moveTo>
                  <a:pt x="0" y="0"/>
                </a:moveTo>
                <a:lnTo>
                  <a:pt x="4419600" y="0"/>
                </a:lnTo>
              </a:path>
            </a:pathLst>
          </a:custGeom>
          <a:ln w="27432">
            <a:solidFill>
              <a:srgbClr val="2327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99588" y="2488692"/>
            <a:ext cx="0" cy="216535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16764">
            <a:solidFill>
              <a:srgbClr val="2327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32738" y="1632204"/>
            <a:ext cx="2935605" cy="856615"/>
          </a:xfrm>
          <a:custGeom>
            <a:avLst/>
            <a:gdLst/>
            <a:ahLst/>
            <a:cxnLst/>
            <a:rect l="l" t="t" r="r" b="b"/>
            <a:pathLst>
              <a:path w="2935604" h="856614">
                <a:moveTo>
                  <a:pt x="0" y="0"/>
                </a:moveTo>
                <a:lnTo>
                  <a:pt x="0" y="856488"/>
                </a:lnTo>
                <a:lnTo>
                  <a:pt x="2935224" y="856488"/>
                </a:lnTo>
                <a:lnTo>
                  <a:pt x="2935224" y="0"/>
                </a:lnTo>
                <a:lnTo>
                  <a:pt x="0" y="0"/>
                </a:lnTo>
                <a:close/>
              </a:path>
            </a:pathLst>
          </a:custGeom>
          <a:solidFill>
            <a:srgbClr val="9C8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6642" y="1626108"/>
            <a:ext cx="2946400" cy="868680"/>
          </a:xfrm>
          <a:custGeom>
            <a:avLst/>
            <a:gdLst/>
            <a:ahLst/>
            <a:cxnLst/>
            <a:rect l="l" t="t" r="r" b="b"/>
            <a:pathLst>
              <a:path w="2946400" h="868680">
                <a:moveTo>
                  <a:pt x="2945892" y="868680"/>
                </a:moveTo>
                <a:lnTo>
                  <a:pt x="2945892" y="0"/>
                </a:lnTo>
                <a:lnTo>
                  <a:pt x="0" y="0"/>
                </a:lnTo>
                <a:lnTo>
                  <a:pt x="0" y="868680"/>
                </a:lnTo>
                <a:lnTo>
                  <a:pt x="6096" y="868680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2935224" y="10668"/>
                </a:lnTo>
                <a:lnTo>
                  <a:pt x="2935224" y="6096"/>
                </a:lnTo>
                <a:lnTo>
                  <a:pt x="2941320" y="10668"/>
                </a:lnTo>
                <a:lnTo>
                  <a:pt x="2941320" y="868680"/>
                </a:lnTo>
                <a:lnTo>
                  <a:pt x="2945892" y="868680"/>
                </a:lnTo>
                <a:close/>
              </a:path>
              <a:path w="2946400" h="868680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2946400" h="868680">
                <a:moveTo>
                  <a:pt x="10668" y="858012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858012"/>
                </a:lnTo>
                <a:lnTo>
                  <a:pt x="10668" y="858012"/>
                </a:lnTo>
                <a:close/>
              </a:path>
              <a:path w="2946400" h="868680">
                <a:moveTo>
                  <a:pt x="2941320" y="858012"/>
                </a:moveTo>
                <a:lnTo>
                  <a:pt x="6096" y="858012"/>
                </a:lnTo>
                <a:lnTo>
                  <a:pt x="10668" y="862584"/>
                </a:lnTo>
                <a:lnTo>
                  <a:pt x="10668" y="868680"/>
                </a:lnTo>
                <a:lnTo>
                  <a:pt x="2935224" y="868680"/>
                </a:lnTo>
                <a:lnTo>
                  <a:pt x="2935224" y="862584"/>
                </a:lnTo>
                <a:lnTo>
                  <a:pt x="2941320" y="858012"/>
                </a:lnTo>
                <a:close/>
              </a:path>
              <a:path w="2946400" h="868680">
                <a:moveTo>
                  <a:pt x="10668" y="868680"/>
                </a:moveTo>
                <a:lnTo>
                  <a:pt x="10668" y="862584"/>
                </a:lnTo>
                <a:lnTo>
                  <a:pt x="6096" y="858012"/>
                </a:lnTo>
                <a:lnTo>
                  <a:pt x="6096" y="868680"/>
                </a:lnTo>
                <a:lnTo>
                  <a:pt x="10668" y="868680"/>
                </a:lnTo>
                <a:close/>
              </a:path>
              <a:path w="2946400" h="868680">
                <a:moveTo>
                  <a:pt x="2941320" y="10668"/>
                </a:moveTo>
                <a:lnTo>
                  <a:pt x="2935224" y="6096"/>
                </a:lnTo>
                <a:lnTo>
                  <a:pt x="2935224" y="10668"/>
                </a:lnTo>
                <a:lnTo>
                  <a:pt x="2941320" y="10668"/>
                </a:lnTo>
                <a:close/>
              </a:path>
              <a:path w="2946400" h="868680">
                <a:moveTo>
                  <a:pt x="2941320" y="858012"/>
                </a:moveTo>
                <a:lnTo>
                  <a:pt x="2941320" y="10668"/>
                </a:lnTo>
                <a:lnTo>
                  <a:pt x="2935224" y="10668"/>
                </a:lnTo>
                <a:lnTo>
                  <a:pt x="2935224" y="858012"/>
                </a:lnTo>
                <a:lnTo>
                  <a:pt x="2941320" y="858012"/>
                </a:lnTo>
                <a:close/>
              </a:path>
              <a:path w="2946400" h="868680">
                <a:moveTo>
                  <a:pt x="2941320" y="868680"/>
                </a:moveTo>
                <a:lnTo>
                  <a:pt x="2941320" y="858012"/>
                </a:lnTo>
                <a:lnTo>
                  <a:pt x="2935224" y="862584"/>
                </a:lnTo>
                <a:lnTo>
                  <a:pt x="2935224" y="868680"/>
                </a:lnTo>
                <a:lnTo>
                  <a:pt x="2941320" y="868680"/>
                </a:lnTo>
                <a:close/>
              </a:path>
            </a:pathLst>
          </a:custGeom>
          <a:solidFill>
            <a:srgbClr val="9C8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4548" y="27051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16764">
            <a:solidFill>
              <a:srgbClr val="2327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54942" y="2895600"/>
            <a:ext cx="2935605" cy="856615"/>
          </a:xfrm>
          <a:custGeom>
            <a:avLst/>
            <a:gdLst/>
            <a:ahLst/>
            <a:cxnLst/>
            <a:rect l="l" t="t" r="r" b="b"/>
            <a:pathLst>
              <a:path w="2935604" h="856614">
                <a:moveTo>
                  <a:pt x="0" y="0"/>
                </a:moveTo>
                <a:lnTo>
                  <a:pt x="0" y="856488"/>
                </a:lnTo>
                <a:lnTo>
                  <a:pt x="2935224" y="856488"/>
                </a:lnTo>
                <a:lnTo>
                  <a:pt x="2935224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0370" y="2889504"/>
            <a:ext cx="2946400" cy="868680"/>
          </a:xfrm>
          <a:custGeom>
            <a:avLst/>
            <a:gdLst/>
            <a:ahLst/>
            <a:cxnLst/>
            <a:rect l="l" t="t" r="r" b="b"/>
            <a:pathLst>
              <a:path w="2946400" h="868679">
                <a:moveTo>
                  <a:pt x="2945892" y="868680"/>
                </a:moveTo>
                <a:lnTo>
                  <a:pt x="2945892" y="0"/>
                </a:lnTo>
                <a:lnTo>
                  <a:pt x="0" y="0"/>
                </a:lnTo>
                <a:lnTo>
                  <a:pt x="0" y="868680"/>
                </a:lnTo>
                <a:lnTo>
                  <a:pt x="4572" y="868680"/>
                </a:ln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2933700" y="10668"/>
                </a:lnTo>
                <a:lnTo>
                  <a:pt x="2933700" y="6096"/>
                </a:lnTo>
                <a:lnTo>
                  <a:pt x="2939796" y="10668"/>
                </a:lnTo>
                <a:lnTo>
                  <a:pt x="2939796" y="868680"/>
                </a:lnTo>
                <a:lnTo>
                  <a:pt x="2945892" y="868680"/>
                </a:lnTo>
                <a:close/>
              </a:path>
              <a:path w="2946400" h="868679">
                <a:moveTo>
                  <a:pt x="10668" y="10668"/>
                </a:move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2946400" h="868679">
                <a:moveTo>
                  <a:pt x="10668" y="856488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856488"/>
                </a:lnTo>
                <a:lnTo>
                  <a:pt x="10668" y="856488"/>
                </a:lnTo>
                <a:close/>
              </a:path>
              <a:path w="2946400" h="868679">
                <a:moveTo>
                  <a:pt x="2939796" y="856488"/>
                </a:moveTo>
                <a:lnTo>
                  <a:pt x="4572" y="856488"/>
                </a:lnTo>
                <a:lnTo>
                  <a:pt x="10668" y="862584"/>
                </a:lnTo>
                <a:lnTo>
                  <a:pt x="10668" y="868680"/>
                </a:lnTo>
                <a:lnTo>
                  <a:pt x="2933700" y="868680"/>
                </a:lnTo>
                <a:lnTo>
                  <a:pt x="2933700" y="862584"/>
                </a:lnTo>
                <a:lnTo>
                  <a:pt x="2939796" y="856488"/>
                </a:lnTo>
                <a:close/>
              </a:path>
              <a:path w="2946400" h="868679">
                <a:moveTo>
                  <a:pt x="10668" y="868680"/>
                </a:moveTo>
                <a:lnTo>
                  <a:pt x="10668" y="862584"/>
                </a:lnTo>
                <a:lnTo>
                  <a:pt x="4572" y="856488"/>
                </a:lnTo>
                <a:lnTo>
                  <a:pt x="4572" y="868680"/>
                </a:lnTo>
                <a:lnTo>
                  <a:pt x="10668" y="868680"/>
                </a:lnTo>
                <a:close/>
              </a:path>
              <a:path w="2946400" h="868679">
                <a:moveTo>
                  <a:pt x="2939796" y="10668"/>
                </a:moveTo>
                <a:lnTo>
                  <a:pt x="2933700" y="6096"/>
                </a:lnTo>
                <a:lnTo>
                  <a:pt x="2933700" y="10668"/>
                </a:lnTo>
                <a:lnTo>
                  <a:pt x="2939796" y="10668"/>
                </a:lnTo>
                <a:close/>
              </a:path>
              <a:path w="2946400" h="868679">
                <a:moveTo>
                  <a:pt x="2939796" y="856488"/>
                </a:moveTo>
                <a:lnTo>
                  <a:pt x="2939796" y="10668"/>
                </a:lnTo>
                <a:lnTo>
                  <a:pt x="2933700" y="10668"/>
                </a:lnTo>
                <a:lnTo>
                  <a:pt x="2933700" y="856488"/>
                </a:lnTo>
                <a:lnTo>
                  <a:pt x="2939796" y="856488"/>
                </a:lnTo>
                <a:close/>
              </a:path>
              <a:path w="2946400" h="868679">
                <a:moveTo>
                  <a:pt x="2939796" y="868680"/>
                </a:moveTo>
                <a:lnTo>
                  <a:pt x="2939796" y="856488"/>
                </a:lnTo>
                <a:lnTo>
                  <a:pt x="2933700" y="862584"/>
                </a:lnTo>
                <a:lnTo>
                  <a:pt x="2933700" y="868680"/>
                </a:lnTo>
                <a:lnTo>
                  <a:pt x="2939796" y="86868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54942" y="3030727"/>
            <a:ext cx="293560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172720" indent="337820">
              <a:lnSpc>
                <a:spcPct val="100000"/>
              </a:lnSpc>
              <a:spcBef>
                <a:spcPts val="100"/>
              </a:spcBef>
            </a:pPr>
            <a:r>
              <a:rPr sz="1750" b="1" spc="-45" dirty="0">
                <a:solidFill>
                  <a:srgbClr val="FFFFFF"/>
                </a:solidFill>
                <a:latin typeface="Calibri"/>
                <a:cs typeface="Calibri"/>
              </a:rPr>
              <a:t>VPA </a:t>
            </a:r>
            <a:r>
              <a:rPr sz="1750" b="1" spc="-35" dirty="0">
                <a:solidFill>
                  <a:srgbClr val="FFFFFF"/>
                </a:solidFill>
                <a:latin typeface="Calibri"/>
                <a:cs typeface="Calibri"/>
              </a:rPr>
              <a:t>RESULTANTE 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DA 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EXECUÇÃO 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ORÇAMENTÁRIA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95671" y="2695956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644"/>
                </a:lnTo>
              </a:path>
            </a:pathLst>
          </a:custGeom>
          <a:ln w="16764">
            <a:solidFill>
              <a:srgbClr val="2327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16046" y="2895600"/>
            <a:ext cx="2935605" cy="856615"/>
          </a:xfrm>
          <a:custGeom>
            <a:avLst/>
            <a:gdLst/>
            <a:ahLst/>
            <a:cxnLst/>
            <a:rect l="l" t="t" r="r" b="b"/>
            <a:pathLst>
              <a:path w="2935604" h="856614">
                <a:moveTo>
                  <a:pt x="0" y="0"/>
                </a:moveTo>
                <a:lnTo>
                  <a:pt x="0" y="856488"/>
                </a:lnTo>
                <a:lnTo>
                  <a:pt x="2935224" y="856488"/>
                </a:lnTo>
                <a:lnTo>
                  <a:pt x="2935224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11474" y="2889504"/>
            <a:ext cx="2946400" cy="868680"/>
          </a:xfrm>
          <a:custGeom>
            <a:avLst/>
            <a:gdLst/>
            <a:ahLst/>
            <a:cxnLst/>
            <a:rect l="l" t="t" r="r" b="b"/>
            <a:pathLst>
              <a:path w="2946400" h="868679">
                <a:moveTo>
                  <a:pt x="2945892" y="868680"/>
                </a:moveTo>
                <a:lnTo>
                  <a:pt x="2945892" y="0"/>
                </a:lnTo>
                <a:lnTo>
                  <a:pt x="0" y="0"/>
                </a:lnTo>
                <a:lnTo>
                  <a:pt x="0" y="868680"/>
                </a:lnTo>
                <a:lnTo>
                  <a:pt x="4572" y="868680"/>
                </a:ln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2933700" y="10668"/>
                </a:lnTo>
                <a:lnTo>
                  <a:pt x="2933700" y="6096"/>
                </a:lnTo>
                <a:lnTo>
                  <a:pt x="2939796" y="10668"/>
                </a:lnTo>
                <a:lnTo>
                  <a:pt x="2939796" y="868680"/>
                </a:lnTo>
                <a:lnTo>
                  <a:pt x="2945892" y="868680"/>
                </a:lnTo>
                <a:close/>
              </a:path>
              <a:path w="2946400" h="868679">
                <a:moveTo>
                  <a:pt x="10668" y="10668"/>
                </a:move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2946400" h="868679">
                <a:moveTo>
                  <a:pt x="10668" y="856488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856488"/>
                </a:lnTo>
                <a:lnTo>
                  <a:pt x="10668" y="856488"/>
                </a:lnTo>
                <a:close/>
              </a:path>
              <a:path w="2946400" h="868679">
                <a:moveTo>
                  <a:pt x="2939796" y="856488"/>
                </a:moveTo>
                <a:lnTo>
                  <a:pt x="4572" y="856488"/>
                </a:lnTo>
                <a:lnTo>
                  <a:pt x="10668" y="862584"/>
                </a:lnTo>
                <a:lnTo>
                  <a:pt x="10668" y="868680"/>
                </a:lnTo>
                <a:lnTo>
                  <a:pt x="2933700" y="868680"/>
                </a:lnTo>
                <a:lnTo>
                  <a:pt x="2933700" y="862584"/>
                </a:lnTo>
                <a:lnTo>
                  <a:pt x="2939796" y="856488"/>
                </a:lnTo>
                <a:close/>
              </a:path>
              <a:path w="2946400" h="868679">
                <a:moveTo>
                  <a:pt x="10668" y="868680"/>
                </a:moveTo>
                <a:lnTo>
                  <a:pt x="10668" y="862584"/>
                </a:lnTo>
                <a:lnTo>
                  <a:pt x="4572" y="856488"/>
                </a:lnTo>
                <a:lnTo>
                  <a:pt x="4572" y="868680"/>
                </a:lnTo>
                <a:lnTo>
                  <a:pt x="10668" y="868680"/>
                </a:lnTo>
                <a:close/>
              </a:path>
              <a:path w="2946400" h="868679">
                <a:moveTo>
                  <a:pt x="2939796" y="10668"/>
                </a:moveTo>
                <a:lnTo>
                  <a:pt x="2933700" y="6096"/>
                </a:lnTo>
                <a:lnTo>
                  <a:pt x="2933700" y="10668"/>
                </a:lnTo>
                <a:lnTo>
                  <a:pt x="2939796" y="10668"/>
                </a:lnTo>
                <a:close/>
              </a:path>
              <a:path w="2946400" h="868679">
                <a:moveTo>
                  <a:pt x="2939796" y="856488"/>
                </a:moveTo>
                <a:lnTo>
                  <a:pt x="2939796" y="10668"/>
                </a:lnTo>
                <a:lnTo>
                  <a:pt x="2933700" y="10668"/>
                </a:lnTo>
                <a:lnTo>
                  <a:pt x="2933700" y="856488"/>
                </a:lnTo>
                <a:lnTo>
                  <a:pt x="2939796" y="856488"/>
                </a:lnTo>
                <a:close/>
              </a:path>
              <a:path w="2946400" h="868679">
                <a:moveTo>
                  <a:pt x="2939796" y="868680"/>
                </a:moveTo>
                <a:lnTo>
                  <a:pt x="2939796" y="856488"/>
                </a:lnTo>
                <a:lnTo>
                  <a:pt x="2933700" y="862584"/>
                </a:lnTo>
                <a:lnTo>
                  <a:pt x="2933700" y="868680"/>
                </a:lnTo>
                <a:lnTo>
                  <a:pt x="2939796" y="86868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916046" y="3030727"/>
            <a:ext cx="293560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172720" indent="193040">
              <a:lnSpc>
                <a:spcPct val="100000"/>
              </a:lnSpc>
              <a:spcBef>
                <a:spcPts val="100"/>
              </a:spcBef>
            </a:pPr>
            <a:r>
              <a:rPr sz="1750" b="1" spc="-45" dirty="0">
                <a:solidFill>
                  <a:srgbClr val="FFFFFF"/>
                </a:solidFill>
                <a:latin typeface="Calibri"/>
                <a:cs typeface="Calibri"/>
              </a:rPr>
              <a:t>VPA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INDEPENDENTE 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DA 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EXECUÇÃO 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ORÇAMENTÁRIA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26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428889" y="3852162"/>
            <a:ext cx="3351529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5" dirty="0">
                <a:latin typeface="Calibri"/>
                <a:cs typeface="Calibri"/>
              </a:rPr>
              <a:t>São </a:t>
            </a:r>
            <a:r>
              <a:rPr sz="1750" b="1" spc="-5" dirty="0">
                <a:latin typeface="Calibri"/>
                <a:cs typeface="Calibri"/>
              </a:rPr>
              <a:t>receitas </a:t>
            </a:r>
            <a:r>
              <a:rPr sz="1750" b="1" spc="-10" dirty="0">
                <a:latin typeface="Calibri"/>
                <a:cs typeface="Calibri"/>
              </a:rPr>
              <a:t>orçamentárias</a:t>
            </a:r>
            <a:r>
              <a:rPr sz="1750" b="1" spc="-170" dirty="0">
                <a:latin typeface="Calibri"/>
                <a:cs typeface="Calibri"/>
              </a:rPr>
              <a:t> </a:t>
            </a:r>
            <a:r>
              <a:rPr sz="1750" b="1" spc="-15" dirty="0">
                <a:latin typeface="Calibri"/>
                <a:cs typeface="Calibri"/>
              </a:rPr>
              <a:t>efetivas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28889" y="4118862"/>
            <a:ext cx="335407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2395" algn="l"/>
                <a:tab pos="1800225" algn="l"/>
                <a:tab pos="3106420" algn="l"/>
              </a:tabLst>
            </a:pPr>
            <a:r>
              <a:rPr sz="1750" b="1" spc="-5" dirty="0">
                <a:latin typeface="Calibri"/>
                <a:cs typeface="Calibri"/>
              </a:rPr>
              <a:t>a</a:t>
            </a:r>
            <a:r>
              <a:rPr sz="1750" b="1" dirty="0">
                <a:latin typeface="Calibri"/>
                <a:cs typeface="Calibri"/>
              </a:rPr>
              <a:t>r</a:t>
            </a:r>
            <a:r>
              <a:rPr sz="1750" b="1" spc="-25" dirty="0">
                <a:latin typeface="Calibri"/>
                <a:cs typeface="Calibri"/>
              </a:rPr>
              <a:t>r</a:t>
            </a:r>
            <a:r>
              <a:rPr sz="1750" b="1" spc="0" dirty="0">
                <a:latin typeface="Calibri"/>
                <a:cs typeface="Calibri"/>
              </a:rPr>
              <a:t>e</a:t>
            </a:r>
            <a:r>
              <a:rPr sz="1750" b="1" spc="-15" dirty="0">
                <a:latin typeface="Calibri"/>
                <a:cs typeface="Calibri"/>
              </a:rPr>
              <a:t>c</a:t>
            </a:r>
            <a:r>
              <a:rPr sz="1750" b="1" spc="5" dirty="0">
                <a:latin typeface="Calibri"/>
                <a:cs typeface="Calibri"/>
              </a:rPr>
              <a:t>a</a:t>
            </a:r>
            <a:r>
              <a:rPr sz="1750" b="1" spc="-5" dirty="0">
                <a:latin typeface="Calibri"/>
                <a:cs typeface="Calibri"/>
              </a:rPr>
              <a:t>dad</a:t>
            </a:r>
            <a:r>
              <a:rPr sz="1750" b="1" spc="5" dirty="0">
                <a:latin typeface="Calibri"/>
                <a:cs typeface="Calibri"/>
              </a:rPr>
              <a:t>a</a:t>
            </a:r>
            <a:r>
              <a:rPr sz="1750" b="1" spc="-5" dirty="0">
                <a:latin typeface="Calibri"/>
                <a:cs typeface="Calibri"/>
              </a:rPr>
              <a:t>s</a:t>
            </a:r>
            <a:r>
              <a:rPr sz="1750" dirty="0">
                <a:latin typeface="Calibri"/>
                <a:cs typeface="Calibri"/>
              </a:rPr>
              <a:t>,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0" dirty="0">
                <a:latin typeface="Calibri"/>
                <a:cs typeface="Calibri"/>
              </a:rPr>
              <a:t>d</a:t>
            </a:r>
            <a:r>
              <a:rPr sz="1750" dirty="0">
                <a:latin typeface="Calibri"/>
                <a:cs typeface="Calibri"/>
              </a:rPr>
              <a:t>e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dirty="0">
                <a:latin typeface="Calibri"/>
                <a:cs typeface="Calibri"/>
              </a:rPr>
              <a:t>p</a:t>
            </a:r>
            <a:r>
              <a:rPr sz="1750" spc="-25" dirty="0">
                <a:latin typeface="Calibri"/>
                <a:cs typeface="Calibri"/>
              </a:rPr>
              <a:t>r</a:t>
            </a:r>
            <a:r>
              <a:rPr sz="1750" dirty="0">
                <a:latin typeface="Calibri"/>
                <a:cs typeface="Calibri"/>
              </a:rPr>
              <a:t>opr</a:t>
            </a:r>
            <a:r>
              <a:rPr sz="1750" spc="0" dirty="0">
                <a:latin typeface="Calibri"/>
                <a:cs typeface="Calibri"/>
              </a:rPr>
              <a:t>i</a:t>
            </a:r>
            <a:r>
              <a:rPr sz="1750" dirty="0">
                <a:latin typeface="Calibri"/>
                <a:cs typeface="Calibri"/>
              </a:rPr>
              <a:t>edade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dirty="0">
                <a:latin typeface="Calibri"/>
                <a:cs typeface="Calibri"/>
              </a:rPr>
              <a:t>do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28889" y="4385562"/>
            <a:ext cx="3353435" cy="560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0"/>
              </a:spcBef>
            </a:pPr>
            <a:r>
              <a:rPr sz="1750" spc="-10" dirty="0">
                <a:latin typeface="Calibri"/>
                <a:cs typeface="Calibri"/>
              </a:rPr>
              <a:t>ente, </a:t>
            </a:r>
            <a:r>
              <a:rPr sz="1750" b="1" spc="-5" dirty="0">
                <a:latin typeface="Calibri"/>
                <a:cs typeface="Calibri"/>
              </a:rPr>
              <a:t>que resultam </a:t>
            </a:r>
            <a:r>
              <a:rPr sz="1750" b="1" dirty="0">
                <a:latin typeface="Calibri"/>
                <a:cs typeface="Calibri"/>
              </a:rPr>
              <a:t>em </a:t>
            </a:r>
            <a:r>
              <a:rPr sz="1750" b="1" spc="-10" dirty="0">
                <a:latin typeface="Calibri"/>
                <a:cs typeface="Calibri"/>
              </a:rPr>
              <a:t>aumento </a:t>
            </a:r>
            <a:r>
              <a:rPr sz="1750" b="1" spc="-5" dirty="0">
                <a:latin typeface="Calibri"/>
                <a:cs typeface="Calibri"/>
              </a:rPr>
              <a:t>do  patrimônio</a:t>
            </a:r>
            <a:r>
              <a:rPr sz="1750" b="1" spc="-10" dirty="0">
                <a:latin typeface="Calibri"/>
                <a:cs typeface="Calibri"/>
              </a:rPr>
              <a:t> </a:t>
            </a:r>
            <a:r>
              <a:rPr sz="1750" b="1" spc="-5" dirty="0">
                <a:latin typeface="Calibri"/>
                <a:cs typeface="Calibri"/>
              </a:rPr>
              <a:t>líquido</a:t>
            </a:r>
            <a:r>
              <a:rPr sz="1750" spc="-5" dirty="0">
                <a:latin typeface="Calibri"/>
                <a:cs typeface="Calibri"/>
              </a:rPr>
              <a:t>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28889" y="5187185"/>
            <a:ext cx="317563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10" dirty="0">
                <a:latin typeface="Calibri"/>
                <a:cs typeface="Calibri"/>
              </a:rPr>
              <a:t>Exemplo: receita </a:t>
            </a:r>
            <a:r>
              <a:rPr sz="1750" spc="-35" dirty="0">
                <a:latin typeface="Calibri"/>
                <a:cs typeface="Calibri"/>
              </a:rPr>
              <a:t>(VPA) </a:t>
            </a:r>
            <a:r>
              <a:rPr sz="1750" dirty="0">
                <a:latin typeface="Calibri"/>
                <a:cs typeface="Calibri"/>
              </a:rPr>
              <a:t>de</a:t>
            </a:r>
            <a:r>
              <a:rPr sz="1750" spc="114" dirty="0">
                <a:latin typeface="Calibri"/>
                <a:cs typeface="Calibri"/>
              </a:rPr>
              <a:t> </a:t>
            </a:r>
            <a:r>
              <a:rPr sz="1750" spc="-5" dirty="0">
                <a:latin typeface="Calibri"/>
                <a:cs typeface="Calibri"/>
              </a:rPr>
              <a:t>tributos.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23519" y="3839970"/>
            <a:ext cx="3402329" cy="1896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95"/>
              </a:spcBef>
            </a:pPr>
            <a:r>
              <a:rPr sz="1750" spc="-5" dirty="0">
                <a:latin typeface="Calibri"/>
                <a:cs typeface="Calibri"/>
              </a:rPr>
              <a:t>São </a:t>
            </a:r>
            <a:r>
              <a:rPr sz="1750" spc="-15" dirty="0">
                <a:latin typeface="Calibri"/>
                <a:cs typeface="Calibri"/>
              </a:rPr>
              <a:t>fatos </a:t>
            </a:r>
            <a:r>
              <a:rPr sz="1750" dirty="0">
                <a:latin typeface="Calibri"/>
                <a:cs typeface="Calibri"/>
              </a:rPr>
              <a:t>que </a:t>
            </a:r>
            <a:r>
              <a:rPr sz="1750" spc="-10" dirty="0">
                <a:latin typeface="Calibri"/>
                <a:cs typeface="Calibri"/>
              </a:rPr>
              <a:t>resultam </a:t>
            </a:r>
            <a:r>
              <a:rPr sz="1750" dirty="0">
                <a:latin typeface="Calibri"/>
                <a:cs typeface="Calibri"/>
              </a:rPr>
              <a:t>em </a:t>
            </a:r>
            <a:r>
              <a:rPr sz="1750" b="1" spc="-5" dirty="0">
                <a:latin typeface="Calibri"/>
                <a:cs typeface="Calibri"/>
              </a:rPr>
              <a:t>aumento  do patrimônio líquido</a:t>
            </a:r>
            <a:r>
              <a:rPr sz="1750" spc="-5" dirty="0">
                <a:latin typeface="Calibri"/>
                <a:cs typeface="Calibri"/>
              </a:rPr>
              <a:t>, </a:t>
            </a:r>
            <a:r>
              <a:rPr sz="1750" dirty="0">
                <a:latin typeface="Calibri"/>
                <a:cs typeface="Calibri"/>
              </a:rPr>
              <a:t>que </a:t>
            </a:r>
            <a:r>
              <a:rPr sz="1750" spc="-5" dirty="0">
                <a:latin typeface="Calibri"/>
                <a:cs typeface="Calibri"/>
              </a:rPr>
              <a:t>ocorrem  </a:t>
            </a:r>
            <a:r>
              <a:rPr sz="1750" b="1" spc="-5" dirty="0">
                <a:latin typeface="Calibri"/>
                <a:cs typeface="Calibri"/>
              </a:rPr>
              <a:t>independentemente da </a:t>
            </a:r>
            <a:r>
              <a:rPr sz="1750" b="1" spc="-15" dirty="0">
                <a:latin typeface="Calibri"/>
                <a:cs typeface="Calibri"/>
              </a:rPr>
              <a:t>execução  </a:t>
            </a:r>
            <a:r>
              <a:rPr sz="1750" b="1" spc="-10" dirty="0">
                <a:latin typeface="Calibri"/>
                <a:cs typeface="Calibri"/>
              </a:rPr>
              <a:t>orçamentária</a:t>
            </a:r>
            <a:r>
              <a:rPr sz="1750" spc="-10" dirty="0">
                <a:latin typeface="Calibri"/>
                <a:cs typeface="Calibri"/>
              </a:rPr>
              <a:t>.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600"/>
              </a:lnSpc>
            </a:pPr>
            <a:r>
              <a:rPr sz="1750" spc="-10" dirty="0">
                <a:latin typeface="Calibri"/>
                <a:cs typeface="Calibri"/>
              </a:rPr>
              <a:t>Exemplo: </a:t>
            </a:r>
            <a:r>
              <a:rPr sz="1750" spc="-5" dirty="0">
                <a:latin typeface="Calibri"/>
                <a:cs typeface="Calibri"/>
              </a:rPr>
              <a:t>incorporação </a:t>
            </a:r>
            <a:r>
              <a:rPr sz="1750" dirty="0">
                <a:latin typeface="Calibri"/>
                <a:cs typeface="Calibri"/>
              </a:rPr>
              <a:t>de </a:t>
            </a:r>
            <a:r>
              <a:rPr sz="1750" spc="-5" dirty="0">
                <a:latin typeface="Calibri"/>
                <a:cs typeface="Calibri"/>
              </a:rPr>
              <a:t>bens  (doações</a:t>
            </a:r>
            <a:r>
              <a:rPr sz="1750" spc="0" dirty="0">
                <a:latin typeface="Calibri"/>
                <a:cs typeface="Calibri"/>
              </a:rPr>
              <a:t> </a:t>
            </a:r>
            <a:r>
              <a:rPr sz="1750" spc="-5" dirty="0">
                <a:latin typeface="Calibri"/>
                <a:cs typeface="Calibri"/>
              </a:rPr>
              <a:t>recebidas).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2084" y="976375"/>
            <a:ext cx="6405880" cy="1350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Classificação das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variações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patrimoniais</a:t>
            </a:r>
            <a:r>
              <a:rPr sz="1750" b="1" spc="5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aumentativas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3651885" marR="104139" indent="-71755">
              <a:lnSpc>
                <a:spcPct val="100000"/>
              </a:lnSpc>
            </a:pPr>
            <a:r>
              <a:rPr sz="1750" b="1" spc="-25" dirty="0">
                <a:solidFill>
                  <a:srgbClr val="FFFFFF"/>
                </a:solidFill>
                <a:latin typeface="Calibri"/>
                <a:cs typeface="Calibri"/>
              </a:rPr>
              <a:t>QUANTO </a:t>
            </a:r>
            <a:r>
              <a:rPr sz="1750" b="1" dirty="0">
                <a:solidFill>
                  <a:srgbClr val="FFFFFF"/>
                </a:solidFill>
                <a:latin typeface="Calibri"/>
                <a:cs typeface="Calibri"/>
              </a:rPr>
              <a:t>À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DEPENDÊNCIA 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DA 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EXECUÇÃO</a:t>
            </a:r>
            <a:r>
              <a:rPr sz="17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ORÇAMENTÁRIA</a:t>
            </a:r>
            <a:endParaRPr sz="1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5878" y="2833878"/>
            <a:ext cx="1579245" cy="1070610"/>
          </a:xfrm>
          <a:prstGeom prst="rect">
            <a:avLst/>
          </a:prstGeom>
          <a:solidFill>
            <a:srgbClr val="DAE0EF"/>
          </a:solidFill>
        </p:spPr>
        <p:txBody>
          <a:bodyPr vert="horz" wrap="square" lIns="0" tIns="51435" rIns="0" bIns="0" rtlCol="0">
            <a:spAutoFit/>
          </a:bodyPr>
          <a:lstStyle/>
          <a:p>
            <a:pPr marL="153670" marR="144145" algn="ctr">
              <a:lnSpc>
                <a:spcPct val="101699"/>
              </a:lnSpc>
              <a:spcBef>
                <a:spcPts val="405"/>
              </a:spcBef>
            </a:pPr>
            <a:r>
              <a:rPr sz="1550" b="1" spc="0" dirty="0">
                <a:latin typeface="Calibri"/>
                <a:cs typeface="Calibri"/>
              </a:rPr>
              <a:t>Diminuições</a:t>
            </a:r>
            <a:r>
              <a:rPr sz="1550" b="1" spc="-65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na  </a:t>
            </a:r>
            <a:r>
              <a:rPr sz="1550" b="1" spc="5" dirty="0">
                <a:latin typeface="Calibri"/>
                <a:cs typeface="Calibri"/>
              </a:rPr>
              <a:t>situação  patrimonial  </a:t>
            </a:r>
            <a:r>
              <a:rPr sz="1550" b="1" spc="0" dirty="0">
                <a:latin typeface="Calibri"/>
                <a:cs typeface="Calibri"/>
              </a:rPr>
              <a:t>líquida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58790" y="2833878"/>
            <a:ext cx="1457325" cy="790575"/>
          </a:xfrm>
          <a:prstGeom prst="rect">
            <a:avLst/>
          </a:prstGeom>
          <a:solidFill>
            <a:srgbClr val="DAE0EF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3355" marR="189230" algn="ctr">
              <a:lnSpc>
                <a:spcPct val="101899"/>
              </a:lnSpc>
              <a:spcBef>
                <a:spcPts val="85"/>
              </a:spcBef>
            </a:pPr>
            <a:r>
              <a:rPr sz="1550" b="1" spc="10" dirty="0">
                <a:latin typeface="Calibri"/>
                <a:cs typeface="Calibri"/>
              </a:rPr>
              <a:t>D</a:t>
            </a:r>
            <a:r>
              <a:rPr sz="1550" b="1" dirty="0">
                <a:latin typeface="Calibri"/>
                <a:cs typeface="Calibri"/>
              </a:rPr>
              <a:t>is</a:t>
            </a:r>
            <a:r>
              <a:rPr sz="1550" b="1" spc="5" dirty="0">
                <a:latin typeface="Calibri"/>
                <a:cs typeface="Calibri"/>
              </a:rPr>
              <a:t>tr</a:t>
            </a:r>
            <a:r>
              <a:rPr sz="1550" b="1" spc="-5" dirty="0">
                <a:latin typeface="Calibri"/>
                <a:cs typeface="Calibri"/>
              </a:rPr>
              <a:t>i</a:t>
            </a:r>
            <a:r>
              <a:rPr sz="1550" b="1" spc="10" dirty="0">
                <a:latin typeface="Calibri"/>
                <a:cs typeface="Calibri"/>
              </a:rPr>
              <a:t>b</a:t>
            </a:r>
            <a:r>
              <a:rPr sz="1550" b="1" dirty="0">
                <a:latin typeface="Calibri"/>
                <a:cs typeface="Calibri"/>
              </a:rPr>
              <a:t>ui</a:t>
            </a:r>
            <a:r>
              <a:rPr sz="1550" b="1" spc="-5" dirty="0">
                <a:latin typeface="Calibri"/>
                <a:cs typeface="Calibri"/>
              </a:rPr>
              <a:t>ç</a:t>
            </a:r>
            <a:r>
              <a:rPr sz="1550" b="1" spc="10" dirty="0">
                <a:latin typeface="Calibri"/>
                <a:cs typeface="Calibri"/>
              </a:rPr>
              <a:t>õ</a:t>
            </a:r>
            <a:r>
              <a:rPr sz="1550" b="1" spc="0" dirty="0">
                <a:latin typeface="Calibri"/>
                <a:cs typeface="Calibri"/>
              </a:rPr>
              <a:t>e</a:t>
            </a:r>
            <a:r>
              <a:rPr sz="1550" b="1" spc="5" dirty="0">
                <a:latin typeface="Calibri"/>
                <a:cs typeface="Calibri"/>
              </a:rPr>
              <a:t>s </a:t>
            </a:r>
            <a:r>
              <a:rPr sz="1550" spc="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Calibri"/>
                <a:cs typeface="Calibri"/>
              </a:rPr>
              <a:t>aos    </a:t>
            </a:r>
            <a:r>
              <a:rPr sz="1550" b="1" spc="10" dirty="0">
                <a:latin typeface="Calibri"/>
                <a:cs typeface="Calibri"/>
              </a:rPr>
              <a:t>p</a:t>
            </a:r>
            <a:r>
              <a:rPr sz="1550" b="1" spc="-15" dirty="0">
                <a:latin typeface="Calibri"/>
                <a:cs typeface="Calibri"/>
              </a:rPr>
              <a:t>r</a:t>
            </a:r>
            <a:r>
              <a:rPr sz="1550" b="1" spc="10" dirty="0">
                <a:latin typeface="Calibri"/>
                <a:cs typeface="Calibri"/>
              </a:rPr>
              <a:t>opr</a:t>
            </a:r>
            <a:r>
              <a:rPr sz="1550" b="1" spc="-5" dirty="0">
                <a:latin typeface="Calibri"/>
                <a:cs typeface="Calibri"/>
              </a:rPr>
              <a:t>ie</a:t>
            </a:r>
            <a:r>
              <a:rPr sz="1550" b="1" dirty="0">
                <a:latin typeface="Calibri"/>
                <a:cs typeface="Calibri"/>
              </a:rPr>
              <a:t>t</a:t>
            </a:r>
            <a:r>
              <a:rPr sz="1550" b="1" spc="5" dirty="0">
                <a:latin typeface="Calibri"/>
                <a:cs typeface="Calibri"/>
              </a:rPr>
              <a:t>á</a:t>
            </a:r>
            <a:r>
              <a:rPr sz="1550" b="1" spc="-5" dirty="0">
                <a:latin typeface="Calibri"/>
                <a:cs typeface="Calibri"/>
              </a:rPr>
              <a:t>ri</a:t>
            </a:r>
            <a:r>
              <a:rPr sz="1550" b="1" dirty="0">
                <a:latin typeface="Calibri"/>
                <a:cs typeface="Calibri"/>
              </a:rPr>
              <a:t>o</a:t>
            </a:r>
            <a:r>
              <a:rPr sz="1550" b="1" spc="5" dirty="0">
                <a:latin typeface="Calibri"/>
                <a:cs typeface="Calibri"/>
              </a:rPr>
              <a:t>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44262" y="3156204"/>
            <a:ext cx="414655" cy="161925"/>
          </a:xfrm>
          <a:custGeom>
            <a:avLst/>
            <a:gdLst/>
            <a:ahLst/>
            <a:cxnLst/>
            <a:rect l="l" t="t" r="r" b="b"/>
            <a:pathLst>
              <a:path w="414654" h="161925">
                <a:moveTo>
                  <a:pt x="0" y="0"/>
                </a:moveTo>
                <a:lnTo>
                  <a:pt x="0" y="161544"/>
                </a:lnTo>
                <a:lnTo>
                  <a:pt x="414528" y="161544"/>
                </a:lnTo>
                <a:lnTo>
                  <a:pt x="414528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084" y="976375"/>
            <a:ext cx="386143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5" dirty="0">
                <a:solidFill>
                  <a:srgbClr val="364C81"/>
                </a:solidFill>
                <a:latin typeface="Calibri"/>
                <a:cs typeface="Calibri"/>
              </a:rPr>
              <a:t>Variações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patrimoniais diminutivas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–</a:t>
            </a:r>
            <a:r>
              <a:rPr sz="1750" b="1" spc="1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VPD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00778" y="2174748"/>
            <a:ext cx="1525905" cy="323215"/>
          </a:xfrm>
          <a:custGeom>
            <a:avLst/>
            <a:gdLst/>
            <a:ahLst/>
            <a:cxnLst/>
            <a:rect l="l" t="t" r="r" b="b"/>
            <a:pathLst>
              <a:path w="1525904" h="323214">
                <a:moveTo>
                  <a:pt x="0" y="0"/>
                </a:moveTo>
                <a:lnTo>
                  <a:pt x="0" y="323088"/>
                </a:lnTo>
                <a:lnTo>
                  <a:pt x="1525524" y="323088"/>
                </a:lnTo>
                <a:lnTo>
                  <a:pt x="1525524" y="0"/>
                </a:lnTo>
                <a:lnTo>
                  <a:pt x="0" y="0"/>
                </a:lnTo>
                <a:close/>
              </a:path>
            </a:pathLst>
          </a:custGeom>
          <a:solidFill>
            <a:srgbClr val="A0C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96206" y="2170176"/>
            <a:ext cx="1534795" cy="332740"/>
          </a:xfrm>
          <a:custGeom>
            <a:avLst/>
            <a:gdLst/>
            <a:ahLst/>
            <a:cxnLst/>
            <a:rect l="l" t="t" r="r" b="b"/>
            <a:pathLst>
              <a:path w="1534795" h="332739">
                <a:moveTo>
                  <a:pt x="1534668" y="330708"/>
                </a:moveTo>
                <a:lnTo>
                  <a:pt x="1534668" y="1524"/>
                </a:lnTo>
                <a:lnTo>
                  <a:pt x="1533144" y="0"/>
                </a:lnTo>
                <a:lnTo>
                  <a:pt x="3048" y="0"/>
                </a:lnTo>
                <a:lnTo>
                  <a:pt x="0" y="1524"/>
                </a:lnTo>
                <a:lnTo>
                  <a:pt x="0" y="330708"/>
                </a:lnTo>
                <a:lnTo>
                  <a:pt x="3048" y="332232"/>
                </a:lnTo>
                <a:lnTo>
                  <a:pt x="4572" y="332232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1527048" y="9144"/>
                </a:lnTo>
                <a:lnTo>
                  <a:pt x="1527048" y="4572"/>
                </a:lnTo>
                <a:lnTo>
                  <a:pt x="1530096" y="9144"/>
                </a:lnTo>
                <a:lnTo>
                  <a:pt x="1530096" y="332232"/>
                </a:lnTo>
                <a:lnTo>
                  <a:pt x="1533144" y="332232"/>
                </a:lnTo>
                <a:lnTo>
                  <a:pt x="1534668" y="330708"/>
                </a:lnTo>
                <a:close/>
              </a:path>
              <a:path w="1534795" h="332739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1534795" h="332739">
                <a:moveTo>
                  <a:pt x="9144" y="324612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324612"/>
                </a:lnTo>
                <a:lnTo>
                  <a:pt x="9144" y="324612"/>
                </a:lnTo>
                <a:close/>
              </a:path>
              <a:path w="1534795" h="332739">
                <a:moveTo>
                  <a:pt x="1530096" y="324612"/>
                </a:moveTo>
                <a:lnTo>
                  <a:pt x="4572" y="324612"/>
                </a:lnTo>
                <a:lnTo>
                  <a:pt x="9144" y="327660"/>
                </a:lnTo>
                <a:lnTo>
                  <a:pt x="9144" y="332232"/>
                </a:lnTo>
                <a:lnTo>
                  <a:pt x="1527048" y="332232"/>
                </a:lnTo>
                <a:lnTo>
                  <a:pt x="1527048" y="327660"/>
                </a:lnTo>
                <a:lnTo>
                  <a:pt x="1530096" y="324612"/>
                </a:lnTo>
                <a:close/>
              </a:path>
              <a:path w="1534795" h="332739">
                <a:moveTo>
                  <a:pt x="9144" y="332232"/>
                </a:moveTo>
                <a:lnTo>
                  <a:pt x="9144" y="327660"/>
                </a:lnTo>
                <a:lnTo>
                  <a:pt x="4572" y="324612"/>
                </a:lnTo>
                <a:lnTo>
                  <a:pt x="4572" y="332232"/>
                </a:lnTo>
                <a:lnTo>
                  <a:pt x="9144" y="332232"/>
                </a:lnTo>
                <a:close/>
              </a:path>
              <a:path w="1534795" h="332739">
                <a:moveTo>
                  <a:pt x="1530096" y="9144"/>
                </a:moveTo>
                <a:lnTo>
                  <a:pt x="1527048" y="4572"/>
                </a:lnTo>
                <a:lnTo>
                  <a:pt x="1527048" y="9144"/>
                </a:lnTo>
                <a:lnTo>
                  <a:pt x="1530096" y="9144"/>
                </a:lnTo>
                <a:close/>
              </a:path>
              <a:path w="1534795" h="332739">
                <a:moveTo>
                  <a:pt x="1530096" y="324612"/>
                </a:moveTo>
                <a:lnTo>
                  <a:pt x="1530096" y="9144"/>
                </a:lnTo>
                <a:lnTo>
                  <a:pt x="1527048" y="9144"/>
                </a:lnTo>
                <a:lnTo>
                  <a:pt x="1527048" y="324612"/>
                </a:lnTo>
                <a:lnTo>
                  <a:pt x="1530096" y="324612"/>
                </a:lnTo>
                <a:close/>
              </a:path>
              <a:path w="1534795" h="332739">
                <a:moveTo>
                  <a:pt x="1530096" y="332232"/>
                </a:moveTo>
                <a:lnTo>
                  <a:pt x="1530096" y="324612"/>
                </a:lnTo>
                <a:lnTo>
                  <a:pt x="1527048" y="327660"/>
                </a:lnTo>
                <a:lnTo>
                  <a:pt x="1527048" y="332232"/>
                </a:lnTo>
                <a:lnTo>
                  <a:pt x="1530096" y="332232"/>
                </a:lnTo>
                <a:close/>
              </a:path>
            </a:pathLst>
          </a:custGeom>
          <a:solidFill>
            <a:srgbClr val="A0C4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200778" y="2191003"/>
            <a:ext cx="152590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56845">
              <a:lnSpc>
                <a:spcPct val="100000"/>
              </a:lnSpc>
              <a:spcBef>
                <a:spcPts val="130"/>
              </a:spcBef>
            </a:pPr>
            <a:r>
              <a:rPr sz="1550" b="1" spc="5" dirty="0">
                <a:latin typeface="Calibri"/>
                <a:cs typeface="Calibri"/>
              </a:rPr>
              <a:t>Despesa</a:t>
            </a:r>
            <a:r>
              <a:rPr sz="1550" b="1" spc="-50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(VPD)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37610" y="2567940"/>
            <a:ext cx="3124200" cy="233679"/>
          </a:xfrm>
          <a:custGeom>
            <a:avLst/>
            <a:gdLst/>
            <a:ahLst/>
            <a:cxnLst/>
            <a:rect l="l" t="t" r="r" b="b"/>
            <a:pathLst>
              <a:path w="3124200" h="233680">
                <a:moveTo>
                  <a:pt x="1479804" y="182997"/>
                </a:moveTo>
                <a:lnTo>
                  <a:pt x="1479804" y="149352"/>
                </a:lnTo>
                <a:lnTo>
                  <a:pt x="1461516" y="150758"/>
                </a:lnTo>
                <a:lnTo>
                  <a:pt x="195072" y="150876"/>
                </a:lnTo>
                <a:lnTo>
                  <a:pt x="135636" y="155448"/>
                </a:lnTo>
                <a:lnTo>
                  <a:pt x="118872" y="158496"/>
                </a:lnTo>
                <a:lnTo>
                  <a:pt x="100584" y="161544"/>
                </a:lnTo>
                <a:lnTo>
                  <a:pt x="42672" y="179832"/>
                </a:lnTo>
                <a:lnTo>
                  <a:pt x="6096" y="208788"/>
                </a:lnTo>
                <a:lnTo>
                  <a:pt x="0" y="228600"/>
                </a:lnTo>
                <a:lnTo>
                  <a:pt x="32004" y="233172"/>
                </a:lnTo>
                <a:lnTo>
                  <a:pt x="32004" y="231648"/>
                </a:lnTo>
                <a:lnTo>
                  <a:pt x="33528" y="227076"/>
                </a:lnTo>
                <a:lnTo>
                  <a:pt x="33528" y="228600"/>
                </a:lnTo>
                <a:lnTo>
                  <a:pt x="35052" y="225552"/>
                </a:lnTo>
                <a:lnTo>
                  <a:pt x="35052" y="226568"/>
                </a:lnTo>
                <a:lnTo>
                  <a:pt x="36576" y="224536"/>
                </a:lnTo>
                <a:lnTo>
                  <a:pt x="36576" y="224028"/>
                </a:lnTo>
                <a:lnTo>
                  <a:pt x="38100" y="222504"/>
                </a:lnTo>
                <a:lnTo>
                  <a:pt x="38100" y="222885"/>
                </a:lnTo>
                <a:lnTo>
                  <a:pt x="41148" y="220599"/>
                </a:lnTo>
                <a:lnTo>
                  <a:pt x="41148" y="219456"/>
                </a:lnTo>
                <a:lnTo>
                  <a:pt x="48768" y="214884"/>
                </a:lnTo>
                <a:lnTo>
                  <a:pt x="56388" y="211074"/>
                </a:lnTo>
                <a:lnTo>
                  <a:pt x="56388" y="210312"/>
                </a:lnTo>
                <a:lnTo>
                  <a:pt x="67056" y="206311"/>
                </a:lnTo>
                <a:lnTo>
                  <a:pt x="67056" y="205740"/>
                </a:lnTo>
                <a:lnTo>
                  <a:pt x="80772" y="201168"/>
                </a:lnTo>
                <a:lnTo>
                  <a:pt x="80772" y="202184"/>
                </a:lnTo>
                <a:lnTo>
                  <a:pt x="92964" y="198120"/>
                </a:lnTo>
                <a:lnTo>
                  <a:pt x="123444" y="192024"/>
                </a:lnTo>
                <a:lnTo>
                  <a:pt x="140208" y="189230"/>
                </a:lnTo>
                <a:lnTo>
                  <a:pt x="140208" y="188976"/>
                </a:lnTo>
                <a:lnTo>
                  <a:pt x="176784" y="185928"/>
                </a:lnTo>
                <a:lnTo>
                  <a:pt x="195072" y="184521"/>
                </a:lnTo>
                <a:lnTo>
                  <a:pt x="1461516" y="184404"/>
                </a:lnTo>
                <a:lnTo>
                  <a:pt x="1479804" y="182997"/>
                </a:lnTo>
                <a:close/>
              </a:path>
              <a:path w="3124200" h="233680">
                <a:moveTo>
                  <a:pt x="33528" y="227076"/>
                </a:moveTo>
                <a:lnTo>
                  <a:pt x="32004" y="231648"/>
                </a:lnTo>
                <a:lnTo>
                  <a:pt x="32766" y="230124"/>
                </a:lnTo>
                <a:lnTo>
                  <a:pt x="33528" y="227076"/>
                </a:lnTo>
                <a:close/>
              </a:path>
              <a:path w="3124200" h="233680">
                <a:moveTo>
                  <a:pt x="32766" y="230124"/>
                </a:moveTo>
                <a:lnTo>
                  <a:pt x="32004" y="231648"/>
                </a:lnTo>
                <a:lnTo>
                  <a:pt x="32004" y="233172"/>
                </a:lnTo>
                <a:lnTo>
                  <a:pt x="32766" y="230124"/>
                </a:lnTo>
                <a:close/>
              </a:path>
              <a:path w="3124200" h="233680">
                <a:moveTo>
                  <a:pt x="33528" y="228600"/>
                </a:moveTo>
                <a:lnTo>
                  <a:pt x="33528" y="227076"/>
                </a:lnTo>
                <a:lnTo>
                  <a:pt x="32766" y="230124"/>
                </a:lnTo>
                <a:lnTo>
                  <a:pt x="33528" y="228600"/>
                </a:lnTo>
                <a:close/>
              </a:path>
              <a:path w="3124200" h="233680">
                <a:moveTo>
                  <a:pt x="35052" y="226568"/>
                </a:moveTo>
                <a:lnTo>
                  <a:pt x="35052" y="225552"/>
                </a:lnTo>
                <a:lnTo>
                  <a:pt x="33528" y="228600"/>
                </a:lnTo>
                <a:lnTo>
                  <a:pt x="35052" y="226568"/>
                </a:lnTo>
                <a:close/>
              </a:path>
              <a:path w="3124200" h="233680">
                <a:moveTo>
                  <a:pt x="38100" y="222504"/>
                </a:moveTo>
                <a:lnTo>
                  <a:pt x="36576" y="224028"/>
                </a:lnTo>
                <a:lnTo>
                  <a:pt x="37446" y="223374"/>
                </a:lnTo>
                <a:lnTo>
                  <a:pt x="38100" y="222504"/>
                </a:lnTo>
                <a:close/>
              </a:path>
              <a:path w="3124200" h="233680">
                <a:moveTo>
                  <a:pt x="37446" y="223374"/>
                </a:moveTo>
                <a:lnTo>
                  <a:pt x="36576" y="224028"/>
                </a:lnTo>
                <a:lnTo>
                  <a:pt x="36576" y="224536"/>
                </a:lnTo>
                <a:lnTo>
                  <a:pt x="37446" y="223374"/>
                </a:lnTo>
                <a:close/>
              </a:path>
              <a:path w="3124200" h="233680">
                <a:moveTo>
                  <a:pt x="38100" y="222885"/>
                </a:moveTo>
                <a:lnTo>
                  <a:pt x="38100" y="222504"/>
                </a:lnTo>
                <a:lnTo>
                  <a:pt x="37446" y="223374"/>
                </a:lnTo>
                <a:lnTo>
                  <a:pt x="38100" y="222885"/>
                </a:lnTo>
                <a:close/>
              </a:path>
              <a:path w="3124200" h="233680">
                <a:moveTo>
                  <a:pt x="42672" y="219456"/>
                </a:moveTo>
                <a:lnTo>
                  <a:pt x="41148" y="219456"/>
                </a:lnTo>
                <a:lnTo>
                  <a:pt x="41148" y="220599"/>
                </a:lnTo>
                <a:lnTo>
                  <a:pt x="42672" y="219456"/>
                </a:lnTo>
                <a:close/>
              </a:path>
              <a:path w="3124200" h="233680">
                <a:moveTo>
                  <a:pt x="57912" y="210312"/>
                </a:moveTo>
                <a:lnTo>
                  <a:pt x="56388" y="210312"/>
                </a:lnTo>
                <a:lnTo>
                  <a:pt x="56388" y="211074"/>
                </a:lnTo>
                <a:lnTo>
                  <a:pt x="57912" y="210312"/>
                </a:lnTo>
                <a:close/>
              </a:path>
              <a:path w="3124200" h="233680">
                <a:moveTo>
                  <a:pt x="68580" y="205740"/>
                </a:moveTo>
                <a:lnTo>
                  <a:pt x="67056" y="205740"/>
                </a:lnTo>
                <a:lnTo>
                  <a:pt x="67056" y="206311"/>
                </a:lnTo>
                <a:lnTo>
                  <a:pt x="68580" y="205740"/>
                </a:lnTo>
                <a:close/>
              </a:path>
              <a:path w="3124200" h="233680">
                <a:moveTo>
                  <a:pt x="80772" y="202184"/>
                </a:moveTo>
                <a:lnTo>
                  <a:pt x="80772" y="201168"/>
                </a:lnTo>
                <a:lnTo>
                  <a:pt x="79248" y="202692"/>
                </a:lnTo>
                <a:lnTo>
                  <a:pt x="80772" y="202184"/>
                </a:lnTo>
                <a:close/>
              </a:path>
              <a:path w="3124200" h="233680">
                <a:moveTo>
                  <a:pt x="141732" y="188976"/>
                </a:moveTo>
                <a:lnTo>
                  <a:pt x="140208" y="188976"/>
                </a:lnTo>
                <a:lnTo>
                  <a:pt x="140208" y="189230"/>
                </a:lnTo>
                <a:lnTo>
                  <a:pt x="141732" y="188976"/>
                </a:lnTo>
                <a:close/>
              </a:path>
              <a:path w="3124200" h="233680">
                <a:moveTo>
                  <a:pt x="1516380" y="180086"/>
                </a:moveTo>
                <a:lnTo>
                  <a:pt x="1516380" y="146304"/>
                </a:lnTo>
                <a:lnTo>
                  <a:pt x="1498092" y="147828"/>
                </a:lnTo>
                <a:lnTo>
                  <a:pt x="1478280" y="149352"/>
                </a:lnTo>
                <a:lnTo>
                  <a:pt x="1479804" y="149352"/>
                </a:lnTo>
                <a:lnTo>
                  <a:pt x="1479804" y="182997"/>
                </a:lnTo>
                <a:lnTo>
                  <a:pt x="1501140" y="181356"/>
                </a:lnTo>
                <a:lnTo>
                  <a:pt x="1516380" y="180086"/>
                </a:lnTo>
                <a:close/>
              </a:path>
              <a:path w="3124200" h="233680">
                <a:moveTo>
                  <a:pt x="1533144" y="177546"/>
                </a:moveTo>
                <a:lnTo>
                  <a:pt x="1533144" y="143256"/>
                </a:lnTo>
                <a:lnTo>
                  <a:pt x="1514856" y="146304"/>
                </a:lnTo>
                <a:lnTo>
                  <a:pt x="1516380" y="146304"/>
                </a:lnTo>
                <a:lnTo>
                  <a:pt x="1516380" y="180086"/>
                </a:lnTo>
                <a:lnTo>
                  <a:pt x="1519428" y="179832"/>
                </a:lnTo>
                <a:lnTo>
                  <a:pt x="1533144" y="177546"/>
                </a:lnTo>
                <a:close/>
              </a:path>
              <a:path w="3124200" h="233680">
                <a:moveTo>
                  <a:pt x="1563624" y="171450"/>
                </a:moveTo>
                <a:lnTo>
                  <a:pt x="1563624" y="137160"/>
                </a:lnTo>
                <a:lnTo>
                  <a:pt x="1548384" y="140208"/>
                </a:lnTo>
                <a:lnTo>
                  <a:pt x="1531620" y="143256"/>
                </a:lnTo>
                <a:lnTo>
                  <a:pt x="1533144" y="143256"/>
                </a:lnTo>
                <a:lnTo>
                  <a:pt x="1533144" y="177546"/>
                </a:lnTo>
                <a:lnTo>
                  <a:pt x="1556004" y="173736"/>
                </a:lnTo>
                <a:lnTo>
                  <a:pt x="1563624" y="171450"/>
                </a:lnTo>
                <a:close/>
              </a:path>
              <a:path w="3124200" h="233680">
                <a:moveTo>
                  <a:pt x="1577340" y="167335"/>
                </a:moveTo>
                <a:lnTo>
                  <a:pt x="1577340" y="132588"/>
                </a:lnTo>
                <a:lnTo>
                  <a:pt x="1562100" y="137160"/>
                </a:lnTo>
                <a:lnTo>
                  <a:pt x="1563624" y="137160"/>
                </a:lnTo>
                <a:lnTo>
                  <a:pt x="1563624" y="171450"/>
                </a:lnTo>
                <a:lnTo>
                  <a:pt x="1577340" y="167335"/>
                </a:lnTo>
                <a:close/>
              </a:path>
              <a:path w="3124200" h="233680">
                <a:moveTo>
                  <a:pt x="1589532" y="163576"/>
                </a:moveTo>
                <a:lnTo>
                  <a:pt x="1589532" y="129540"/>
                </a:lnTo>
                <a:lnTo>
                  <a:pt x="1575816" y="132588"/>
                </a:lnTo>
                <a:lnTo>
                  <a:pt x="1577340" y="132588"/>
                </a:lnTo>
                <a:lnTo>
                  <a:pt x="1577340" y="167335"/>
                </a:lnTo>
                <a:lnTo>
                  <a:pt x="1586484" y="164592"/>
                </a:lnTo>
                <a:lnTo>
                  <a:pt x="1589532" y="163576"/>
                </a:lnTo>
                <a:close/>
              </a:path>
              <a:path w="3124200" h="233680">
                <a:moveTo>
                  <a:pt x="1600200" y="160020"/>
                </a:moveTo>
                <a:lnTo>
                  <a:pt x="1600200" y="124968"/>
                </a:lnTo>
                <a:lnTo>
                  <a:pt x="1588008" y="129540"/>
                </a:lnTo>
                <a:lnTo>
                  <a:pt x="1589532" y="129540"/>
                </a:lnTo>
                <a:lnTo>
                  <a:pt x="1589532" y="163576"/>
                </a:lnTo>
                <a:lnTo>
                  <a:pt x="1600200" y="160020"/>
                </a:lnTo>
                <a:close/>
              </a:path>
              <a:path w="3124200" h="233680">
                <a:moveTo>
                  <a:pt x="1607820" y="157162"/>
                </a:moveTo>
                <a:lnTo>
                  <a:pt x="1607820" y="120396"/>
                </a:lnTo>
                <a:lnTo>
                  <a:pt x="1598676" y="124968"/>
                </a:lnTo>
                <a:lnTo>
                  <a:pt x="1600200" y="124968"/>
                </a:lnTo>
                <a:lnTo>
                  <a:pt x="1600200" y="160020"/>
                </a:lnTo>
                <a:lnTo>
                  <a:pt x="1607820" y="157162"/>
                </a:lnTo>
                <a:close/>
              </a:path>
              <a:path w="3124200" h="233680">
                <a:moveTo>
                  <a:pt x="1615440" y="114300"/>
                </a:moveTo>
                <a:lnTo>
                  <a:pt x="1606296" y="120396"/>
                </a:lnTo>
                <a:lnTo>
                  <a:pt x="1607820" y="120396"/>
                </a:lnTo>
                <a:lnTo>
                  <a:pt x="1607820" y="157162"/>
                </a:lnTo>
                <a:lnTo>
                  <a:pt x="1612392" y="155448"/>
                </a:lnTo>
                <a:lnTo>
                  <a:pt x="1613916" y="154686"/>
                </a:lnTo>
                <a:lnTo>
                  <a:pt x="1613916" y="115824"/>
                </a:lnTo>
                <a:lnTo>
                  <a:pt x="1615440" y="114300"/>
                </a:lnTo>
                <a:close/>
              </a:path>
              <a:path w="3124200" h="233680">
                <a:moveTo>
                  <a:pt x="1619141" y="111905"/>
                </a:moveTo>
                <a:lnTo>
                  <a:pt x="1613916" y="115824"/>
                </a:lnTo>
                <a:lnTo>
                  <a:pt x="1613916" y="154686"/>
                </a:lnTo>
                <a:lnTo>
                  <a:pt x="1618488" y="152400"/>
                </a:lnTo>
                <a:lnTo>
                  <a:pt x="1618488" y="112776"/>
                </a:lnTo>
                <a:lnTo>
                  <a:pt x="1619141" y="111905"/>
                </a:lnTo>
                <a:close/>
              </a:path>
              <a:path w="3124200" h="233680">
                <a:moveTo>
                  <a:pt x="1620012" y="111252"/>
                </a:moveTo>
                <a:lnTo>
                  <a:pt x="1619141" y="111905"/>
                </a:lnTo>
                <a:lnTo>
                  <a:pt x="1618488" y="112776"/>
                </a:lnTo>
                <a:lnTo>
                  <a:pt x="1620012" y="111252"/>
                </a:lnTo>
                <a:close/>
              </a:path>
              <a:path w="3124200" h="233680">
                <a:moveTo>
                  <a:pt x="1620012" y="151638"/>
                </a:moveTo>
                <a:lnTo>
                  <a:pt x="1620012" y="111252"/>
                </a:lnTo>
                <a:lnTo>
                  <a:pt x="1618488" y="112776"/>
                </a:lnTo>
                <a:lnTo>
                  <a:pt x="1618488" y="152400"/>
                </a:lnTo>
                <a:lnTo>
                  <a:pt x="1620012" y="151638"/>
                </a:lnTo>
                <a:close/>
              </a:path>
              <a:path w="3124200" h="233680">
                <a:moveTo>
                  <a:pt x="1623060" y="106680"/>
                </a:moveTo>
                <a:lnTo>
                  <a:pt x="1619141" y="111905"/>
                </a:lnTo>
                <a:lnTo>
                  <a:pt x="1620012" y="111252"/>
                </a:lnTo>
                <a:lnTo>
                  <a:pt x="1620012" y="151638"/>
                </a:lnTo>
                <a:lnTo>
                  <a:pt x="1621536" y="150876"/>
                </a:lnTo>
                <a:lnTo>
                  <a:pt x="1621536" y="109728"/>
                </a:lnTo>
                <a:lnTo>
                  <a:pt x="1623060" y="106680"/>
                </a:lnTo>
                <a:close/>
              </a:path>
              <a:path w="3124200" h="233680">
                <a:moveTo>
                  <a:pt x="1640101" y="136882"/>
                </a:moveTo>
                <a:lnTo>
                  <a:pt x="1636776" y="134112"/>
                </a:lnTo>
                <a:lnTo>
                  <a:pt x="1630680" y="126492"/>
                </a:lnTo>
                <a:lnTo>
                  <a:pt x="1624584" y="115824"/>
                </a:lnTo>
                <a:lnTo>
                  <a:pt x="1623229" y="107696"/>
                </a:lnTo>
                <a:lnTo>
                  <a:pt x="1623060" y="108204"/>
                </a:lnTo>
                <a:lnTo>
                  <a:pt x="1623060" y="106680"/>
                </a:lnTo>
                <a:lnTo>
                  <a:pt x="1621536" y="109728"/>
                </a:lnTo>
                <a:lnTo>
                  <a:pt x="1621536" y="150876"/>
                </a:lnTo>
                <a:lnTo>
                  <a:pt x="1623060" y="150114"/>
                </a:lnTo>
                <a:lnTo>
                  <a:pt x="1623060" y="108204"/>
                </a:lnTo>
                <a:lnTo>
                  <a:pt x="1623182" y="107414"/>
                </a:lnTo>
                <a:lnTo>
                  <a:pt x="1623182" y="150052"/>
                </a:lnTo>
                <a:lnTo>
                  <a:pt x="1624584" y="149352"/>
                </a:lnTo>
                <a:lnTo>
                  <a:pt x="1635252" y="141732"/>
                </a:lnTo>
                <a:lnTo>
                  <a:pt x="1640101" y="136882"/>
                </a:lnTo>
                <a:close/>
              </a:path>
              <a:path w="3124200" h="233680">
                <a:moveTo>
                  <a:pt x="1623402" y="105995"/>
                </a:moveTo>
                <a:lnTo>
                  <a:pt x="1623060" y="106680"/>
                </a:lnTo>
                <a:lnTo>
                  <a:pt x="1623296" y="106680"/>
                </a:lnTo>
                <a:lnTo>
                  <a:pt x="1623402" y="105995"/>
                </a:lnTo>
                <a:close/>
              </a:path>
              <a:path w="3124200" h="233680">
                <a:moveTo>
                  <a:pt x="1623296" y="106680"/>
                </a:moveTo>
                <a:lnTo>
                  <a:pt x="1623060" y="106680"/>
                </a:lnTo>
                <a:lnTo>
                  <a:pt x="1623182" y="107414"/>
                </a:lnTo>
                <a:lnTo>
                  <a:pt x="1623296" y="106680"/>
                </a:lnTo>
                <a:close/>
              </a:path>
              <a:path w="3124200" h="233680">
                <a:moveTo>
                  <a:pt x="1623229" y="107696"/>
                </a:moveTo>
                <a:lnTo>
                  <a:pt x="1623182" y="107414"/>
                </a:lnTo>
                <a:lnTo>
                  <a:pt x="1623060" y="108204"/>
                </a:lnTo>
                <a:lnTo>
                  <a:pt x="1623229" y="107696"/>
                </a:lnTo>
                <a:close/>
              </a:path>
              <a:path w="3124200" h="233680">
                <a:moveTo>
                  <a:pt x="1623568" y="106680"/>
                </a:moveTo>
                <a:lnTo>
                  <a:pt x="1623296" y="106680"/>
                </a:lnTo>
                <a:lnTo>
                  <a:pt x="1623182" y="107414"/>
                </a:lnTo>
                <a:lnTo>
                  <a:pt x="1623229" y="107696"/>
                </a:lnTo>
                <a:lnTo>
                  <a:pt x="1623568" y="106680"/>
                </a:lnTo>
                <a:close/>
              </a:path>
              <a:path w="3124200" h="233680">
                <a:moveTo>
                  <a:pt x="1656588" y="106680"/>
                </a:moveTo>
                <a:lnTo>
                  <a:pt x="1623568" y="106680"/>
                </a:lnTo>
                <a:lnTo>
                  <a:pt x="1623229" y="107696"/>
                </a:lnTo>
                <a:lnTo>
                  <a:pt x="1624584" y="115824"/>
                </a:lnTo>
                <a:lnTo>
                  <a:pt x="1630680" y="126492"/>
                </a:lnTo>
                <a:lnTo>
                  <a:pt x="1636776" y="134112"/>
                </a:lnTo>
                <a:lnTo>
                  <a:pt x="1640101" y="136882"/>
                </a:lnTo>
                <a:lnTo>
                  <a:pt x="1650492" y="126492"/>
                </a:lnTo>
                <a:lnTo>
                  <a:pt x="1655064" y="115824"/>
                </a:lnTo>
                <a:lnTo>
                  <a:pt x="1656588" y="106680"/>
                </a:lnTo>
                <a:close/>
              </a:path>
              <a:path w="3124200" h="233680">
                <a:moveTo>
                  <a:pt x="1624584" y="103632"/>
                </a:moveTo>
                <a:lnTo>
                  <a:pt x="1623402" y="105995"/>
                </a:lnTo>
                <a:lnTo>
                  <a:pt x="1623296" y="106680"/>
                </a:lnTo>
                <a:lnTo>
                  <a:pt x="1623568" y="106680"/>
                </a:lnTo>
                <a:lnTo>
                  <a:pt x="1624584" y="103632"/>
                </a:lnTo>
                <a:close/>
              </a:path>
              <a:path w="3124200" h="233680">
                <a:moveTo>
                  <a:pt x="1657722" y="105901"/>
                </a:moveTo>
                <a:lnTo>
                  <a:pt x="1639824" y="0"/>
                </a:lnTo>
                <a:lnTo>
                  <a:pt x="1623402" y="105995"/>
                </a:lnTo>
                <a:lnTo>
                  <a:pt x="1624584" y="103632"/>
                </a:lnTo>
                <a:lnTo>
                  <a:pt x="1624584" y="106680"/>
                </a:lnTo>
                <a:lnTo>
                  <a:pt x="1656588" y="106680"/>
                </a:lnTo>
                <a:lnTo>
                  <a:pt x="1656588" y="103632"/>
                </a:lnTo>
                <a:lnTo>
                  <a:pt x="1657722" y="105901"/>
                </a:lnTo>
                <a:close/>
              </a:path>
              <a:path w="3124200" h="233680">
                <a:moveTo>
                  <a:pt x="1624584" y="106680"/>
                </a:moveTo>
                <a:lnTo>
                  <a:pt x="1624584" y="103632"/>
                </a:lnTo>
                <a:lnTo>
                  <a:pt x="1623568" y="106680"/>
                </a:lnTo>
                <a:lnTo>
                  <a:pt x="1624584" y="106680"/>
                </a:lnTo>
                <a:close/>
              </a:path>
              <a:path w="3124200" h="233680">
                <a:moveTo>
                  <a:pt x="1662684" y="112776"/>
                </a:moveTo>
                <a:lnTo>
                  <a:pt x="1656588" y="106680"/>
                </a:lnTo>
                <a:lnTo>
                  <a:pt x="1655064" y="115824"/>
                </a:lnTo>
                <a:lnTo>
                  <a:pt x="1650492" y="126492"/>
                </a:lnTo>
                <a:lnTo>
                  <a:pt x="1640101" y="136882"/>
                </a:lnTo>
                <a:lnTo>
                  <a:pt x="1645920" y="141732"/>
                </a:lnTo>
                <a:lnTo>
                  <a:pt x="1656588" y="149352"/>
                </a:lnTo>
                <a:lnTo>
                  <a:pt x="1659636" y="151093"/>
                </a:lnTo>
                <a:lnTo>
                  <a:pt x="1659636" y="111252"/>
                </a:lnTo>
                <a:lnTo>
                  <a:pt x="1662684" y="112776"/>
                </a:lnTo>
                <a:close/>
              </a:path>
              <a:path w="3124200" h="233680">
                <a:moveTo>
                  <a:pt x="1658112" y="108204"/>
                </a:moveTo>
                <a:lnTo>
                  <a:pt x="1657722" y="105901"/>
                </a:lnTo>
                <a:lnTo>
                  <a:pt x="1656588" y="103632"/>
                </a:lnTo>
                <a:lnTo>
                  <a:pt x="1658112" y="108204"/>
                </a:lnTo>
                <a:close/>
              </a:path>
              <a:path w="3124200" h="233680">
                <a:moveTo>
                  <a:pt x="1658112" y="108204"/>
                </a:moveTo>
                <a:lnTo>
                  <a:pt x="1656588" y="103632"/>
                </a:lnTo>
                <a:lnTo>
                  <a:pt x="1656588" y="106680"/>
                </a:lnTo>
                <a:lnTo>
                  <a:pt x="1658112" y="108204"/>
                </a:lnTo>
                <a:close/>
              </a:path>
              <a:path w="3124200" h="233680">
                <a:moveTo>
                  <a:pt x="1659636" y="109728"/>
                </a:moveTo>
                <a:lnTo>
                  <a:pt x="1657722" y="105901"/>
                </a:lnTo>
                <a:lnTo>
                  <a:pt x="1658112" y="108204"/>
                </a:lnTo>
                <a:lnTo>
                  <a:pt x="1659636" y="109728"/>
                </a:lnTo>
                <a:close/>
              </a:path>
              <a:path w="3124200" h="233680">
                <a:moveTo>
                  <a:pt x="1667256" y="155448"/>
                </a:moveTo>
                <a:lnTo>
                  <a:pt x="1667256" y="115824"/>
                </a:lnTo>
                <a:lnTo>
                  <a:pt x="1659636" y="111252"/>
                </a:lnTo>
                <a:lnTo>
                  <a:pt x="1659636" y="151093"/>
                </a:lnTo>
                <a:lnTo>
                  <a:pt x="1667256" y="155448"/>
                </a:lnTo>
                <a:close/>
              </a:path>
              <a:path w="3124200" h="233680">
                <a:moveTo>
                  <a:pt x="1673352" y="120396"/>
                </a:moveTo>
                <a:lnTo>
                  <a:pt x="1665732" y="114300"/>
                </a:lnTo>
                <a:lnTo>
                  <a:pt x="1667256" y="115824"/>
                </a:lnTo>
                <a:lnTo>
                  <a:pt x="1667256" y="155448"/>
                </a:lnTo>
                <a:lnTo>
                  <a:pt x="1671828" y="157162"/>
                </a:lnTo>
                <a:lnTo>
                  <a:pt x="1671828" y="120396"/>
                </a:lnTo>
                <a:lnTo>
                  <a:pt x="1673352" y="120396"/>
                </a:lnTo>
                <a:close/>
              </a:path>
              <a:path w="3124200" h="233680">
                <a:moveTo>
                  <a:pt x="1682496" y="124968"/>
                </a:moveTo>
                <a:lnTo>
                  <a:pt x="1671828" y="120396"/>
                </a:lnTo>
                <a:lnTo>
                  <a:pt x="1671828" y="157162"/>
                </a:lnTo>
                <a:lnTo>
                  <a:pt x="1679448" y="160020"/>
                </a:lnTo>
                <a:lnTo>
                  <a:pt x="1680972" y="160528"/>
                </a:lnTo>
                <a:lnTo>
                  <a:pt x="1680972" y="124968"/>
                </a:lnTo>
                <a:lnTo>
                  <a:pt x="1682496" y="124968"/>
                </a:lnTo>
                <a:close/>
              </a:path>
              <a:path w="3124200" h="233680">
                <a:moveTo>
                  <a:pt x="1693164" y="129540"/>
                </a:moveTo>
                <a:lnTo>
                  <a:pt x="1680972" y="124968"/>
                </a:lnTo>
                <a:lnTo>
                  <a:pt x="1680972" y="160528"/>
                </a:lnTo>
                <a:lnTo>
                  <a:pt x="1691640" y="164084"/>
                </a:lnTo>
                <a:lnTo>
                  <a:pt x="1691640" y="129540"/>
                </a:lnTo>
                <a:lnTo>
                  <a:pt x="1693164" y="129540"/>
                </a:lnTo>
                <a:close/>
              </a:path>
              <a:path w="3124200" h="233680">
                <a:moveTo>
                  <a:pt x="1732788" y="140208"/>
                </a:moveTo>
                <a:lnTo>
                  <a:pt x="1717548" y="137160"/>
                </a:lnTo>
                <a:lnTo>
                  <a:pt x="1703832" y="132588"/>
                </a:lnTo>
                <a:lnTo>
                  <a:pt x="1691640" y="129540"/>
                </a:lnTo>
                <a:lnTo>
                  <a:pt x="1691640" y="164084"/>
                </a:lnTo>
                <a:lnTo>
                  <a:pt x="1693164" y="164592"/>
                </a:lnTo>
                <a:lnTo>
                  <a:pt x="1708404" y="169164"/>
                </a:lnTo>
                <a:lnTo>
                  <a:pt x="1725168" y="173736"/>
                </a:lnTo>
                <a:lnTo>
                  <a:pt x="1731264" y="174844"/>
                </a:lnTo>
                <a:lnTo>
                  <a:pt x="1731264" y="140208"/>
                </a:lnTo>
                <a:lnTo>
                  <a:pt x="1732788" y="140208"/>
                </a:lnTo>
                <a:close/>
              </a:path>
              <a:path w="3124200" h="233680">
                <a:moveTo>
                  <a:pt x="3124200" y="228600"/>
                </a:moveTo>
                <a:lnTo>
                  <a:pt x="3102864" y="192024"/>
                </a:lnTo>
                <a:lnTo>
                  <a:pt x="3054096" y="170688"/>
                </a:lnTo>
                <a:lnTo>
                  <a:pt x="3006852" y="158496"/>
                </a:lnTo>
                <a:lnTo>
                  <a:pt x="2929128" y="150876"/>
                </a:lnTo>
                <a:lnTo>
                  <a:pt x="1819656" y="150876"/>
                </a:lnTo>
                <a:lnTo>
                  <a:pt x="1801368" y="149352"/>
                </a:lnTo>
                <a:lnTo>
                  <a:pt x="1764792" y="146304"/>
                </a:lnTo>
                <a:lnTo>
                  <a:pt x="1731264" y="140208"/>
                </a:lnTo>
                <a:lnTo>
                  <a:pt x="1731264" y="174844"/>
                </a:lnTo>
                <a:lnTo>
                  <a:pt x="1741932" y="176784"/>
                </a:lnTo>
                <a:lnTo>
                  <a:pt x="1760220" y="179832"/>
                </a:lnTo>
                <a:lnTo>
                  <a:pt x="1819656" y="184404"/>
                </a:lnTo>
                <a:lnTo>
                  <a:pt x="2929128" y="184521"/>
                </a:lnTo>
                <a:lnTo>
                  <a:pt x="2947416" y="185928"/>
                </a:lnTo>
                <a:lnTo>
                  <a:pt x="2983992" y="188976"/>
                </a:lnTo>
                <a:lnTo>
                  <a:pt x="3017520" y="195072"/>
                </a:lnTo>
                <a:lnTo>
                  <a:pt x="3017520" y="195376"/>
                </a:lnTo>
                <a:lnTo>
                  <a:pt x="3031236" y="198120"/>
                </a:lnTo>
                <a:lnTo>
                  <a:pt x="3043428" y="202184"/>
                </a:lnTo>
                <a:lnTo>
                  <a:pt x="3043428" y="201168"/>
                </a:lnTo>
                <a:lnTo>
                  <a:pt x="3057144" y="205740"/>
                </a:lnTo>
                <a:lnTo>
                  <a:pt x="3057144" y="206311"/>
                </a:lnTo>
                <a:lnTo>
                  <a:pt x="3067812" y="210312"/>
                </a:lnTo>
                <a:lnTo>
                  <a:pt x="3067812" y="210965"/>
                </a:lnTo>
                <a:lnTo>
                  <a:pt x="3076956" y="214884"/>
                </a:lnTo>
                <a:lnTo>
                  <a:pt x="3076956" y="215798"/>
                </a:lnTo>
                <a:lnTo>
                  <a:pt x="3083052" y="219456"/>
                </a:lnTo>
                <a:lnTo>
                  <a:pt x="3083052" y="220599"/>
                </a:lnTo>
                <a:lnTo>
                  <a:pt x="3086100" y="222885"/>
                </a:lnTo>
                <a:lnTo>
                  <a:pt x="3086100" y="222504"/>
                </a:lnTo>
                <a:lnTo>
                  <a:pt x="3087624" y="224028"/>
                </a:lnTo>
                <a:lnTo>
                  <a:pt x="3087624" y="224536"/>
                </a:lnTo>
                <a:lnTo>
                  <a:pt x="3089148" y="226568"/>
                </a:lnTo>
                <a:lnTo>
                  <a:pt x="3089148" y="225552"/>
                </a:lnTo>
                <a:lnTo>
                  <a:pt x="3090672" y="228600"/>
                </a:lnTo>
                <a:lnTo>
                  <a:pt x="3090672" y="227076"/>
                </a:lnTo>
                <a:lnTo>
                  <a:pt x="3092196" y="231648"/>
                </a:lnTo>
                <a:lnTo>
                  <a:pt x="3092196" y="233172"/>
                </a:lnTo>
                <a:lnTo>
                  <a:pt x="3124200" y="228600"/>
                </a:lnTo>
                <a:close/>
              </a:path>
              <a:path w="3124200" h="233680">
                <a:moveTo>
                  <a:pt x="1821180" y="150876"/>
                </a:moveTo>
                <a:lnTo>
                  <a:pt x="1819656" y="150758"/>
                </a:lnTo>
                <a:lnTo>
                  <a:pt x="1821180" y="150876"/>
                </a:lnTo>
                <a:close/>
              </a:path>
              <a:path w="3124200" h="233680">
                <a:moveTo>
                  <a:pt x="3017520" y="195376"/>
                </a:moveTo>
                <a:lnTo>
                  <a:pt x="3017520" y="195072"/>
                </a:lnTo>
                <a:lnTo>
                  <a:pt x="3015996" y="195072"/>
                </a:lnTo>
                <a:lnTo>
                  <a:pt x="3017520" y="195376"/>
                </a:lnTo>
                <a:close/>
              </a:path>
              <a:path w="3124200" h="233680">
                <a:moveTo>
                  <a:pt x="3044952" y="202692"/>
                </a:moveTo>
                <a:lnTo>
                  <a:pt x="3043428" y="201168"/>
                </a:lnTo>
                <a:lnTo>
                  <a:pt x="3043428" y="202184"/>
                </a:lnTo>
                <a:lnTo>
                  <a:pt x="3044952" y="202692"/>
                </a:lnTo>
                <a:close/>
              </a:path>
              <a:path w="3124200" h="233680">
                <a:moveTo>
                  <a:pt x="3057144" y="206311"/>
                </a:moveTo>
                <a:lnTo>
                  <a:pt x="3057144" y="205740"/>
                </a:lnTo>
                <a:lnTo>
                  <a:pt x="3055620" y="205740"/>
                </a:lnTo>
                <a:lnTo>
                  <a:pt x="3057144" y="206311"/>
                </a:lnTo>
                <a:close/>
              </a:path>
              <a:path w="3124200" h="233680">
                <a:moveTo>
                  <a:pt x="3067812" y="210965"/>
                </a:moveTo>
                <a:lnTo>
                  <a:pt x="3067812" y="210312"/>
                </a:lnTo>
                <a:lnTo>
                  <a:pt x="3066288" y="210312"/>
                </a:lnTo>
                <a:lnTo>
                  <a:pt x="3067812" y="210965"/>
                </a:lnTo>
                <a:close/>
              </a:path>
              <a:path w="3124200" h="233680">
                <a:moveTo>
                  <a:pt x="3076956" y="215798"/>
                </a:moveTo>
                <a:lnTo>
                  <a:pt x="3076956" y="214884"/>
                </a:lnTo>
                <a:lnTo>
                  <a:pt x="3075432" y="214884"/>
                </a:lnTo>
                <a:lnTo>
                  <a:pt x="3076956" y="215798"/>
                </a:lnTo>
                <a:close/>
              </a:path>
              <a:path w="3124200" h="233680">
                <a:moveTo>
                  <a:pt x="3083052" y="220599"/>
                </a:moveTo>
                <a:lnTo>
                  <a:pt x="3083052" y="219456"/>
                </a:lnTo>
                <a:lnTo>
                  <a:pt x="3081528" y="219456"/>
                </a:lnTo>
                <a:lnTo>
                  <a:pt x="3083052" y="220599"/>
                </a:lnTo>
                <a:close/>
              </a:path>
              <a:path w="3124200" h="233680">
                <a:moveTo>
                  <a:pt x="3087624" y="224028"/>
                </a:moveTo>
                <a:lnTo>
                  <a:pt x="3086100" y="222504"/>
                </a:lnTo>
                <a:lnTo>
                  <a:pt x="3086753" y="223374"/>
                </a:lnTo>
                <a:lnTo>
                  <a:pt x="3087624" y="224028"/>
                </a:lnTo>
                <a:close/>
              </a:path>
              <a:path w="3124200" h="233680">
                <a:moveTo>
                  <a:pt x="3086753" y="223374"/>
                </a:moveTo>
                <a:lnTo>
                  <a:pt x="3086100" y="222504"/>
                </a:lnTo>
                <a:lnTo>
                  <a:pt x="3086100" y="222885"/>
                </a:lnTo>
                <a:lnTo>
                  <a:pt x="3086753" y="223374"/>
                </a:lnTo>
                <a:close/>
              </a:path>
              <a:path w="3124200" h="233680">
                <a:moveTo>
                  <a:pt x="3087624" y="224536"/>
                </a:moveTo>
                <a:lnTo>
                  <a:pt x="3087624" y="224028"/>
                </a:lnTo>
                <a:lnTo>
                  <a:pt x="3086753" y="223374"/>
                </a:lnTo>
                <a:lnTo>
                  <a:pt x="3087624" y="224536"/>
                </a:lnTo>
                <a:close/>
              </a:path>
              <a:path w="3124200" h="233680">
                <a:moveTo>
                  <a:pt x="3090672" y="228600"/>
                </a:moveTo>
                <a:lnTo>
                  <a:pt x="3089148" y="225552"/>
                </a:lnTo>
                <a:lnTo>
                  <a:pt x="3089148" y="226568"/>
                </a:lnTo>
                <a:lnTo>
                  <a:pt x="3090672" y="228600"/>
                </a:lnTo>
                <a:close/>
              </a:path>
              <a:path w="3124200" h="233680">
                <a:moveTo>
                  <a:pt x="3092196" y="231648"/>
                </a:moveTo>
                <a:lnTo>
                  <a:pt x="3090672" y="227076"/>
                </a:lnTo>
                <a:lnTo>
                  <a:pt x="3091434" y="230124"/>
                </a:lnTo>
                <a:lnTo>
                  <a:pt x="3092196" y="231648"/>
                </a:lnTo>
                <a:close/>
              </a:path>
              <a:path w="3124200" h="233680">
                <a:moveTo>
                  <a:pt x="3091434" y="230124"/>
                </a:moveTo>
                <a:lnTo>
                  <a:pt x="3090672" y="227076"/>
                </a:lnTo>
                <a:lnTo>
                  <a:pt x="3090672" y="228600"/>
                </a:lnTo>
                <a:lnTo>
                  <a:pt x="3091434" y="230124"/>
                </a:lnTo>
                <a:close/>
              </a:path>
              <a:path w="3124200" h="233680">
                <a:moveTo>
                  <a:pt x="3092196" y="233172"/>
                </a:moveTo>
                <a:lnTo>
                  <a:pt x="3092196" y="231648"/>
                </a:lnTo>
                <a:lnTo>
                  <a:pt x="3091434" y="230124"/>
                </a:lnTo>
                <a:lnTo>
                  <a:pt x="3092196" y="233172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69576" y="1910587"/>
            <a:ext cx="3462654" cy="5861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85"/>
              </a:spcBef>
            </a:pPr>
            <a:r>
              <a:rPr sz="1800" b="1" spc="10" dirty="0">
                <a:latin typeface="Calibri"/>
                <a:cs typeface="Calibri"/>
              </a:rPr>
              <a:t>Despesa </a:t>
            </a:r>
            <a:r>
              <a:rPr sz="1800" spc="5" dirty="0">
                <a:latin typeface="Calibri"/>
                <a:cs typeface="Calibri"/>
              </a:rPr>
              <a:t>corresponde </a:t>
            </a:r>
            <a:r>
              <a:rPr sz="1800" spc="10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diminuições  </a:t>
            </a:r>
            <a:r>
              <a:rPr sz="1800" spc="10" dirty="0">
                <a:latin typeface="Calibri"/>
                <a:cs typeface="Calibri"/>
              </a:rPr>
              <a:t>na </a:t>
            </a:r>
            <a:r>
              <a:rPr sz="1800" spc="5" dirty="0">
                <a:latin typeface="Calibri"/>
                <a:cs typeface="Calibri"/>
              </a:rPr>
              <a:t>situação patrimonial líquida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da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9576" y="2471418"/>
            <a:ext cx="3463925" cy="7778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85"/>
              </a:spcBef>
              <a:tabLst>
                <a:tab pos="1243965" algn="l"/>
                <a:tab pos="1991995" algn="l"/>
                <a:tab pos="3212465" algn="l"/>
              </a:tabLst>
            </a:pP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i</a:t>
            </a:r>
            <a:r>
              <a:rPr sz="1800" spc="5" dirty="0">
                <a:latin typeface="Calibri"/>
                <a:cs typeface="Calibri"/>
              </a:rPr>
              <a:t>da</a:t>
            </a:r>
            <a:r>
              <a:rPr sz="1800" spc="15" dirty="0">
                <a:latin typeface="Calibri"/>
                <a:cs typeface="Calibri"/>
              </a:rPr>
              <a:t>d</a:t>
            </a:r>
            <a:r>
              <a:rPr sz="1800" spc="10" dirty="0">
                <a:latin typeface="Calibri"/>
                <a:cs typeface="Calibri"/>
              </a:rPr>
              <a:t>e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ã</a:t>
            </a:r>
            <a:r>
              <a:rPr sz="1800" spc="10" dirty="0">
                <a:latin typeface="Calibri"/>
                <a:cs typeface="Calibri"/>
              </a:rPr>
              <a:t>o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10" dirty="0">
                <a:latin typeface="Calibri"/>
                <a:cs typeface="Calibri"/>
              </a:rPr>
              <a:t>o</a:t>
            </a:r>
            <a:r>
              <a:rPr sz="1800" spc="0" dirty="0">
                <a:latin typeface="Calibri"/>
                <a:cs typeface="Calibri"/>
              </a:rPr>
              <a:t>r</a:t>
            </a:r>
            <a:r>
              <a:rPr sz="1800" spc="10" dirty="0">
                <a:latin typeface="Calibri"/>
                <a:cs typeface="Calibri"/>
              </a:rPr>
              <a:t>i</a:t>
            </a:r>
            <a:r>
              <a:rPr sz="1800" spc="5" dirty="0">
                <a:latin typeface="Calibri"/>
                <a:cs typeface="Calibri"/>
              </a:rPr>
              <a:t>und</a:t>
            </a:r>
            <a:r>
              <a:rPr sz="1800" spc="15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de </a:t>
            </a:r>
            <a:r>
              <a:rPr sz="1800" spc="0" dirty="0">
                <a:latin typeface="Times New Roman"/>
                <a:cs typeface="Times New Roman"/>
              </a:rPr>
              <a:t> </a:t>
            </a:r>
            <a:r>
              <a:rPr sz="1800" spc="0" dirty="0">
                <a:latin typeface="Calibri"/>
                <a:cs typeface="Calibri"/>
              </a:rPr>
              <a:t>distribuições </a:t>
            </a:r>
            <a:r>
              <a:rPr sz="1800" spc="10" dirty="0">
                <a:latin typeface="Calibri"/>
                <a:cs typeface="Calibri"/>
              </a:rPr>
              <a:t>aos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proprietários.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200" spc="5" dirty="0">
                <a:latin typeface="Calibri"/>
                <a:cs typeface="Calibri"/>
              </a:rPr>
              <a:t>NBC </a:t>
            </a:r>
            <a:r>
              <a:rPr sz="1200" spc="0" dirty="0">
                <a:latin typeface="Calibri"/>
                <a:cs typeface="Calibri"/>
              </a:rPr>
              <a:t>TSP ESTRUTURA CONCEITUAL, item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5.29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5406" y="3573779"/>
            <a:ext cx="408940" cy="822960"/>
          </a:xfrm>
          <a:custGeom>
            <a:avLst/>
            <a:gdLst/>
            <a:ahLst/>
            <a:cxnLst/>
            <a:rect l="l" t="t" r="r" b="b"/>
            <a:pathLst>
              <a:path w="408940" h="822960">
                <a:moveTo>
                  <a:pt x="350670" y="734568"/>
                </a:moveTo>
                <a:lnTo>
                  <a:pt x="350670" y="565404"/>
                </a:lnTo>
                <a:lnTo>
                  <a:pt x="314665" y="554388"/>
                </a:lnTo>
                <a:lnTo>
                  <a:pt x="279897" y="538563"/>
                </a:lnTo>
                <a:lnTo>
                  <a:pt x="246501" y="518160"/>
                </a:lnTo>
                <a:lnTo>
                  <a:pt x="214618" y="493407"/>
                </a:lnTo>
                <a:lnTo>
                  <a:pt x="184384" y="464537"/>
                </a:lnTo>
                <a:lnTo>
                  <a:pt x="155939" y="431779"/>
                </a:lnTo>
                <a:lnTo>
                  <a:pt x="129420" y="395363"/>
                </a:lnTo>
                <a:lnTo>
                  <a:pt x="104966" y="355520"/>
                </a:lnTo>
                <a:lnTo>
                  <a:pt x="82714" y="312480"/>
                </a:lnTo>
                <a:lnTo>
                  <a:pt x="62803" y="266474"/>
                </a:lnTo>
                <a:lnTo>
                  <a:pt x="45371" y="217731"/>
                </a:lnTo>
                <a:lnTo>
                  <a:pt x="30557" y="166481"/>
                </a:lnTo>
                <a:lnTo>
                  <a:pt x="18497" y="112956"/>
                </a:lnTo>
                <a:lnTo>
                  <a:pt x="9332" y="57385"/>
                </a:lnTo>
                <a:lnTo>
                  <a:pt x="3198" y="0"/>
                </a:lnTo>
                <a:lnTo>
                  <a:pt x="129" y="55802"/>
                </a:lnTo>
                <a:lnTo>
                  <a:pt x="0" y="110932"/>
                </a:lnTo>
                <a:lnTo>
                  <a:pt x="2710" y="165171"/>
                </a:lnTo>
                <a:lnTo>
                  <a:pt x="8160" y="218303"/>
                </a:lnTo>
                <a:lnTo>
                  <a:pt x="16249" y="270109"/>
                </a:lnTo>
                <a:lnTo>
                  <a:pt x="26878" y="320373"/>
                </a:lnTo>
                <a:lnTo>
                  <a:pt x="39947" y="368877"/>
                </a:lnTo>
                <a:lnTo>
                  <a:pt x="55355" y="415404"/>
                </a:lnTo>
                <a:lnTo>
                  <a:pt x="73004" y="459736"/>
                </a:lnTo>
                <a:lnTo>
                  <a:pt x="92791" y="501657"/>
                </a:lnTo>
                <a:lnTo>
                  <a:pt x="114619" y="540950"/>
                </a:lnTo>
                <a:lnTo>
                  <a:pt x="138386" y="577395"/>
                </a:lnTo>
                <a:lnTo>
                  <a:pt x="163993" y="610778"/>
                </a:lnTo>
                <a:lnTo>
                  <a:pt x="191340" y="640879"/>
                </a:lnTo>
                <a:lnTo>
                  <a:pt x="220326" y="667482"/>
                </a:lnTo>
                <a:lnTo>
                  <a:pt x="250852" y="690370"/>
                </a:lnTo>
                <a:lnTo>
                  <a:pt x="316124" y="724130"/>
                </a:lnTo>
                <a:lnTo>
                  <a:pt x="350670" y="734568"/>
                </a:lnTo>
                <a:close/>
              </a:path>
              <a:path w="408940" h="822960">
                <a:moveTo>
                  <a:pt x="408582" y="656844"/>
                </a:moveTo>
                <a:lnTo>
                  <a:pt x="350670" y="477012"/>
                </a:lnTo>
                <a:lnTo>
                  <a:pt x="350670" y="822960"/>
                </a:lnTo>
                <a:lnTo>
                  <a:pt x="408582" y="656844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4033" y="2831592"/>
            <a:ext cx="410209" cy="828040"/>
          </a:xfrm>
          <a:custGeom>
            <a:avLst/>
            <a:gdLst/>
            <a:ahLst/>
            <a:cxnLst/>
            <a:rect l="l" t="t" r="r" b="b"/>
            <a:pathLst>
              <a:path w="410209" h="828039">
                <a:moveTo>
                  <a:pt x="409956" y="169164"/>
                </a:moveTo>
                <a:lnTo>
                  <a:pt x="409956" y="0"/>
                </a:lnTo>
                <a:lnTo>
                  <a:pt x="372769" y="2684"/>
                </a:lnTo>
                <a:lnTo>
                  <a:pt x="301272" y="23466"/>
                </a:lnTo>
                <a:lnTo>
                  <a:pt x="267256" y="41099"/>
                </a:lnTo>
                <a:lnTo>
                  <a:pt x="234591" y="63251"/>
                </a:lnTo>
                <a:lnTo>
                  <a:pt x="203425" y="89690"/>
                </a:lnTo>
                <a:lnTo>
                  <a:pt x="173906" y="120183"/>
                </a:lnTo>
                <a:lnTo>
                  <a:pt x="146180" y="154498"/>
                </a:lnTo>
                <a:lnTo>
                  <a:pt x="120396" y="192405"/>
                </a:lnTo>
                <a:lnTo>
                  <a:pt x="96699" y="233669"/>
                </a:lnTo>
                <a:lnTo>
                  <a:pt x="75239" y="278060"/>
                </a:lnTo>
                <a:lnTo>
                  <a:pt x="56162" y="325345"/>
                </a:lnTo>
                <a:lnTo>
                  <a:pt x="39615" y="375293"/>
                </a:lnTo>
                <a:lnTo>
                  <a:pt x="25747" y="427671"/>
                </a:lnTo>
                <a:lnTo>
                  <a:pt x="14703" y="482247"/>
                </a:lnTo>
                <a:lnTo>
                  <a:pt x="6633" y="538789"/>
                </a:lnTo>
                <a:lnTo>
                  <a:pt x="1682" y="597065"/>
                </a:lnTo>
                <a:lnTo>
                  <a:pt x="0" y="656844"/>
                </a:lnTo>
                <a:lnTo>
                  <a:pt x="0" y="827532"/>
                </a:lnTo>
                <a:lnTo>
                  <a:pt x="1682" y="767513"/>
                </a:lnTo>
                <a:lnTo>
                  <a:pt x="6633" y="709023"/>
                </a:lnTo>
                <a:lnTo>
                  <a:pt x="14703" y="652293"/>
                </a:lnTo>
                <a:lnTo>
                  <a:pt x="25747" y="597552"/>
                </a:lnTo>
                <a:lnTo>
                  <a:pt x="39615" y="545031"/>
                </a:lnTo>
                <a:lnTo>
                  <a:pt x="56162" y="494961"/>
                </a:lnTo>
                <a:lnTo>
                  <a:pt x="75239" y="447572"/>
                </a:lnTo>
                <a:lnTo>
                  <a:pt x="96699" y="403094"/>
                </a:lnTo>
                <a:lnTo>
                  <a:pt x="120396" y="361759"/>
                </a:lnTo>
                <a:lnTo>
                  <a:pt x="146180" y="323796"/>
                </a:lnTo>
                <a:lnTo>
                  <a:pt x="173906" y="289436"/>
                </a:lnTo>
                <a:lnTo>
                  <a:pt x="203425" y="258910"/>
                </a:lnTo>
                <a:lnTo>
                  <a:pt x="234591" y="232448"/>
                </a:lnTo>
                <a:lnTo>
                  <a:pt x="267256" y="210280"/>
                </a:lnTo>
                <a:lnTo>
                  <a:pt x="301272" y="192637"/>
                </a:lnTo>
                <a:lnTo>
                  <a:pt x="372769" y="171849"/>
                </a:lnTo>
                <a:lnTo>
                  <a:pt x="409956" y="169164"/>
                </a:lnTo>
                <a:close/>
              </a:path>
            </a:pathLst>
          </a:custGeom>
          <a:solidFill>
            <a:srgbClr val="3A51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9461" y="2825496"/>
            <a:ext cx="420370" cy="1603375"/>
          </a:xfrm>
          <a:custGeom>
            <a:avLst/>
            <a:gdLst/>
            <a:ahLst/>
            <a:cxnLst/>
            <a:rect l="l" t="t" r="r" b="b"/>
            <a:pathLst>
              <a:path w="420369" h="1603375">
                <a:moveTo>
                  <a:pt x="420370" y="181356"/>
                </a:moveTo>
                <a:lnTo>
                  <a:pt x="420370" y="0"/>
                </a:lnTo>
                <a:lnTo>
                  <a:pt x="392430" y="1524"/>
                </a:lnTo>
                <a:lnTo>
                  <a:pt x="351790" y="7620"/>
                </a:lnTo>
                <a:lnTo>
                  <a:pt x="309880" y="21336"/>
                </a:lnTo>
                <a:lnTo>
                  <a:pt x="270510" y="41148"/>
                </a:lnTo>
                <a:lnTo>
                  <a:pt x="252730" y="53340"/>
                </a:lnTo>
                <a:lnTo>
                  <a:pt x="232410" y="67056"/>
                </a:lnTo>
                <a:lnTo>
                  <a:pt x="196850" y="97536"/>
                </a:lnTo>
                <a:lnTo>
                  <a:pt x="148590" y="152400"/>
                </a:lnTo>
                <a:lnTo>
                  <a:pt x="119380" y="195072"/>
                </a:lnTo>
                <a:lnTo>
                  <a:pt x="92710" y="242316"/>
                </a:lnTo>
                <a:lnTo>
                  <a:pt x="58420" y="320040"/>
                </a:lnTo>
                <a:lnTo>
                  <a:pt x="39370" y="376428"/>
                </a:lnTo>
                <a:lnTo>
                  <a:pt x="31750" y="406908"/>
                </a:lnTo>
                <a:lnTo>
                  <a:pt x="24130" y="435864"/>
                </a:lnTo>
                <a:lnTo>
                  <a:pt x="11430" y="498348"/>
                </a:lnTo>
                <a:lnTo>
                  <a:pt x="6350" y="530352"/>
                </a:lnTo>
                <a:lnTo>
                  <a:pt x="1270" y="595884"/>
                </a:lnTo>
                <a:lnTo>
                  <a:pt x="0" y="629412"/>
                </a:lnTo>
                <a:lnTo>
                  <a:pt x="0" y="798576"/>
                </a:lnTo>
                <a:lnTo>
                  <a:pt x="1270" y="765048"/>
                </a:lnTo>
                <a:lnTo>
                  <a:pt x="2540" y="749046"/>
                </a:lnTo>
                <a:lnTo>
                  <a:pt x="2540" y="748284"/>
                </a:lnTo>
                <a:lnTo>
                  <a:pt x="6350" y="699516"/>
                </a:lnTo>
                <a:lnTo>
                  <a:pt x="10160" y="675513"/>
                </a:lnTo>
                <a:lnTo>
                  <a:pt x="10160" y="629412"/>
                </a:lnTo>
                <a:lnTo>
                  <a:pt x="11430" y="595884"/>
                </a:lnTo>
                <a:lnTo>
                  <a:pt x="11430" y="597408"/>
                </a:lnTo>
                <a:lnTo>
                  <a:pt x="13970" y="563880"/>
                </a:lnTo>
                <a:lnTo>
                  <a:pt x="21590" y="499872"/>
                </a:lnTo>
                <a:lnTo>
                  <a:pt x="34290" y="438912"/>
                </a:lnTo>
                <a:lnTo>
                  <a:pt x="49530" y="379476"/>
                </a:lnTo>
                <a:lnTo>
                  <a:pt x="69850" y="324612"/>
                </a:lnTo>
                <a:lnTo>
                  <a:pt x="90170" y="272796"/>
                </a:lnTo>
                <a:lnTo>
                  <a:pt x="115570" y="224028"/>
                </a:lnTo>
                <a:lnTo>
                  <a:pt x="142240" y="179832"/>
                </a:lnTo>
                <a:lnTo>
                  <a:pt x="172720" y="140208"/>
                </a:lnTo>
                <a:lnTo>
                  <a:pt x="204470" y="105156"/>
                </a:lnTo>
                <a:lnTo>
                  <a:pt x="222250" y="90932"/>
                </a:lnTo>
                <a:lnTo>
                  <a:pt x="222250" y="89916"/>
                </a:lnTo>
                <a:lnTo>
                  <a:pt x="240030" y="74676"/>
                </a:lnTo>
                <a:lnTo>
                  <a:pt x="240030" y="76200"/>
                </a:lnTo>
                <a:lnTo>
                  <a:pt x="257810" y="62484"/>
                </a:lnTo>
                <a:lnTo>
                  <a:pt x="276860" y="50292"/>
                </a:lnTo>
                <a:lnTo>
                  <a:pt x="294640" y="41148"/>
                </a:lnTo>
                <a:lnTo>
                  <a:pt x="313690" y="32575"/>
                </a:lnTo>
                <a:lnTo>
                  <a:pt x="313690" y="32004"/>
                </a:lnTo>
                <a:lnTo>
                  <a:pt x="332740" y="24384"/>
                </a:lnTo>
                <a:lnTo>
                  <a:pt x="353060" y="19812"/>
                </a:lnTo>
                <a:lnTo>
                  <a:pt x="372110" y="15777"/>
                </a:lnTo>
                <a:lnTo>
                  <a:pt x="372110" y="15240"/>
                </a:lnTo>
                <a:lnTo>
                  <a:pt x="393700" y="12192"/>
                </a:lnTo>
                <a:lnTo>
                  <a:pt x="408940" y="12192"/>
                </a:lnTo>
                <a:lnTo>
                  <a:pt x="408940" y="6096"/>
                </a:lnTo>
                <a:lnTo>
                  <a:pt x="415290" y="12192"/>
                </a:lnTo>
                <a:lnTo>
                  <a:pt x="415290" y="181646"/>
                </a:lnTo>
                <a:lnTo>
                  <a:pt x="420370" y="181356"/>
                </a:lnTo>
                <a:close/>
              </a:path>
              <a:path w="420369" h="1603375">
                <a:moveTo>
                  <a:pt x="10160" y="833628"/>
                </a:moveTo>
                <a:lnTo>
                  <a:pt x="10160" y="816102"/>
                </a:lnTo>
                <a:lnTo>
                  <a:pt x="8890" y="803148"/>
                </a:lnTo>
                <a:lnTo>
                  <a:pt x="2575" y="748593"/>
                </a:lnTo>
                <a:lnTo>
                  <a:pt x="1270" y="765048"/>
                </a:lnTo>
                <a:lnTo>
                  <a:pt x="0" y="798576"/>
                </a:lnTo>
                <a:lnTo>
                  <a:pt x="0" y="833628"/>
                </a:lnTo>
                <a:lnTo>
                  <a:pt x="10160" y="833628"/>
                </a:lnTo>
                <a:close/>
              </a:path>
              <a:path w="420369" h="1603375">
                <a:moveTo>
                  <a:pt x="13970" y="923544"/>
                </a:moveTo>
                <a:lnTo>
                  <a:pt x="11430" y="893064"/>
                </a:lnTo>
                <a:lnTo>
                  <a:pt x="10160" y="862584"/>
                </a:lnTo>
                <a:lnTo>
                  <a:pt x="10160" y="833628"/>
                </a:lnTo>
                <a:lnTo>
                  <a:pt x="0" y="833628"/>
                </a:lnTo>
                <a:lnTo>
                  <a:pt x="0" y="864108"/>
                </a:lnTo>
                <a:lnTo>
                  <a:pt x="2540" y="923544"/>
                </a:lnTo>
                <a:lnTo>
                  <a:pt x="5080" y="954024"/>
                </a:lnTo>
                <a:lnTo>
                  <a:pt x="10160" y="982980"/>
                </a:lnTo>
                <a:lnTo>
                  <a:pt x="12700" y="1001268"/>
                </a:lnTo>
                <a:lnTo>
                  <a:pt x="12700" y="922020"/>
                </a:lnTo>
                <a:lnTo>
                  <a:pt x="13970" y="923544"/>
                </a:lnTo>
                <a:close/>
              </a:path>
              <a:path w="420369" h="1603375">
                <a:moveTo>
                  <a:pt x="2600" y="748284"/>
                </a:moveTo>
                <a:lnTo>
                  <a:pt x="2575" y="748593"/>
                </a:lnTo>
                <a:lnTo>
                  <a:pt x="2600" y="748284"/>
                </a:lnTo>
                <a:close/>
              </a:path>
              <a:path w="420369" h="1603375">
                <a:moveTo>
                  <a:pt x="2575" y="748593"/>
                </a:moveTo>
                <a:lnTo>
                  <a:pt x="2540" y="748284"/>
                </a:lnTo>
                <a:lnTo>
                  <a:pt x="2540" y="749046"/>
                </a:lnTo>
                <a:lnTo>
                  <a:pt x="2575" y="748593"/>
                </a:lnTo>
                <a:close/>
              </a:path>
              <a:path w="420369" h="1603375">
                <a:moveTo>
                  <a:pt x="12776" y="748802"/>
                </a:moveTo>
                <a:lnTo>
                  <a:pt x="12700" y="748284"/>
                </a:lnTo>
                <a:lnTo>
                  <a:pt x="2600" y="748284"/>
                </a:lnTo>
                <a:lnTo>
                  <a:pt x="2575" y="748593"/>
                </a:lnTo>
                <a:lnTo>
                  <a:pt x="8890" y="803148"/>
                </a:lnTo>
                <a:lnTo>
                  <a:pt x="10160" y="816102"/>
                </a:lnTo>
                <a:lnTo>
                  <a:pt x="10160" y="800100"/>
                </a:lnTo>
                <a:lnTo>
                  <a:pt x="11430" y="766572"/>
                </a:lnTo>
                <a:lnTo>
                  <a:pt x="12776" y="748802"/>
                </a:lnTo>
                <a:close/>
              </a:path>
              <a:path w="420369" h="1603375">
                <a:moveTo>
                  <a:pt x="414020" y="170688"/>
                </a:moveTo>
                <a:lnTo>
                  <a:pt x="392430" y="170688"/>
                </a:lnTo>
                <a:lnTo>
                  <a:pt x="370840" y="173736"/>
                </a:lnTo>
                <a:lnTo>
                  <a:pt x="330200" y="184404"/>
                </a:lnTo>
                <a:lnTo>
                  <a:pt x="290830" y="199644"/>
                </a:lnTo>
                <a:lnTo>
                  <a:pt x="252730" y="222504"/>
                </a:lnTo>
                <a:lnTo>
                  <a:pt x="232410" y="236220"/>
                </a:lnTo>
                <a:lnTo>
                  <a:pt x="215900" y="251460"/>
                </a:lnTo>
                <a:lnTo>
                  <a:pt x="196850" y="266700"/>
                </a:lnTo>
                <a:lnTo>
                  <a:pt x="180340" y="284988"/>
                </a:lnTo>
                <a:lnTo>
                  <a:pt x="148590" y="323088"/>
                </a:lnTo>
                <a:lnTo>
                  <a:pt x="105410" y="388620"/>
                </a:lnTo>
                <a:lnTo>
                  <a:pt x="80010" y="437388"/>
                </a:lnTo>
                <a:lnTo>
                  <a:pt x="48260" y="518160"/>
                </a:lnTo>
                <a:lnTo>
                  <a:pt x="31750" y="576072"/>
                </a:lnTo>
                <a:lnTo>
                  <a:pt x="11430" y="667512"/>
                </a:lnTo>
                <a:lnTo>
                  <a:pt x="2600" y="748284"/>
                </a:lnTo>
                <a:lnTo>
                  <a:pt x="12700" y="748284"/>
                </a:lnTo>
                <a:lnTo>
                  <a:pt x="12776" y="748802"/>
                </a:lnTo>
                <a:lnTo>
                  <a:pt x="21590" y="669036"/>
                </a:lnTo>
                <a:lnTo>
                  <a:pt x="34290" y="608076"/>
                </a:lnTo>
                <a:lnTo>
                  <a:pt x="49530" y="550164"/>
                </a:lnTo>
                <a:lnTo>
                  <a:pt x="69850" y="493776"/>
                </a:lnTo>
                <a:lnTo>
                  <a:pt x="90170" y="441960"/>
                </a:lnTo>
                <a:lnTo>
                  <a:pt x="115570" y="393192"/>
                </a:lnTo>
                <a:lnTo>
                  <a:pt x="115570" y="394716"/>
                </a:lnTo>
                <a:lnTo>
                  <a:pt x="142240" y="348996"/>
                </a:lnTo>
                <a:lnTo>
                  <a:pt x="142240" y="350520"/>
                </a:lnTo>
                <a:lnTo>
                  <a:pt x="157480" y="329184"/>
                </a:lnTo>
                <a:lnTo>
                  <a:pt x="172720" y="309372"/>
                </a:lnTo>
                <a:lnTo>
                  <a:pt x="189230" y="291084"/>
                </a:lnTo>
                <a:lnTo>
                  <a:pt x="189230" y="292608"/>
                </a:lnTo>
                <a:lnTo>
                  <a:pt x="204470" y="274320"/>
                </a:lnTo>
                <a:lnTo>
                  <a:pt x="204470" y="275844"/>
                </a:lnTo>
                <a:lnTo>
                  <a:pt x="222250" y="260197"/>
                </a:lnTo>
                <a:lnTo>
                  <a:pt x="222250" y="259080"/>
                </a:lnTo>
                <a:lnTo>
                  <a:pt x="257810" y="231648"/>
                </a:lnTo>
                <a:lnTo>
                  <a:pt x="294640" y="210312"/>
                </a:lnTo>
                <a:lnTo>
                  <a:pt x="313690" y="201739"/>
                </a:lnTo>
                <a:lnTo>
                  <a:pt x="313690" y="201168"/>
                </a:lnTo>
                <a:lnTo>
                  <a:pt x="353060" y="188976"/>
                </a:lnTo>
                <a:lnTo>
                  <a:pt x="372110" y="184941"/>
                </a:lnTo>
                <a:lnTo>
                  <a:pt x="372110" y="184404"/>
                </a:lnTo>
                <a:lnTo>
                  <a:pt x="393700" y="182880"/>
                </a:lnTo>
                <a:lnTo>
                  <a:pt x="408940" y="182009"/>
                </a:lnTo>
                <a:lnTo>
                  <a:pt x="408940" y="175260"/>
                </a:lnTo>
                <a:lnTo>
                  <a:pt x="414020" y="170688"/>
                </a:lnTo>
                <a:close/>
              </a:path>
              <a:path w="420369" h="1603375">
                <a:moveTo>
                  <a:pt x="105410" y="1083564"/>
                </a:moveTo>
                <a:lnTo>
                  <a:pt x="95250" y="1062228"/>
                </a:lnTo>
                <a:lnTo>
                  <a:pt x="85090" y="1042416"/>
                </a:lnTo>
                <a:lnTo>
                  <a:pt x="74930" y="1019556"/>
                </a:lnTo>
                <a:lnTo>
                  <a:pt x="74930" y="1021080"/>
                </a:lnTo>
                <a:lnTo>
                  <a:pt x="67310" y="998220"/>
                </a:lnTo>
                <a:lnTo>
                  <a:pt x="58420" y="975360"/>
                </a:lnTo>
                <a:lnTo>
                  <a:pt x="50800" y="952500"/>
                </a:lnTo>
                <a:lnTo>
                  <a:pt x="33020" y="879348"/>
                </a:lnTo>
                <a:lnTo>
                  <a:pt x="19050" y="801624"/>
                </a:lnTo>
                <a:lnTo>
                  <a:pt x="16510" y="774192"/>
                </a:lnTo>
                <a:lnTo>
                  <a:pt x="12776" y="748802"/>
                </a:lnTo>
                <a:lnTo>
                  <a:pt x="11430" y="766572"/>
                </a:lnTo>
                <a:lnTo>
                  <a:pt x="10160" y="800100"/>
                </a:lnTo>
                <a:lnTo>
                  <a:pt x="10160" y="816102"/>
                </a:lnTo>
                <a:lnTo>
                  <a:pt x="16510" y="854964"/>
                </a:lnTo>
                <a:lnTo>
                  <a:pt x="27940" y="906780"/>
                </a:lnTo>
                <a:lnTo>
                  <a:pt x="40640" y="955548"/>
                </a:lnTo>
                <a:lnTo>
                  <a:pt x="57150" y="1002792"/>
                </a:lnTo>
                <a:lnTo>
                  <a:pt x="66040" y="1024128"/>
                </a:lnTo>
                <a:lnTo>
                  <a:pt x="74930" y="1046988"/>
                </a:lnTo>
                <a:lnTo>
                  <a:pt x="85090" y="1068324"/>
                </a:lnTo>
                <a:lnTo>
                  <a:pt x="104140" y="1105471"/>
                </a:lnTo>
                <a:lnTo>
                  <a:pt x="104140" y="1083564"/>
                </a:lnTo>
                <a:lnTo>
                  <a:pt x="105410" y="1083564"/>
                </a:lnTo>
                <a:close/>
              </a:path>
              <a:path w="420369" h="1603375">
                <a:moveTo>
                  <a:pt x="161290" y="1339596"/>
                </a:moveTo>
                <a:lnTo>
                  <a:pt x="133350" y="1301496"/>
                </a:lnTo>
                <a:lnTo>
                  <a:pt x="109220" y="1260348"/>
                </a:lnTo>
                <a:lnTo>
                  <a:pt x="97790" y="1237488"/>
                </a:lnTo>
                <a:lnTo>
                  <a:pt x="97790" y="1239012"/>
                </a:lnTo>
                <a:lnTo>
                  <a:pt x="77470" y="1191768"/>
                </a:lnTo>
                <a:lnTo>
                  <a:pt x="58420" y="1143000"/>
                </a:lnTo>
                <a:lnTo>
                  <a:pt x="43180" y="1091184"/>
                </a:lnTo>
                <a:lnTo>
                  <a:pt x="29210" y="1036320"/>
                </a:lnTo>
                <a:lnTo>
                  <a:pt x="29210" y="1037844"/>
                </a:lnTo>
                <a:lnTo>
                  <a:pt x="25400" y="1008888"/>
                </a:lnTo>
                <a:lnTo>
                  <a:pt x="20320" y="981456"/>
                </a:lnTo>
                <a:lnTo>
                  <a:pt x="12700" y="922020"/>
                </a:lnTo>
                <a:lnTo>
                  <a:pt x="12700" y="1001268"/>
                </a:lnTo>
                <a:lnTo>
                  <a:pt x="13970" y="1010412"/>
                </a:lnTo>
                <a:lnTo>
                  <a:pt x="25400" y="1066800"/>
                </a:lnTo>
                <a:lnTo>
                  <a:pt x="48260" y="1146048"/>
                </a:lnTo>
                <a:lnTo>
                  <a:pt x="66040" y="1196340"/>
                </a:lnTo>
                <a:lnTo>
                  <a:pt x="77470" y="1220724"/>
                </a:lnTo>
                <a:lnTo>
                  <a:pt x="87630" y="1243584"/>
                </a:lnTo>
                <a:lnTo>
                  <a:pt x="124460" y="1307592"/>
                </a:lnTo>
                <a:lnTo>
                  <a:pt x="138430" y="1327404"/>
                </a:lnTo>
                <a:lnTo>
                  <a:pt x="158750" y="1355271"/>
                </a:lnTo>
                <a:lnTo>
                  <a:pt x="158750" y="1339596"/>
                </a:lnTo>
                <a:lnTo>
                  <a:pt x="161290" y="1339596"/>
                </a:lnTo>
                <a:close/>
              </a:path>
              <a:path w="420369" h="1603375">
                <a:moveTo>
                  <a:pt x="189230" y="1203960"/>
                </a:moveTo>
                <a:lnTo>
                  <a:pt x="176530" y="1188720"/>
                </a:lnTo>
                <a:lnTo>
                  <a:pt x="176530" y="1190244"/>
                </a:lnTo>
                <a:lnTo>
                  <a:pt x="162560" y="1173480"/>
                </a:lnTo>
                <a:lnTo>
                  <a:pt x="138430" y="1139952"/>
                </a:lnTo>
                <a:lnTo>
                  <a:pt x="127000" y="1121664"/>
                </a:lnTo>
                <a:lnTo>
                  <a:pt x="115570" y="1101852"/>
                </a:lnTo>
                <a:lnTo>
                  <a:pt x="115570" y="1103376"/>
                </a:lnTo>
                <a:lnTo>
                  <a:pt x="104140" y="1083564"/>
                </a:lnTo>
                <a:lnTo>
                  <a:pt x="104140" y="1105471"/>
                </a:lnTo>
                <a:lnTo>
                  <a:pt x="105410" y="1107948"/>
                </a:lnTo>
                <a:lnTo>
                  <a:pt x="118110" y="1127760"/>
                </a:lnTo>
                <a:lnTo>
                  <a:pt x="128270" y="1146048"/>
                </a:lnTo>
                <a:lnTo>
                  <a:pt x="154940" y="1181100"/>
                </a:lnTo>
                <a:lnTo>
                  <a:pt x="166370" y="1196340"/>
                </a:lnTo>
                <a:lnTo>
                  <a:pt x="187960" y="1219892"/>
                </a:lnTo>
                <a:lnTo>
                  <a:pt x="187960" y="1203960"/>
                </a:lnTo>
                <a:lnTo>
                  <a:pt x="189230" y="1203960"/>
                </a:lnTo>
                <a:close/>
              </a:path>
              <a:path w="420369" h="1603375">
                <a:moveTo>
                  <a:pt x="234950" y="1417320"/>
                </a:moveTo>
                <a:lnTo>
                  <a:pt x="218440" y="1403604"/>
                </a:lnTo>
                <a:lnTo>
                  <a:pt x="187960" y="1373124"/>
                </a:lnTo>
                <a:lnTo>
                  <a:pt x="173990" y="1356360"/>
                </a:lnTo>
                <a:lnTo>
                  <a:pt x="158750" y="1339596"/>
                </a:lnTo>
                <a:lnTo>
                  <a:pt x="158750" y="1355271"/>
                </a:lnTo>
                <a:lnTo>
                  <a:pt x="165100" y="1363980"/>
                </a:lnTo>
                <a:lnTo>
                  <a:pt x="195580" y="1397508"/>
                </a:lnTo>
                <a:lnTo>
                  <a:pt x="210820" y="1411224"/>
                </a:lnTo>
                <a:lnTo>
                  <a:pt x="233680" y="1429512"/>
                </a:lnTo>
                <a:lnTo>
                  <a:pt x="233680" y="1417320"/>
                </a:lnTo>
                <a:lnTo>
                  <a:pt x="234950" y="1417320"/>
                </a:lnTo>
                <a:close/>
              </a:path>
              <a:path w="420369" h="1603375">
                <a:moveTo>
                  <a:pt x="203200" y="1234821"/>
                </a:moveTo>
                <a:lnTo>
                  <a:pt x="203200" y="1219200"/>
                </a:lnTo>
                <a:lnTo>
                  <a:pt x="187960" y="1203960"/>
                </a:lnTo>
                <a:lnTo>
                  <a:pt x="187960" y="1219892"/>
                </a:lnTo>
                <a:lnTo>
                  <a:pt x="194310" y="1226820"/>
                </a:lnTo>
                <a:lnTo>
                  <a:pt x="203200" y="1234821"/>
                </a:lnTo>
                <a:close/>
              </a:path>
              <a:path w="420369" h="1603375">
                <a:moveTo>
                  <a:pt x="261620" y="1266444"/>
                </a:moveTo>
                <a:lnTo>
                  <a:pt x="246380" y="1255776"/>
                </a:lnTo>
                <a:lnTo>
                  <a:pt x="231140" y="1243584"/>
                </a:lnTo>
                <a:lnTo>
                  <a:pt x="217170" y="1231392"/>
                </a:lnTo>
                <a:lnTo>
                  <a:pt x="201930" y="1217676"/>
                </a:lnTo>
                <a:lnTo>
                  <a:pt x="203200" y="1219200"/>
                </a:lnTo>
                <a:lnTo>
                  <a:pt x="203200" y="1234821"/>
                </a:lnTo>
                <a:lnTo>
                  <a:pt x="209550" y="1240536"/>
                </a:lnTo>
                <a:lnTo>
                  <a:pt x="223520" y="1252728"/>
                </a:lnTo>
                <a:lnTo>
                  <a:pt x="238760" y="1264920"/>
                </a:lnTo>
                <a:lnTo>
                  <a:pt x="254000" y="1275588"/>
                </a:lnTo>
                <a:lnTo>
                  <a:pt x="260350" y="1279104"/>
                </a:lnTo>
                <a:lnTo>
                  <a:pt x="260350" y="1266444"/>
                </a:lnTo>
                <a:lnTo>
                  <a:pt x="261620" y="1266444"/>
                </a:lnTo>
                <a:close/>
              </a:path>
              <a:path w="420369" h="1603375">
                <a:moveTo>
                  <a:pt x="223520" y="89916"/>
                </a:moveTo>
                <a:lnTo>
                  <a:pt x="222250" y="89916"/>
                </a:lnTo>
                <a:lnTo>
                  <a:pt x="222250" y="90932"/>
                </a:lnTo>
                <a:lnTo>
                  <a:pt x="223520" y="89916"/>
                </a:lnTo>
                <a:close/>
              </a:path>
              <a:path w="420369" h="1603375">
                <a:moveTo>
                  <a:pt x="223520" y="259080"/>
                </a:moveTo>
                <a:lnTo>
                  <a:pt x="222250" y="259080"/>
                </a:lnTo>
                <a:lnTo>
                  <a:pt x="222250" y="260197"/>
                </a:lnTo>
                <a:lnTo>
                  <a:pt x="223520" y="259080"/>
                </a:lnTo>
                <a:close/>
              </a:path>
              <a:path w="420369" h="1603375">
                <a:moveTo>
                  <a:pt x="285750" y="1450848"/>
                </a:moveTo>
                <a:lnTo>
                  <a:pt x="250190" y="1429512"/>
                </a:lnTo>
                <a:lnTo>
                  <a:pt x="233680" y="1417320"/>
                </a:lnTo>
                <a:lnTo>
                  <a:pt x="233680" y="1429512"/>
                </a:lnTo>
                <a:lnTo>
                  <a:pt x="245110" y="1438656"/>
                </a:lnTo>
                <a:lnTo>
                  <a:pt x="261620" y="1449324"/>
                </a:lnTo>
                <a:lnTo>
                  <a:pt x="279400" y="1459992"/>
                </a:lnTo>
                <a:lnTo>
                  <a:pt x="284480" y="1462430"/>
                </a:lnTo>
                <a:lnTo>
                  <a:pt x="284480" y="1450848"/>
                </a:lnTo>
                <a:lnTo>
                  <a:pt x="285750" y="1450848"/>
                </a:lnTo>
                <a:close/>
              </a:path>
              <a:path w="420369" h="1603375">
                <a:moveTo>
                  <a:pt x="276860" y="1275588"/>
                </a:moveTo>
                <a:lnTo>
                  <a:pt x="260350" y="1266444"/>
                </a:lnTo>
                <a:lnTo>
                  <a:pt x="260350" y="1279104"/>
                </a:lnTo>
                <a:lnTo>
                  <a:pt x="270510" y="1284732"/>
                </a:lnTo>
                <a:lnTo>
                  <a:pt x="275590" y="1287780"/>
                </a:lnTo>
                <a:lnTo>
                  <a:pt x="275590" y="1275588"/>
                </a:lnTo>
                <a:lnTo>
                  <a:pt x="276860" y="1275588"/>
                </a:lnTo>
                <a:close/>
              </a:path>
              <a:path w="420369" h="1603375">
                <a:moveTo>
                  <a:pt x="340360" y="1303020"/>
                </a:moveTo>
                <a:lnTo>
                  <a:pt x="323850" y="1298448"/>
                </a:lnTo>
                <a:lnTo>
                  <a:pt x="307340" y="1292352"/>
                </a:lnTo>
                <a:lnTo>
                  <a:pt x="292100" y="1284732"/>
                </a:lnTo>
                <a:lnTo>
                  <a:pt x="275590" y="1275588"/>
                </a:lnTo>
                <a:lnTo>
                  <a:pt x="275590" y="1287780"/>
                </a:lnTo>
                <a:lnTo>
                  <a:pt x="285750" y="1293876"/>
                </a:lnTo>
                <a:lnTo>
                  <a:pt x="318770" y="1309116"/>
                </a:lnTo>
                <a:lnTo>
                  <a:pt x="336550" y="1313688"/>
                </a:lnTo>
                <a:lnTo>
                  <a:pt x="339090" y="1314490"/>
                </a:lnTo>
                <a:lnTo>
                  <a:pt x="339090" y="1303020"/>
                </a:lnTo>
                <a:lnTo>
                  <a:pt x="340360" y="1303020"/>
                </a:lnTo>
                <a:close/>
              </a:path>
              <a:path w="420369" h="1603375">
                <a:moveTo>
                  <a:pt x="321310" y="1466088"/>
                </a:moveTo>
                <a:lnTo>
                  <a:pt x="284480" y="1450848"/>
                </a:lnTo>
                <a:lnTo>
                  <a:pt x="284480" y="1462430"/>
                </a:lnTo>
                <a:lnTo>
                  <a:pt x="298450" y="1469136"/>
                </a:lnTo>
                <a:lnTo>
                  <a:pt x="316230" y="1476756"/>
                </a:lnTo>
                <a:lnTo>
                  <a:pt x="318770" y="1477626"/>
                </a:lnTo>
                <a:lnTo>
                  <a:pt x="318770" y="1466088"/>
                </a:lnTo>
                <a:lnTo>
                  <a:pt x="321310" y="1466088"/>
                </a:lnTo>
                <a:close/>
              </a:path>
              <a:path w="420369" h="1603375">
                <a:moveTo>
                  <a:pt x="314960" y="32004"/>
                </a:moveTo>
                <a:lnTo>
                  <a:pt x="313690" y="32004"/>
                </a:lnTo>
                <a:lnTo>
                  <a:pt x="313690" y="32575"/>
                </a:lnTo>
                <a:lnTo>
                  <a:pt x="314960" y="32004"/>
                </a:lnTo>
                <a:close/>
              </a:path>
              <a:path w="420369" h="1603375">
                <a:moveTo>
                  <a:pt x="314960" y="201168"/>
                </a:moveTo>
                <a:lnTo>
                  <a:pt x="313690" y="201168"/>
                </a:lnTo>
                <a:lnTo>
                  <a:pt x="313690" y="201739"/>
                </a:lnTo>
                <a:lnTo>
                  <a:pt x="314960" y="201168"/>
                </a:lnTo>
                <a:close/>
              </a:path>
              <a:path w="420369" h="1603375">
                <a:moveTo>
                  <a:pt x="360680" y="1537910"/>
                </a:moveTo>
                <a:lnTo>
                  <a:pt x="360680" y="1478280"/>
                </a:lnTo>
                <a:lnTo>
                  <a:pt x="337820" y="1472184"/>
                </a:lnTo>
                <a:lnTo>
                  <a:pt x="318770" y="1466088"/>
                </a:lnTo>
                <a:lnTo>
                  <a:pt x="318770" y="1477626"/>
                </a:lnTo>
                <a:lnTo>
                  <a:pt x="334010" y="1482852"/>
                </a:lnTo>
                <a:lnTo>
                  <a:pt x="349250" y="1487424"/>
                </a:lnTo>
                <a:lnTo>
                  <a:pt x="349250" y="1482852"/>
                </a:lnTo>
                <a:lnTo>
                  <a:pt x="354330" y="1488948"/>
                </a:lnTo>
                <a:lnTo>
                  <a:pt x="354330" y="1555582"/>
                </a:lnTo>
                <a:lnTo>
                  <a:pt x="360680" y="1537910"/>
                </a:lnTo>
                <a:close/>
              </a:path>
              <a:path w="420369" h="1603375">
                <a:moveTo>
                  <a:pt x="355600" y="1307592"/>
                </a:moveTo>
                <a:lnTo>
                  <a:pt x="339090" y="1303020"/>
                </a:lnTo>
                <a:lnTo>
                  <a:pt x="339090" y="1314490"/>
                </a:lnTo>
                <a:lnTo>
                  <a:pt x="349250" y="1317698"/>
                </a:lnTo>
                <a:lnTo>
                  <a:pt x="349250" y="1313688"/>
                </a:lnTo>
                <a:lnTo>
                  <a:pt x="355600" y="1307592"/>
                </a:lnTo>
                <a:close/>
              </a:path>
              <a:path w="420369" h="1603375">
                <a:moveTo>
                  <a:pt x="420370" y="1405128"/>
                </a:moveTo>
                <a:lnTo>
                  <a:pt x="349250" y="1190244"/>
                </a:lnTo>
                <a:lnTo>
                  <a:pt x="349250" y="1226820"/>
                </a:lnTo>
                <a:lnTo>
                  <a:pt x="360680" y="1225296"/>
                </a:lnTo>
                <a:lnTo>
                  <a:pt x="360680" y="1261255"/>
                </a:lnTo>
                <a:lnTo>
                  <a:pt x="408414" y="1405067"/>
                </a:lnTo>
                <a:lnTo>
                  <a:pt x="408940" y="1403604"/>
                </a:lnTo>
                <a:lnTo>
                  <a:pt x="408940" y="1436968"/>
                </a:lnTo>
                <a:lnTo>
                  <a:pt x="420370" y="1405128"/>
                </a:lnTo>
                <a:close/>
              </a:path>
              <a:path w="420369" h="1603375">
                <a:moveTo>
                  <a:pt x="360680" y="1261255"/>
                </a:moveTo>
                <a:lnTo>
                  <a:pt x="360680" y="1225296"/>
                </a:lnTo>
                <a:lnTo>
                  <a:pt x="349250" y="1226820"/>
                </a:lnTo>
                <a:lnTo>
                  <a:pt x="360680" y="1261255"/>
                </a:lnTo>
                <a:close/>
              </a:path>
              <a:path w="420369" h="1603375">
                <a:moveTo>
                  <a:pt x="360680" y="1321308"/>
                </a:moveTo>
                <a:lnTo>
                  <a:pt x="360680" y="1261255"/>
                </a:lnTo>
                <a:lnTo>
                  <a:pt x="349250" y="1226820"/>
                </a:lnTo>
                <a:lnTo>
                  <a:pt x="349250" y="1305833"/>
                </a:lnTo>
                <a:lnTo>
                  <a:pt x="355600" y="1307592"/>
                </a:lnTo>
                <a:lnTo>
                  <a:pt x="355600" y="1319703"/>
                </a:lnTo>
                <a:lnTo>
                  <a:pt x="360680" y="1321308"/>
                </a:lnTo>
                <a:close/>
              </a:path>
              <a:path w="420369" h="1603375">
                <a:moveTo>
                  <a:pt x="355600" y="1319703"/>
                </a:moveTo>
                <a:lnTo>
                  <a:pt x="355600" y="1307592"/>
                </a:lnTo>
                <a:lnTo>
                  <a:pt x="349250" y="1313688"/>
                </a:lnTo>
                <a:lnTo>
                  <a:pt x="349250" y="1317698"/>
                </a:lnTo>
                <a:lnTo>
                  <a:pt x="355600" y="1319703"/>
                </a:lnTo>
                <a:close/>
              </a:path>
              <a:path w="420369" h="1603375">
                <a:moveTo>
                  <a:pt x="354330" y="1488948"/>
                </a:moveTo>
                <a:lnTo>
                  <a:pt x="349250" y="1482852"/>
                </a:lnTo>
                <a:lnTo>
                  <a:pt x="349250" y="1487424"/>
                </a:lnTo>
                <a:lnTo>
                  <a:pt x="354330" y="1488948"/>
                </a:lnTo>
                <a:close/>
              </a:path>
              <a:path w="420369" h="1603375">
                <a:moveTo>
                  <a:pt x="354330" y="1555582"/>
                </a:moveTo>
                <a:lnTo>
                  <a:pt x="354330" y="1488948"/>
                </a:lnTo>
                <a:lnTo>
                  <a:pt x="349250" y="1487424"/>
                </a:lnTo>
                <a:lnTo>
                  <a:pt x="349250" y="1569720"/>
                </a:lnTo>
                <a:lnTo>
                  <a:pt x="354330" y="1555582"/>
                </a:lnTo>
                <a:close/>
              </a:path>
              <a:path w="420369" h="1603375">
                <a:moveTo>
                  <a:pt x="408940" y="1436968"/>
                </a:moveTo>
                <a:lnTo>
                  <a:pt x="408940" y="1406652"/>
                </a:lnTo>
                <a:lnTo>
                  <a:pt x="408414" y="1405067"/>
                </a:lnTo>
                <a:lnTo>
                  <a:pt x="349250" y="1569720"/>
                </a:lnTo>
                <a:lnTo>
                  <a:pt x="360680" y="1571244"/>
                </a:lnTo>
                <a:lnTo>
                  <a:pt x="360680" y="1571407"/>
                </a:lnTo>
                <a:lnTo>
                  <a:pt x="408940" y="1436968"/>
                </a:lnTo>
                <a:close/>
              </a:path>
              <a:path w="420369" h="1603375">
                <a:moveTo>
                  <a:pt x="360680" y="1571407"/>
                </a:moveTo>
                <a:lnTo>
                  <a:pt x="360680" y="1571244"/>
                </a:lnTo>
                <a:lnTo>
                  <a:pt x="349250" y="1569720"/>
                </a:lnTo>
                <a:lnTo>
                  <a:pt x="349250" y="1603248"/>
                </a:lnTo>
                <a:lnTo>
                  <a:pt x="360680" y="1571407"/>
                </a:lnTo>
                <a:close/>
              </a:path>
              <a:path w="420369" h="1603375">
                <a:moveTo>
                  <a:pt x="374650" y="15240"/>
                </a:moveTo>
                <a:lnTo>
                  <a:pt x="372110" y="15240"/>
                </a:lnTo>
                <a:lnTo>
                  <a:pt x="372110" y="15777"/>
                </a:lnTo>
                <a:lnTo>
                  <a:pt x="374650" y="15240"/>
                </a:lnTo>
                <a:close/>
              </a:path>
              <a:path w="420369" h="1603375">
                <a:moveTo>
                  <a:pt x="374650" y="184404"/>
                </a:moveTo>
                <a:lnTo>
                  <a:pt x="372110" y="184404"/>
                </a:lnTo>
                <a:lnTo>
                  <a:pt x="372110" y="184941"/>
                </a:lnTo>
                <a:lnTo>
                  <a:pt x="374650" y="184404"/>
                </a:lnTo>
                <a:close/>
              </a:path>
              <a:path w="420369" h="1603375">
                <a:moveTo>
                  <a:pt x="408940" y="1406652"/>
                </a:moveTo>
                <a:lnTo>
                  <a:pt x="408940" y="1403604"/>
                </a:lnTo>
                <a:lnTo>
                  <a:pt x="408414" y="1405067"/>
                </a:lnTo>
                <a:lnTo>
                  <a:pt x="408940" y="1406652"/>
                </a:lnTo>
                <a:close/>
              </a:path>
              <a:path w="420369" h="1603375">
                <a:moveTo>
                  <a:pt x="415290" y="12192"/>
                </a:moveTo>
                <a:lnTo>
                  <a:pt x="408940" y="6096"/>
                </a:lnTo>
                <a:lnTo>
                  <a:pt x="408940" y="12192"/>
                </a:lnTo>
                <a:lnTo>
                  <a:pt x="415290" y="12192"/>
                </a:lnTo>
                <a:close/>
              </a:path>
              <a:path w="420369" h="1603375">
                <a:moveTo>
                  <a:pt x="415290" y="181646"/>
                </a:moveTo>
                <a:lnTo>
                  <a:pt x="415290" y="12192"/>
                </a:lnTo>
                <a:lnTo>
                  <a:pt x="408940" y="12192"/>
                </a:lnTo>
                <a:lnTo>
                  <a:pt x="408940" y="170688"/>
                </a:lnTo>
                <a:lnTo>
                  <a:pt x="414020" y="170688"/>
                </a:lnTo>
                <a:lnTo>
                  <a:pt x="414020" y="181718"/>
                </a:lnTo>
                <a:lnTo>
                  <a:pt x="415290" y="181646"/>
                </a:lnTo>
                <a:close/>
              </a:path>
              <a:path w="420369" h="1603375">
                <a:moveTo>
                  <a:pt x="414020" y="181718"/>
                </a:moveTo>
                <a:lnTo>
                  <a:pt x="414020" y="170688"/>
                </a:lnTo>
                <a:lnTo>
                  <a:pt x="408940" y="175260"/>
                </a:lnTo>
                <a:lnTo>
                  <a:pt x="408940" y="182009"/>
                </a:lnTo>
                <a:lnTo>
                  <a:pt x="414020" y="181718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7997" y="3779520"/>
            <a:ext cx="4104640" cy="1772920"/>
          </a:xfrm>
          <a:custGeom>
            <a:avLst/>
            <a:gdLst/>
            <a:ahLst/>
            <a:cxnLst/>
            <a:rect l="l" t="t" r="r" b="b"/>
            <a:pathLst>
              <a:path w="4104640" h="1772920">
                <a:moveTo>
                  <a:pt x="0" y="0"/>
                </a:moveTo>
                <a:lnTo>
                  <a:pt x="0" y="1772412"/>
                </a:lnTo>
                <a:lnTo>
                  <a:pt x="4104132" y="1772412"/>
                </a:lnTo>
                <a:lnTo>
                  <a:pt x="4104132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1901" y="3773423"/>
            <a:ext cx="4116704" cy="1783080"/>
          </a:xfrm>
          <a:custGeom>
            <a:avLst/>
            <a:gdLst/>
            <a:ahLst/>
            <a:cxnLst/>
            <a:rect l="l" t="t" r="r" b="b"/>
            <a:pathLst>
              <a:path w="4116704" h="1783079">
                <a:moveTo>
                  <a:pt x="4116321" y="1783080"/>
                </a:moveTo>
                <a:lnTo>
                  <a:pt x="4116321" y="0"/>
                </a:lnTo>
                <a:lnTo>
                  <a:pt x="0" y="0"/>
                </a:lnTo>
                <a:lnTo>
                  <a:pt x="0" y="1783080"/>
                </a:lnTo>
                <a:lnTo>
                  <a:pt x="6096" y="1783080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4104129" y="10668"/>
                </a:lnTo>
                <a:lnTo>
                  <a:pt x="4104129" y="6096"/>
                </a:lnTo>
                <a:lnTo>
                  <a:pt x="4110225" y="10668"/>
                </a:lnTo>
                <a:lnTo>
                  <a:pt x="4110225" y="1783080"/>
                </a:lnTo>
                <a:lnTo>
                  <a:pt x="4116321" y="1783080"/>
                </a:lnTo>
                <a:close/>
              </a:path>
              <a:path w="4116704" h="1783079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4116704" h="1783079">
                <a:moveTo>
                  <a:pt x="10668" y="1772412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1772412"/>
                </a:lnTo>
                <a:lnTo>
                  <a:pt x="10668" y="1772412"/>
                </a:lnTo>
                <a:close/>
              </a:path>
              <a:path w="4116704" h="1783079">
                <a:moveTo>
                  <a:pt x="4110225" y="1772412"/>
                </a:moveTo>
                <a:lnTo>
                  <a:pt x="6096" y="1772412"/>
                </a:lnTo>
                <a:lnTo>
                  <a:pt x="10668" y="1778508"/>
                </a:lnTo>
                <a:lnTo>
                  <a:pt x="10668" y="1783080"/>
                </a:lnTo>
                <a:lnTo>
                  <a:pt x="4104129" y="1783080"/>
                </a:lnTo>
                <a:lnTo>
                  <a:pt x="4104129" y="1778508"/>
                </a:lnTo>
                <a:lnTo>
                  <a:pt x="4110225" y="1772412"/>
                </a:lnTo>
                <a:close/>
              </a:path>
              <a:path w="4116704" h="1783079">
                <a:moveTo>
                  <a:pt x="10668" y="1783080"/>
                </a:moveTo>
                <a:lnTo>
                  <a:pt x="10668" y="1778508"/>
                </a:lnTo>
                <a:lnTo>
                  <a:pt x="6096" y="1772412"/>
                </a:lnTo>
                <a:lnTo>
                  <a:pt x="6096" y="1783080"/>
                </a:lnTo>
                <a:lnTo>
                  <a:pt x="10668" y="1783080"/>
                </a:lnTo>
                <a:close/>
              </a:path>
              <a:path w="4116704" h="1783079">
                <a:moveTo>
                  <a:pt x="4110225" y="10668"/>
                </a:moveTo>
                <a:lnTo>
                  <a:pt x="4104129" y="6096"/>
                </a:lnTo>
                <a:lnTo>
                  <a:pt x="4104129" y="10668"/>
                </a:lnTo>
                <a:lnTo>
                  <a:pt x="4110225" y="10668"/>
                </a:lnTo>
                <a:close/>
              </a:path>
              <a:path w="4116704" h="1783079">
                <a:moveTo>
                  <a:pt x="4110225" y="1772412"/>
                </a:moveTo>
                <a:lnTo>
                  <a:pt x="4110225" y="10668"/>
                </a:lnTo>
                <a:lnTo>
                  <a:pt x="4104129" y="10668"/>
                </a:lnTo>
                <a:lnTo>
                  <a:pt x="4104129" y="1772412"/>
                </a:lnTo>
                <a:lnTo>
                  <a:pt x="4110225" y="1772412"/>
                </a:lnTo>
                <a:close/>
              </a:path>
              <a:path w="4116704" h="1783079">
                <a:moveTo>
                  <a:pt x="4110225" y="1783080"/>
                </a:moveTo>
                <a:lnTo>
                  <a:pt x="4110225" y="1772412"/>
                </a:lnTo>
                <a:lnTo>
                  <a:pt x="4104129" y="1778508"/>
                </a:lnTo>
                <a:lnTo>
                  <a:pt x="4104129" y="1783080"/>
                </a:lnTo>
                <a:lnTo>
                  <a:pt x="4110225" y="1783080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27997" y="3789678"/>
            <a:ext cx="4104640" cy="171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 marR="98425">
              <a:lnSpc>
                <a:spcPct val="101800"/>
              </a:lnSpc>
              <a:spcBef>
                <a:spcPts val="100"/>
              </a:spcBef>
            </a:pP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Distribuições 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aos 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proprietários: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correspondem 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saída de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recursos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entidade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título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distribuição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partes externas,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representa 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retorno sobre </a:t>
            </a:r>
            <a:r>
              <a:rPr sz="1550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participação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ou a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redução </a:t>
            </a:r>
            <a:r>
              <a:rPr sz="155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dessa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participação </a:t>
            </a:r>
            <a:r>
              <a:rPr sz="1550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no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patrimônio líquido </a:t>
            </a:r>
            <a:r>
              <a:rPr sz="155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da</a:t>
            </a:r>
            <a:r>
              <a:rPr sz="1550" u="heavy" spc="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550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entidade.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Times New Roman"/>
              <a:cs typeface="Times New Roman"/>
            </a:endParaRPr>
          </a:p>
          <a:p>
            <a:pPr marL="71120">
              <a:lnSpc>
                <a:spcPct val="100000"/>
              </a:lnSpc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Exemplo: distribuição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de dividendos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JCP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29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4710" y="3636264"/>
            <a:ext cx="3484245" cy="2207260"/>
          </a:xfrm>
          <a:custGeom>
            <a:avLst/>
            <a:gdLst/>
            <a:ahLst/>
            <a:cxnLst/>
            <a:rect l="l" t="t" r="r" b="b"/>
            <a:pathLst>
              <a:path w="3484245" h="2207260">
                <a:moveTo>
                  <a:pt x="3483864" y="2206752"/>
                </a:moveTo>
                <a:lnTo>
                  <a:pt x="3483864" y="0"/>
                </a:lnTo>
                <a:lnTo>
                  <a:pt x="0" y="0"/>
                </a:lnTo>
                <a:lnTo>
                  <a:pt x="0" y="2206752"/>
                </a:lnTo>
                <a:lnTo>
                  <a:pt x="4572" y="2206752"/>
                </a:lnTo>
                <a:lnTo>
                  <a:pt x="4572" y="12192"/>
                </a:lnTo>
                <a:lnTo>
                  <a:pt x="10668" y="6096"/>
                </a:lnTo>
                <a:lnTo>
                  <a:pt x="10668" y="12192"/>
                </a:lnTo>
                <a:lnTo>
                  <a:pt x="3473196" y="12192"/>
                </a:lnTo>
                <a:lnTo>
                  <a:pt x="3473196" y="6096"/>
                </a:lnTo>
                <a:lnTo>
                  <a:pt x="3477768" y="12192"/>
                </a:lnTo>
                <a:lnTo>
                  <a:pt x="3477768" y="2206752"/>
                </a:lnTo>
                <a:lnTo>
                  <a:pt x="3483864" y="2206752"/>
                </a:lnTo>
                <a:close/>
              </a:path>
              <a:path w="3484245" h="2207260">
                <a:moveTo>
                  <a:pt x="10668" y="12192"/>
                </a:moveTo>
                <a:lnTo>
                  <a:pt x="10668" y="6096"/>
                </a:lnTo>
                <a:lnTo>
                  <a:pt x="4572" y="12192"/>
                </a:lnTo>
                <a:lnTo>
                  <a:pt x="10668" y="12192"/>
                </a:lnTo>
                <a:close/>
              </a:path>
              <a:path w="3484245" h="2207260">
                <a:moveTo>
                  <a:pt x="10668" y="2194560"/>
                </a:moveTo>
                <a:lnTo>
                  <a:pt x="10668" y="12192"/>
                </a:lnTo>
                <a:lnTo>
                  <a:pt x="4572" y="12192"/>
                </a:lnTo>
                <a:lnTo>
                  <a:pt x="4572" y="2194560"/>
                </a:lnTo>
                <a:lnTo>
                  <a:pt x="10668" y="2194560"/>
                </a:lnTo>
                <a:close/>
              </a:path>
              <a:path w="3484245" h="2207260">
                <a:moveTo>
                  <a:pt x="3477768" y="2194560"/>
                </a:moveTo>
                <a:lnTo>
                  <a:pt x="4572" y="2194560"/>
                </a:lnTo>
                <a:lnTo>
                  <a:pt x="10668" y="2200656"/>
                </a:lnTo>
                <a:lnTo>
                  <a:pt x="10668" y="2206752"/>
                </a:lnTo>
                <a:lnTo>
                  <a:pt x="3473196" y="2206752"/>
                </a:lnTo>
                <a:lnTo>
                  <a:pt x="3473196" y="2200656"/>
                </a:lnTo>
                <a:lnTo>
                  <a:pt x="3477768" y="2194560"/>
                </a:lnTo>
                <a:close/>
              </a:path>
              <a:path w="3484245" h="2207260">
                <a:moveTo>
                  <a:pt x="10668" y="2206752"/>
                </a:moveTo>
                <a:lnTo>
                  <a:pt x="10668" y="2200656"/>
                </a:lnTo>
                <a:lnTo>
                  <a:pt x="4572" y="2194560"/>
                </a:lnTo>
                <a:lnTo>
                  <a:pt x="4572" y="2206752"/>
                </a:lnTo>
                <a:lnTo>
                  <a:pt x="10668" y="2206752"/>
                </a:lnTo>
                <a:close/>
              </a:path>
              <a:path w="3484245" h="2207260">
                <a:moveTo>
                  <a:pt x="3477768" y="12192"/>
                </a:moveTo>
                <a:lnTo>
                  <a:pt x="3473196" y="6096"/>
                </a:lnTo>
                <a:lnTo>
                  <a:pt x="3473196" y="12192"/>
                </a:lnTo>
                <a:lnTo>
                  <a:pt x="3477768" y="12192"/>
                </a:lnTo>
                <a:close/>
              </a:path>
              <a:path w="3484245" h="2207260">
                <a:moveTo>
                  <a:pt x="3477768" y="2194560"/>
                </a:moveTo>
                <a:lnTo>
                  <a:pt x="3477768" y="12192"/>
                </a:lnTo>
                <a:lnTo>
                  <a:pt x="3473196" y="12192"/>
                </a:lnTo>
                <a:lnTo>
                  <a:pt x="3473196" y="2194560"/>
                </a:lnTo>
                <a:lnTo>
                  <a:pt x="3477768" y="2194560"/>
                </a:lnTo>
                <a:close/>
              </a:path>
              <a:path w="3484245" h="2207260">
                <a:moveTo>
                  <a:pt x="3477768" y="2206752"/>
                </a:moveTo>
                <a:lnTo>
                  <a:pt x="3477768" y="2194560"/>
                </a:lnTo>
                <a:lnTo>
                  <a:pt x="3473196" y="2200656"/>
                </a:lnTo>
                <a:lnTo>
                  <a:pt x="3473196" y="2206752"/>
                </a:lnTo>
                <a:lnTo>
                  <a:pt x="3477768" y="2206752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01377" y="3640836"/>
            <a:ext cx="3484245" cy="2205355"/>
          </a:xfrm>
          <a:custGeom>
            <a:avLst/>
            <a:gdLst/>
            <a:ahLst/>
            <a:cxnLst/>
            <a:rect l="l" t="t" r="r" b="b"/>
            <a:pathLst>
              <a:path w="3484245" h="2205354">
                <a:moveTo>
                  <a:pt x="3483861" y="2205228"/>
                </a:moveTo>
                <a:lnTo>
                  <a:pt x="3483861" y="0"/>
                </a:lnTo>
                <a:lnTo>
                  <a:pt x="0" y="0"/>
                </a:lnTo>
                <a:lnTo>
                  <a:pt x="0" y="2205228"/>
                </a:lnTo>
                <a:lnTo>
                  <a:pt x="4572" y="2205228"/>
                </a:lnTo>
                <a:lnTo>
                  <a:pt x="4572" y="10668"/>
                </a:lnTo>
                <a:lnTo>
                  <a:pt x="10668" y="4572"/>
                </a:lnTo>
                <a:lnTo>
                  <a:pt x="10668" y="10668"/>
                </a:lnTo>
                <a:lnTo>
                  <a:pt x="3473193" y="10668"/>
                </a:lnTo>
                <a:lnTo>
                  <a:pt x="3473193" y="4572"/>
                </a:lnTo>
                <a:lnTo>
                  <a:pt x="3477765" y="10668"/>
                </a:lnTo>
                <a:lnTo>
                  <a:pt x="3477765" y="2205228"/>
                </a:lnTo>
                <a:lnTo>
                  <a:pt x="3483861" y="2205228"/>
                </a:lnTo>
                <a:close/>
              </a:path>
              <a:path w="3484245" h="2205354">
                <a:moveTo>
                  <a:pt x="10668" y="10668"/>
                </a:moveTo>
                <a:lnTo>
                  <a:pt x="10668" y="4572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3484245" h="2205354">
                <a:moveTo>
                  <a:pt x="10668" y="2194560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2194560"/>
                </a:lnTo>
                <a:lnTo>
                  <a:pt x="10668" y="2194560"/>
                </a:lnTo>
                <a:close/>
              </a:path>
              <a:path w="3484245" h="2205354">
                <a:moveTo>
                  <a:pt x="3477765" y="2194560"/>
                </a:moveTo>
                <a:lnTo>
                  <a:pt x="4572" y="2194560"/>
                </a:lnTo>
                <a:lnTo>
                  <a:pt x="10668" y="2199132"/>
                </a:lnTo>
                <a:lnTo>
                  <a:pt x="10668" y="2205228"/>
                </a:lnTo>
                <a:lnTo>
                  <a:pt x="3473193" y="2205228"/>
                </a:lnTo>
                <a:lnTo>
                  <a:pt x="3473193" y="2199132"/>
                </a:lnTo>
                <a:lnTo>
                  <a:pt x="3477765" y="2194560"/>
                </a:lnTo>
                <a:close/>
              </a:path>
              <a:path w="3484245" h="2205354">
                <a:moveTo>
                  <a:pt x="10668" y="2205228"/>
                </a:moveTo>
                <a:lnTo>
                  <a:pt x="10668" y="2199132"/>
                </a:lnTo>
                <a:lnTo>
                  <a:pt x="4572" y="2194560"/>
                </a:lnTo>
                <a:lnTo>
                  <a:pt x="4572" y="2205228"/>
                </a:lnTo>
                <a:lnTo>
                  <a:pt x="10668" y="2205228"/>
                </a:lnTo>
                <a:close/>
              </a:path>
              <a:path w="3484245" h="2205354">
                <a:moveTo>
                  <a:pt x="3477765" y="10668"/>
                </a:moveTo>
                <a:lnTo>
                  <a:pt x="3473193" y="4572"/>
                </a:lnTo>
                <a:lnTo>
                  <a:pt x="3473193" y="10668"/>
                </a:lnTo>
                <a:lnTo>
                  <a:pt x="3477765" y="10668"/>
                </a:lnTo>
                <a:close/>
              </a:path>
              <a:path w="3484245" h="2205354">
                <a:moveTo>
                  <a:pt x="3477765" y="2194560"/>
                </a:moveTo>
                <a:lnTo>
                  <a:pt x="3477765" y="10668"/>
                </a:lnTo>
                <a:lnTo>
                  <a:pt x="3473193" y="10668"/>
                </a:lnTo>
                <a:lnTo>
                  <a:pt x="3473193" y="2194560"/>
                </a:lnTo>
                <a:lnTo>
                  <a:pt x="3477765" y="2194560"/>
                </a:lnTo>
                <a:close/>
              </a:path>
              <a:path w="3484245" h="2205354">
                <a:moveTo>
                  <a:pt x="3477765" y="2205228"/>
                </a:moveTo>
                <a:lnTo>
                  <a:pt x="3477765" y="2194560"/>
                </a:lnTo>
                <a:lnTo>
                  <a:pt x="3473193" y="2199132"/>
                </a:lnTo>
                <a:lnTo>
                  <a:pt x="3473193" y="2205228"/>
                </a:lnTo>
                <a:lnTo>
                  <a:pt x="3477765" y="2205228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77774" y="276834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70120" y="0"/>
                </a:lnTo>
              </a:path>
            </a:pathLst>
          </a:custGeom>
          <a:ln w="16764">
            <a:solidFill>
              <a:srgbClr val="2327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3596" y="2552700"/>
            <a:ext cx="0" cy="216535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16764">
            <a:solidFill>
              <a:srgbClr val="2327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95222" y="1694688"/>
            <a:ext cx="2935605" cy="858519"/>
          </a:xfrm>
          <a:custGeom>
            <a:avLst/>
            <a:gdLst/>
            <a:ahLst/>
            <a:cxnLst/>
            <a:rect l="l" t="t" r="r" b="b"/>
            <a:pathLst>
              <a:path w="2935604" h="858519">
                <a:moveTo>
                  <a:pt x="0" y="0"/>
                </a:moveTo>
                <a:lnTo>
                  <a:pt x="0" y="858012"/>
                </a:lnTo>
                <a:lnTo>
                  <a:pt x="2935224" y="858012"/>
                </a:lnTo>
                <a:lnTo>
                  <a:pt x="2935224" y="0"/>
                </a:lnTo>
                <a:lnTo>
                  <a:pt x="0" y="0"/>
                </a:lnTo>
                <a:close/>
              </a:path>
            </a:pathLst>
          </a:custGeom>
          <a:solidFill>
            <a:srgbClr val="9C8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90650" y="1690116"/>
            <a:ext cx="2946400" cy="867410"/>
          </a:xfrm>
          <a:custGeom>
            <a:avLst/>
            <a:gdLst/>
            <a:ahLst/>
            <a:cxnLst/>
            <a:rect l="l" t="t" r="r" b="b"/>
            <a:pathLst>
              <a:path w="2946400" h="867410">
                <a:moveTo>
                  <a:pt x="2945892" y="867156"/>
                </a:moveTo>
                <a:lnTo>
                  <a:pt x="2945892" y="0"/>
                </a:lnTo>
                <a:lnTo>
                  <a:pt x="0" y="0"/>
                </a:lnTo>
                <a:lnTo>
                  <a:pt x="0" y="867156"/>
                </a:lnTo>
                <a:lnTo>
                  <a:pt x="4572" y="867156"/>
                </a:lnTo>
                <a:lnTo>
                  <a:pt x="4572" y="10668"/>
                </a:lnTo>
                <a:lnTo>
                  <a:pt x="10668" y="4572"/>
                </a:lnTo>
                <a:lnTo>
                  <a:pt x="10668" y="10668"/>
                </a:lnTo>
                <a:lnTo>
                  <a:pt x="2933700" y="10668"/>
                </a:lnTo>
                <a:lnTo>
                  <a:pt x="2933700" y="4572"/>
                </a:lnTo>
                <a:lnTo>
                  <a:pt x="2939796" y="10668"/>
                </a:lnTo>
                <a:lnTo>
                  <a:pt x="2939796" y="867156"/>
                </a:lnTo>
                <a:lnTo>
                  <a:pt x="2945892" y="867156"/>
                </a:lnTo>
                <a:close/>
              </a:path>
              <a:path w="2946400" h="867410">
                <a:moveTo>
                  <a:pt x="10668" y="10668"/>
                </a:moveTo>
                <a:lnTo>
                  <a:pt x="10668" y="4572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2946400" h="867410">
                <a:moveTo>
                  <a:pt x="10668" y="856488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856488"/>
                </a:lnTo>
                <a:lnTo>
                  <a:pt x="10668" y="856488"/>
                </a:lnTo>
                <a:close/>
              </a:path>
              <a:path w="2946400" h="867410">
                <a:moveTo>
                  <a:pt x="2939796" y="856488"/>
                </a:moveTo>
                <a:lnTo>
                  <a:pt x="4572" y="856488"/>
                </a:lnTo>
                <a:lnTo>
                  <a:pt x="10668" y="862584"/>
                </a:lnTo>
                <a:lnTo>
                  <a:pt x="10668" y="867156"/>
                </a:lnTo>
                <a:lnTo>
                  <a:pt x="2933700" y="867156"/>
                </a:lnTo>
                <a:lnTo>
                  <a:pt x="2933700" y="862584"/>
                </a:lnTo>
                <a:lnTo>
                  <a:pt x="2939796" y="856488"/>
                </a:lnTo>
                <a:close/>
              </a:path>
              <a:path w="2946400" h="867410">
                <a:moveTo>
                  <a:pt x="10668" y="867156"/>
                </a:moveTo>
                <a:lnTo>
                  <a:pt x="10668" y="862584"/>
                </a:lnTo>
                <a:lnTo>
                  <a:pt x="4572" y="856488"/>
                </a:lnTo>
                <a:lnTo>
                  <a:pt x="4572" y="867156"/>
                </a:lnTo>
                <a:lnTo>
                  <a:pt x="10668" y="867156"/>
                </a:lnTo>
                <a:close/>
              </a:path>
              <a:path w="2946400" h="867410">
                <a:moveTo>
                  <a:pt x="2939796" y="10668"/>
                </a:moveTo>
                <a:lnTo>
                  <a:pt x="2933700" y="4572"/>
                </a:lnTo>
                <a:lnTo>
                  <a:pt x="2933700" y="10668"/>
                </a:lnTo>
                <a:lnTo>
                  <a:pt x="2939796" y="10668"/>
                </a:lnTo>
                <a:close/>
              </a:path>
              <a:path w="2946400" h="867410">
                <a:moveTo>
                  <a:pt x="2939796" y="856488"/>
                </a:moveTo>
                <a:lnTo>
                  <a:pt x="2939796" y="10668"/>
                </a:lnTo>
                <a:lnTo>
                  <a:pt x="2933700" y="10668"/>
                </a:lnTo>
                <a:lnTo>
                  <a:pt x="2933700" y="856488"/>
                </a:lnTo>
                <a:lnTo>
                  <a:pt x="2939796" y="856488"/>
                </a:lnTo>
                <a:close/>
              </a:path>
              <a:path w="2946400" h="867410">
                <a:moveTo>
                  <a:pt x="2939796" y="867156"/>
                </a:moveTo>
                <a:lnTo>
                  <a:pt x="2939796" y="856488"/>
                </a:lnTo>
                <a:lnTo>
                  <a:pt x="2933700" y="862584"/>
                </a:lnTo>
                <a:lnTo>
                  <a:pt x="2933700" y="867156"/>
                </a:lnTo>
                <a:lnTo>
                  <a:pt x="2939796" y="867156"/>
                </a:lnTo>
                <a:close/>
              </a:path>
            </a:pathLst>
          </a:custGeom>
          <a:solidFill>
            <a:srgbClr val="9C8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78536" y="2769108"/>
            <a:ext cx="0" cy="189230"/>
          </a:xfrm>
          <a:custGeom>
            <a:avLst/>
            <a:gdLst/>
            <a:ahLst/>
            <a:cxnLst/>
            <a:rect l="l" t="t" r="r" b="b"/>
            <a:pathLst>
              <a:path h="189230">
                <a:moveTo>
                  <a:pt x="0" y="0"/>
                </a:moveTo>
                <a:lnTo>
                  <a:pt x="0" y="188976"/>
                </a:lnTo>
              </a:path>
            </a:pathLst>
          </a:custGeom>
          <a:ln w="16764">
            <a:solidFill>
              <a:srgbClr val="2327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58930" y="2958084"/>
            <a:ext cx="2933700" cy="856615"/>
          </a:xfrm>
          <a:custGeom>
            <a:avLst/>
            <a:gdLst/>
            <a:ahLst/>
            <a:cxnLst/>
            <a:rect l="l" t="t" r="r" b="b"/>
            <a:pathLst>
              <a:path w="2933700" h="856614">
                <a:moveTo>
                  <a:pt x="0" y="0"/>
                </a:moveTo>
                <a:lnTo>
                  <a:pt x="0" y="856488"/>
                </a:lnTo>
                <a:lnTo>
                  <a:pt x="2933700" y="856488"/>
                </a:lnTo>
                <a:lnTo>
                  <a:pt x="2933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52834" y="2951988"/>
            <a:ext cx="2946400" cy="868680"/>
          </a:xfrm>
          <a:custGeom>
            <a:avLst/>
            <a:gdLst/>
            <a:ahLst/>
            <a:cxnLst/>
            <a:rect l="l" t="t" r="r" b="b"/>
            <a:pathLst>
              <a:path w="2946400" h="868679">
                <a:moveTo>
                  <a:pt x="2945892" y="868680"/>
                </a:moveTo>
                <a:lnTo>
                  <a:pt x="2945892" y="0"/>
                </a:lnTo>
                <a:lnTo>
                  <a:pt x="0" y="0"/>
                </a:lnTo>
                <a:lnTo>
                  <a:pt x="0" y="868680"/>
                </a:lnTo>
                <a:lnTo>
                  <a:pt x="6096" y="868680"/>
                </a:lnTo>
                <a:lnTo>
                  <a:pt x="6096" y="12192"/>
                </a:lnTo>
                <a:lnTo>
                  <a:pt x="10668" y="6096"/>
                </a:lnTo>
                <a:lnTo>
                  <a:pt x="10668" y="12192"/>
                </a:lnTo>
                <a:lnTo>
                  <a:pt x="2935224" y="12192"/>
                </a:lnTo>
                <a:lnTo>
                  <a:pt x="2935224" y="6096"/>
                </a:lnTo>
                <a:lnTo>
                  <a:pt x="2939796" y="12192"/>
                </a:lnTo>
                <a:lnTo>
                  <a:pt x="2939796" y="868680"/>
                </a:lnTo>
                <a:lnTo>
                  <a:pt x="2945892" y="868680"/>
                </a:lnTo>
                <a:close/>
              </a:path>
              <a:path w="2946400" h="868679">
                <a:moveTo>
                  <a:pt x="10668" y="12192"/>
                </a:moveTo>
                <a:lnTo>
                  <a:pt x="10668" y="6096"/>
                </a:lnTo>
                <a:lnTo>
                  <a:pt x="6096" y="12192"/>
                </a:lnTo>
                <a:lnTo>
                  <a:pt x="10668" y="12192"/>
                </a:lnTo>
                <a:close/>
              </a:path>
              <a:path w="2946400" h="868679">
                <a:moveTo>
                  <a:pt x="10668" y="858012"/>
                </a:moveTo>
                <a:lnTo>
                  <a:pt x="10668" y="12192"/>
                </a:lnTo>
                <a:lnTo>
                  <a:pt x="6096" y="12192"/>
                </a:lnTo>
                <a:lnTo>
                  <a:pt x="6096" y="858012"/>
                </a:lnTo>
                <a:lnTo>
                  <a:pt x="10668" y="858012"/>
                </a:lnTo>
                <a:close/>
              </a:path>
              <a:path w="2946400" h="868679">
                <a:moveTo>
                  <a:pt x="2939796" y="858012"/>
                </a:moveTo>
                <a:lnTo>
                  <a:pt x="6096" y="858012"/>
                </a:lnTo>
                <a:lnTo>
                  <a:pt x="10668" y="862584"/>
                </a:lnTo>
                <a:lnTo>
                  <a:pt x="10668" y="868680"/>
                </a:lnTo>
                <a:lnTo>
                  <a:pt x="2935224" y="868680"/>
                </a:lnTo>
                <a:lnTo>
                  <a:pt x="2935224" y="862584"/>
                </a:lnTo>
                <a:lnTo>
                  <a:pt x="2939796" y="858012"/>
                </a:lnTo>
                <a:close/>
              </a:path>
              <a:path w="2946400" h="868679">
                <a:moveTo>
                  <a:pt x="10668" y="868680"/>
                </a:moveTo>
                <a:lnTo>
                  <a:pt x="10668" y="862584"/>
                </a:lnTo>
                <a:lnTo>
                  <a:pt x="6096" y="858012"/>
                </a:lnTo>
                <a:lnTo>
                  <a:pt x="6096" y="868680"/>
                </a:lnTo>
                <a:lnTo>
                  <a:pt x="10668" y="868680"/>
                </a:lnTo>
                <a:close/>
              </a:path>
              <a:path w="2946400" h="868679">
                <a:moveTo>
                  <a:pt x="2939796" y="12192"/>
                </a:moveTo>
                <a:lnTo>
                  <a:pt x="2935224" y="6096"/>
                </a:lnTo>
                <a:lnTo>
                  <a:pt x="2935224" y="12192"/>
                </a:lnTo>
                <a:lnTo>
                  <a:pt x="2939796" y="12192"/>
                </a:lnTo>
                <a:close/>
              </a:path>
              <a:path w="2946400" h="868679">
                <a:moveTo>
                  <a:pt x="2939796" y="858012"/>
                </a:moveTo>
                <a:lnTo>
                  <a:pt x="2939796" y="12192"/>
                </a:lnTo>
                <a:lnTo>
                  <a:pt x="2935224" y="12192"/>
                </a:lnTo>
                <a:lnTo>
                  <a:pt x="2935224" y="858012"/>
                </a:lnTo>
                <a:lnTo>
                  <a:pt x="2939796" y="858012"/>
                </a:lnTo>
                <a:close/>
              </a:path>
              <a:path w="2946400" h="868679">
                <a:moveTo>
                  <a:pt x="2939796" y="868680"/>
                </a:moveTo>
                <a:lnTo>
                  <a:pt x="2939796" y="858012"/>
                </a:lnTo>
                <a:lnTo>
                  <a:pt x="2935224" y="862584"/>
                </a:lnTo>
                <a:lnTo>
                  <a:pt x="2935224" y="868680"/>
                </a:lnTo>
                <a:lnTo>
                  <a:pt x="2939796" y="86868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58930" y="3120642"/>
            <a:ext cx="293370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9780" marR="122555" indent="-649605">
              <a:lnSpc>
                <a:spcPct val="101899"/>
              </a:lnSpc>
              <a:spcBef>
                <a:spcPts val="95"/>
              </a:spcBef>
            </a:pP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VPD </a:t>
            </a:r>
            <a:r>
              <a:rPr sz="1550" b="1" spc="-15" dirty="0">
                <a:solidFill>
                  <a:srgbClr val="FFFFFF"/>
                </a:solidFill>
                <a:latin typeface="Calibri"/>
                <a:cs typeface="Calibri"/>
              </a:rPr>
              <a:t>RESULTANTE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DA 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EXECUÇÃO  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ORÇAMENTÁRIA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47132" y="2758440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644"/>
                </a:lnTo>
              </a:path>
            </a:pathLst>
          </a:custGeom>
          <a:ln w="16764">
            <a:solidFill>
              <a:srgbClr val="2327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69030" y="2958084"/>
            <a:ext cx="2935605" cy="856615"/>
          </a:xfrm>
          <a:custGeom>
            <a:avLst/>
            <a:gdLst/>
            <a:ahLst/>
            <a:cxnLst/>
            <a:rect l="l" t="t" r="r" b="b"/>
            <a:pathLst>
              <a:path w="2935604" h="856614">
                <a:moveTo>
                  <a:pt x="0" y="0"/>
                </a:moveTo>
                <a:lnTo>
                  <a:pt x="0" y="856488"/>
                </a:lnTo>
                <a:lnTo>
                  <a:pt x="2935224" y="856488"/>
                </a:lnTo>
                <a:lnTo>
                  <a:pt x="2935224" y="0"/>
                </a:lnTo>
                <a:lnTo>
                  <a:pt x="0" y="0"/>
                </a:lnTo>
                <a:close/>
              </a:path>
            </a:pathLst>
          </a:custGeom>
          <a:solidFill>
            <a:srgbClr val="364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62934" y="2951988"/>
            <a:ext cx="2946400" cy="868680"/>
          </a:xfrm>
          <a:custGeom>
            <a:avLst/>
            <a:gdLst/>
            <a:ahLst/>
            <a:cxnLst/>
            <a:rect l="l" t="t" r="r" b="b"/>
            <a:pathLst>
              <a:path w="2946400" h="868679">
                <a:moveTo>
                  <a:pt x="2945892" y="868680"/>
                </a:moveTo>
                <a:lnTo>
                  <a:pt x="2945892" y="0"/>
                </a:lnTo>
                <a:lnTo>
                  <a:pt x="0" y="0"/>
                </a:lnTo>
                <a:lnTo>
                  <a:pt x="0" y="868680"/>
                </a:lnTo>
                <a:lnTo>
                  <a:pt x="6096" y="868680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2935224" y="12192"/>
                </a:lnTo>
                <a:lnTo>
                  <a:pt x="2935224" y="6096"/>
                </a:lnTo>
                <a:lnTo>
                  <a:pt x="2941320" y="12192"/>
                </a:lnTo>
                <a:lnTo>
                  <a:pt x="2941320" y="868680"/>
                </a:lnTo>
                <a:lnTo>
                  <a:pt x="2945892" y="868680"/>
                </a:lnTo>
                <a:close/>
              </a:path>
              <a:path w="2946400" h="868679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2946400" h="868679">
                <a:moveTo>
                  <a:pt x="12192" y="858012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858012"/>
                </a:lnTo>
                <a:lnTo>
                  <a:pt x="12192" y="858012"/>
                </a:lnTo>
                <a:close/>
              </a:path>
              <a:path w="2946400" h="868679">
                <a:moveTo>
                  <a:pt x="2941320" y="858012"/>
                </a:moveTo>
                <a:lnTo>
                  <a:pt x="6096" y="858012"/>
                </a:lnTo>
                <a:lnTo>
                  <a:pt x="12192" y="862584"/>
                </a:lnTo>
                <a:lnTo>
                  <a:pt x="12192" y="868680"/>
                </a:lnTo>
                <a:lnTo>
                  <a:pt x="2935224" y="868680"/>
                </a:lnTo>
                <a:lnTo>
                  <a:pt x="2935224" y="862584"/>
                </a:lnTo>
                <a:lnTo>
                  <a:pt x="2941320" y="858012"/>
                </a:lnTo>
                <a:close/>
              </a:path>
              <a:path w="2946400" h="868679">
                <a:moveTo>
                  <a:pt x="12192" y="868680"/>
                </a:moveTo>
                <a:lnTo>
                  <a:pt x="12192" y="862584"/>
                </a:lnTo>
                <a:lnTo>
                  <a:pt x="6096" y="858012"/>
                </a:lnTo>
                <a:lnTo>
                  <a:pt x="6096" y="868680"/>
                </a:lnTo>
                <a:lnTo>
                  <a:pt x="12192" y="868680"/>
                </a:lnTo>
                <a:close/>
              </a:path>
              <a:path w="2946400" h="868679">
                <a:moveTo>
                  <a:pt x="2941320" y="12192"/>
                </a:moveTo>
                <a:lnTo>
                  <a:pt x="2935224" y="6096"/>
                </a:lnTo>
                <a:lnTo>
                  <a:pt x="2935224" y="12192"/>
                </a:lnTo>
                <a:lnTo>
                  <a:pt x="2941320" y="12192"/>
                </a:lnTo>
                <a:close/>
              </a:path>
              <a:path w="2946400" h="868679">
                <a:moveTo>
                  <a:pt x="2941320" y="858012"/>
                </a:moveTo>
                <a:lnTo>
                  <a:pt x="2941320" y="12192"/>
                </a:lnTo>
                <a:lnTo>
                  <a:pt x="2935224" y="12192"/>
                </a:lnTo>
                <a:lnTo>
                  <a:pt x="2935224" y="858012"/>
                </a:lnTo>
                <a:lnTo>
                  <a:pt x="2941320" y="858012"/>
                </a:lnTo>
                <a:close/>
              </a:path>
              <a:path w="2946400" h="868679">
                <a:moveTo>
                  <a:pt x="2941320" y="868680"/>
                </a:moveTo>
                <a:lnTo>
                  <a:pt x="2941320" y="858012"/>
                </a:lnTo>
                <a:lnTo>
                  <a:pt x="2935224" y="862584"/>
                </a:lnTo>
                <a:lnTo>
                  <a:pt x="2935224" y="868680"/>
                </a:lnTo>
                <a:lnTo>
                  <a:pt x="2941320" y="86868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169030" y="3120642"/>
            <a:ext cx="293560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340" marR="301625" indent="165735">
              <a:lnSpc>
                <a:spcPct val="101899"/>
              </a:lnSpc>
              <a:spcBef>
                <a:spcPts val="95"/>
              </a:spcBef>
            </a:pP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VPD INDEPENDENTE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DA  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EXECUÇÃO</a:t>
            </a:r>
            <a:r>
              <a:rPr sz="155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ORÇAMENTÁRIA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30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492897" y="3914646"/>
            <a:ext cx="310134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5" dirty="0">
                <a:latin typeface="Calibri"/>
                <a:cs typeface="Calibri"/>
              </a:rPr>
              <a:t>São </a:t>
            </a:r>
            <a:r>
              <a:rPr sz="1550" b="1" spc="0" dirty="0">
                <a:latin typeface="Calibri"/>
                <a:cs typeface="Calibri"/>
              </a:rPr>
              <a:t>despesas </a:t>
            </a:r>
            <a:r>
              <a:rPr sz="1550" b="1" dirty="0">
                <a:latin typeface="Calibri"/>
                <a:cs typeface="Calibri"/>
              </a:rPr>
              <a:t>orçamentárias</a:t>
            </a:r>
            <a:r>
              <a:rPr sz="1550" b="1" spc="65" dirty="0">
                <a:latin typeface="Calibri"/>
                <a:cs typeface="Calibri"/>
              </a:rPr>
              <a:t> </a:t>
            </a:r>
            <a:r>
              <a:rPr sz="1550" b="1" spc="-5" dirty="0">
                <a:latin typeface="Calibri"/>
                <a:cs typeface="Calibri"/>
              </a:rPr>
              <a:t>efetivas</a:t>
            </a:r>
            <a:r>
              <a:rPr sz="1550" spc="-5" dirty="0">
                <a:latin typeface="Calibri"/>
                <a:cs typeface="Calibri"/>
              </a:rPr>
              <a:t>,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92897" y="4396230"/>
            <a:ext cx="257365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062355" algn="l"/>
                <a:tab pos="1640205" algn="l"/>
              </a:tabLst>
            </a:pPr>
            <a:r>
              <a:rPr sz="1550" b="1" spc="0" dirty="0">
                <a:latin typeface="Calibri"/>
                <a:cs typeface="Calibri"/>
              </a:rPr>
              <a:t>resultam</a:t>
            </a:r>
            <a:r>
              <a:rPr sz="1550" spc="0" dirty="0">
                <a:latin typeface="Times New Roman"/>
                <a:cs typeface="Times New Roman"/>
              </a:rPr>
              <a:t>	</a:t>
            </a:r>
            <a:r>
              <a:rPr sz="1550" b="1" spc="10" dirty="0">
                <a:latin typeface="Calibri"/>
                <a:cs typeface="Calibri"/>
              </a:rPr>
              <a:t>em</a:t>
            </a:r>
            <a:r>
              <a:rPr sz="1550" spc="10" dirty="0">
                <a:latin typeface="Times New Roman"/>
                <a:cs typeface="Times New Roman"/>
              </a:rPr>
              <a:t>	</a:t>
            </a:r>
            <a:r>
              <a:rPr sz="1550" b="1" spc="0" dirty="0">
                <a:latin typeface="Calibri"/>
                <a:cs typeface="Calibri"/>
              </a:rPr>
              <a:t>diminuição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92897" y="4155438"/>
            <a:ext cx="3103245" cy="508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0"/>
              </a:spcBef>
              <a:tabLst>
                <a:tab pos="433705" algn="l"/>
                <a:tab pos="1671320" algn="l"/>
                <a:tab pos="2112010" algn="l"/>
                <a:tab pos="2760980" algn="l"/>
              </a:tabLst>
            </a:pPr>
            <a:r>
              <a:rPr sz="1550" spc="5" dirty="0">
                <a:latin typeface="Calibri"/>
                <a:cs typeface="Calibri"/>
              </a:rPr>
              <a:t>d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p</a:t>
            </a:r>
            <a:r>
              <a:rPr sz="1550" spc="-15" dirty="0">
                <a:latin typeface="Calibri"/>
                <a:cs typeface="Calibri"/>
              </a:rPr>
              <a:t>r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0" dirty="0">
                <a:latin typeface="Calibri"/>
                <a:cs typeface="Calibri"/>
              </a:rPr>
              <a:t>pri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5" dirty="0">
                <a:latin typeface="Calibri"/>
                <a:cs typeface="Calibri"/>
              </a:rPr>
              <a:t>dad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d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-5" dirty="0">
                <a:latin typeface="Calibri"/>
                <a:cs typeface="Calibri"/>
              </a:rPr>
              <a:t>nt</a:t>
            </a:r>
            <a:r>
              <a:rPr sz="1550" spc="5" dirty="0">
                <a:latin typeface="Calibri"/>
                <a:cs typeface="Calibri"/>
              </a:rPr>
              <a:t>e,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b="1" spc="10" dirty="0">
                <a:latin typeface="Calibri"/>
                <a:cs typeface="Calibri"/>
              </a:rPr>
              <a:t>q</a:t>
            </a:r>
            <a:r>
              <a:rPr sz="1550" b="1" spc="0" dirty="0">
                <a:latin typeface="Calibri"/>
                <a:cs typeface="Calibri"/>
              </a:rPr>
              <a:t>u</a:t>
            </a:r>
            <a:r>
              <a:rPr sz="1550" b="1" spc="10" dirty="0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40"/>
              </a:spcBef>
            </a:pPr>
            <a:r>
              <a:rPr sz="1550" b="1" spc="0" dirty="0">
                <a:latin typeface="Calibri"/>
                <a:cs typeface="Calibri"/>
              </a:rPr>
              <a:t>d</a:t>
            </a:r>
            <a:r>
              <a:rPr sz="1550" b="1" spc="10" dirty="0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92897" y="4635498"/>
            <a:ext cx="1628139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5" dirty="0">
                <a:latin typeface="Calibri"/>
                <a:cs typeface="Calibri"/>
              </a:rPr>
              <a:t>patrimônio</a:t>
            </a:r>
            <a:r>
              <a:rPr sz="1550" b="1" spc="-75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líquido</a:t>
            </a:r>
            <a:r>
              <a:rPr sz="1550" spc="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92897" y="5117081"/>
            <a:ext cx="310197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  <a:tabLst>
                <a:tab pos="896619" algn="l"/>
                <a:tab pos="1691639" algn="l"/>
                <a:tab pos="2174875" algn="l"/>
                <a:tab pos="2883535" algn="l"/>
              </a:tabLst>
            </a:pPr>
            <a:r>
              <a:rPr sz="1550" spc="0" dirty="0">
                <a:latin typeface="Calibri"/>
                <a:cs typeface="Calibri"/>
              </a:rPr>
              <a:t>E</a:t>
            </a:r>
            <a:r>
              <a:rPr sz="1550" spc="-30" dirty="0">
                <a:latin typeface="Calibri"/>
                <a:cs typeface="Calibri"/>
              </a:rPr>
              <a:t>x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15" dirty="0">
                <a:latin typeface="Calibri"/>
                <a:cs typeface="Calibri"/>
              </a:rPr>
              <a:t>m</a:t>
            </a:r>
            <a:r>
              <a:rPr sz="1550" spc="0" dirty="0">
                <a:latin typeface="Calibri"/>
                <a:cs typeface="Calibri"/>
              </a:rPr>
              <a:t>pl</a:t>
            </a:r>
            <a:r>
              <a:rPr sz="1550" spc="5" dirty="0">
                <a:latin typeface="Calibri"/>
                <a:cs typeface="Calibri"/>
              </a:rPr>
              <a:t>o: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d</a:t>
            </a:r>
            <a:r>
              <a:rPr sz="1550" spc="10" dirty="0">
                <a:latin typeface="Calibri"/>
                <a:cs typeface="Calibri"/>
              </a:rPr>
              <a:t>es</a:t>
            </a:r>
            <a:r>
              <a:rPr sz="1550" spc="5" dirty="0">
                <a:latin typeface="Calibri"/>
                <a:cs typeface="Calibri"/>
              </a:rPr>
              <a:t>p</a:t>
            </a:r>
            <a:r>
              <a:rPr sz="1550" spc="0" dirty="0">
                <a:latin typeface="Calibri"/>
                <a:cs typeface="Calibri"/>
              </a:rPr>
              <a:t>e</a:t>
            </a:r>
            <a:r>
              <a:rPr sz="1550" spc="5" dirty="0">
                <a:latin typeface="Calibri"/>
                <a:cs typeface="Calibri"/>
              </a:rPr>
              <a:t>sa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dirty="0">
                <a:latin typeface="Calibri"/>
                <a:cs typeface="Calibri"/>
              </a:rPr>
              <a:t>c</a:t>
            </a:r>
            <a:r>
              <a:rPr sz="1550" spc="15" dirty="0">
                <a:latin typeface="Calibri"/>
                <a:cs typeface="Calibri"/>
              </a:rPr>
              <a:t>om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dirty="0">
                <a:latin typeface="Calibri"/>
                <a:cs typeface="Calibri"/>
              </a:rPr>
              <a:t>s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15" dirty="0">
                <a:latin typeface="Calibri"/>
                <a:cs typeface="Calibri"/>
              </a:rPr>
              <a:t>r</a:t>
            </a:r>
            <a:r>
              <a:rPr sz="1550" spc="10" dirty="0">
                <a:latin typeface="Calibri"/>
                <a:cs typeface="Calibri"/>
              </a:rPr>
              <a:t>v</a:t>
            </a:r>
            <a:r>
              <a:rPr sz="1550" spc="-15" dirty="0">
                <a:latin typeface="Calibri"/>
                <a:cs typeface="Calibri"/>
              </a:rPr>
              <a:t>i</a:t>
            </a:r>
            <a:r>
              <a:rPr sz="1550" dirty="0">
                <a:latin typeface="Calibri"/>
                <a:cs typeface="Calibri"/>
              </a:rPr>
              <a:t>ç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spc="0" dirty="0">
                <a:latin typeface="Times New Roman"/>
                <a:cs typeface="Times New Roman"/>
              </a:rPr>
              <a:t> </a:t>
            </a:r>
            <a:r>
              <a:rPr sz="1550" spc="0" dirty="0">
                <a:latin typeface="Calibri"/>
                <a:cs typeface="Calibri"/>
              </a:rPr>
              <a:t>terceiros.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86231" y="3903978"/>
            <a:ext cx="3101975" cy="988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1699"/>
              </a:lnSpc>
              <a:spcBef>
                <a:spcPts val="100"/>
              </a:spcBef>
            </a:pPr>
            <a:r>
              <a:rPr sz="1550" spc="5" dirty="0">
                <a:latin typeface="Calibri"/>
                <a:cs typeface="Calibri"/>
              </a:rPr>
              <a:t>São </a:t>
            </a:r>
            <a:r>
              <a:rPr sz="1550" spc="-10" dirty="0">
                <a:latin typeface="Calibri"/>
                <a:cs typeface="Calibri"/>
              </a:rPr>
              <a:t>fatos </a:t>
            </a:r>
            <a:r>
              <a:rPr sz="1550" spc="5" dirty="0">
                <a:latin typeface="Calibri"/>
                <a:cs typeface="Calibri"/>
              </a:rPr>
              <a:t>que </a:t>
            </a:r>
            <a:r>
              <a:rPr sz="1550" spc="0" dirty="0">
                <a:latin typeface="Calibri"/>
                <a:cs typeface="Calibri"/>
              </a:rPr>
              <a:t>resultam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15" dirty="0">
                <a:latin typeface="Calibri"/>
                <a:cs typeface="Calibri"/>
              </a:rPr>
              <a:t>em  </a:t>
            </a:r>
            <a:r>
              <a:rPr sz="1550" b="1" spc="0" dirty="0">
                <a:latin typeface="Calibri"/>
                <a:cs typeface="Calibri"/>
              </a:rPr>
              <a:t>diminuição</a:t>
            </a:r>
            <a:r>
              <a:rPr sz="1550" b="1" spc="35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do </a:t>
            </a:r>
            <a:r>
              <a:rPr sz="1550" b="1" spc="0" dirty="0">
                <a:latin typeface="Calibri"/>
                <a:cs typeface="Calibri"/>
              </a:rPr>
              <a:t>patrimônio</a:t>
            </a:r>
            <a:r>
              <a:rPr sz="1550" b="1" spc="35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líquido</a:t>
            </a:r>
            <a:r>
              <a:rPr sz="1550" dirty="0">
                <a:latin typeface="Calibri"/>
                <a:cs typeface="Calibri"/>
              </a:rPr>
              <a:t>,  </a:t>
            </a:r>
            <a:r>
              <a:rPr sz="1550" spc="5" dirty="0">
                <a:latin typeface="Calibri"/>
                <a:cs typeface="Calibri"/>
              </a:rPr>
              <a:t>que </a:t>
            </a:r>
            <a:r>
              <a:rPr sz="1550" spc="0" dirty="0">
                <a:latin typeface="Calibri"/>
                <a:cs typeface="Calibri"/>
              </a:rPr>
              <a:t>ocorrem </a:t>
            </a:r>
            <a:r>
              <a:rPr sz="1550" b="1" spc="0" dirty="0">
                <a:latin typeface="Calibri"/>
                <a:cs typeface="Calibri"/>
              </a:rPr>
              <a:t>independentemente </a:t>
            </a:r>
            <a:r>
              <a:rPr sz="1550" b="1" spc="5" dirty="0">
                <a:latin typeface="Calibri"/>
                <a:cs typeface="Calibri"/>
              </a:rPr>
              <a:t>da  </a:t>
            </a:r>
            <a:r>
              <a:rPr sz="1550" b="1" dirty="0">
                <a:latin typeface="Calibri"/>
                <a:cs typeface="Calibri"/>
              </a:rPr>
              <a:t>execução</a:t>
            </a:r>
            <a:r>
              <a:rPr sz="1550" b="1" spc="-30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orçamentária</a:t>
            </a:r>
            <a:r>
              <a:rPr sz="1550" spc="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86231" y="5106413"/>
            <a:ext cx="186563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0" dirty="0">
                <a:latin typeface="Calibri"/>
                <a:cs typeface="Calibri"/>
              </a:rPr>
              <a:t>Exemplo:</a:t>
            </a:r>
            <a:r>
              <a:rPr sz="1550" spc="-2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depreciação.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2084" y="976375"/>
            <a:ext cx="6468745" cy="141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Classificação das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variações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patrimoniais</a:t>
            </a:r>
            <a:r>
              <a:rPr sz="1750" b="1" spc="5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diminutivas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Times New Roman"/>
              <a:cs typeface="Times New Roman"/>
            </a:endParaRPr>
          </a:p>
          <a:p>
            <a:pPr marL="3716020" marR="102870" indent="-71755">
              <a:lnSpc>
                <a:spcPct val="100000"/>
              </a:lnSpc>
            </a:pPr>
            <a:r>
              <a:rPr sz="1750" b="1" spc="-25" dirty="0">
                <a:solidFill>
                  <a:srgbClr val="FFFFFF"/>
                </a:solidFill>
                <a:latin typeface="Calibri"/>
                <a:cs typeface="Calibri"/>
              </a:rPr>
              <a:t>QUANTO </a:t>
            </a:r>
            <a:r>
              <a:rPr sz="1750" b="1" dirty="0">
                <a:solidFill>
                  <a:srgbClr val="FFFFFF"/>
                </a:solidFill>
                <a:latin typeface="Calibri"/>
                <a:cs typeface="Calibri"/>
              </a:rPr>
              <a:t>À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DEPENDÊNCIA 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DA 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EXECUÇÃO</a:t>
            </a:r>
            <a:r>
              <a:rPr sz="17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20" dirty="0">
                <a:solidFill>
                  <a:srgbClr val="FFFFFF"/>
                </a:solidFill>
                <a:latin typeface="Calibri"/>
                <a:cs typeface="Calibri"/>
              </a:rPr>
              <a:t>ORÇAMENTÁRIA</a:t>
            </a:r>
            <a:endParaRPr sz="1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73" y="3811523"/>
            <a:ext cx="6631305" cy="670560"/>
          </a:xfrm>
          <a:custGeom>
            <a:avLst/>
            <a:gdLst/>
            <a:ahLst/>
            <a:cxnLst/>
            <a:rect l="l" t="t" r="r" b="b"/>
            <a:pathLst>
              <a:path w="6631305" h="670560">
                <a:moveTo>
                  <a:pt x="6630921" y="335280"/>
                </a:moveTo>
                <a:lnTo>
                  <a:pt x="6463281" y="0"/>
                </a:lnTo>
                <a:lnTo>
                  <a:pt x="167640" y="0"/>
                </a:lnTo>
                <a:lnTo>
                  <a:pt x="0" y="335280"/>
                </a:lnTo>
                <a:lnTo>
                  <a:pt x="167640" y="670560"/>
                </a:lnTo>
                <a:lnTo>
                  <a:pt x="6463281" y="670560"/>
                </a:lnTo>
                <a:lnTo>
                  <a:pt x="6630921" y="335280"/>
                </a:lnTo>
                <a:close/>
              </a:path>
            </a:pathLst>
          </a:custGeom>
          <a:solidFill>
            <a:srgbClr val="7F8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8844" y="3846066"/>
            <a:ext cx="160972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Regime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Contábil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2029" y="1530096"/>
            <a:ext cx="6631305" cy="670560"/>
          </a:xfrm>
          <a:custGeom>
            <a:avLst/>
            <a:gdLst/>
            <a:ahLst/>
            <a:cxnLst/>
            <a:rect l="l" t="t" r="r" b="b"/>
            <a:pathLst>
              <a:path w="6631305" h="670560">
                <a:moveTo>
                  <a:pt x="6630921" y="335280"/>
                </a:moveTo>
                <a:lnTo>
                  <a:pt x="6463281" y="0"/>
                </a:lnTo>
                <a:lnTo>
                  <a:pt x="167640" y="0"/>
                </a:lnTo>
                <a:lnTo>
                  <a:pt x="0" y="335280"/>
                </a:lnTo>
                <a:lnTo>
                  <a:pt x="167640" y="670560"/>
                </a:lnTo>
                <a:lnTo>
                  <a:pt x="6463281" y="670560"/>
                </a:lnTo>
                <a:lnTo>
                  <a:pt x="6630921" y="33528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7997" y="1923288"/>
            <a:ext cx="8876030" cy="1414780"/>
          </a:xfrm>
          <a:custGeom>
            <a:avLst/>
            <a:gdLst/>
            <a:ahLst/>
            <a:cxnLst/>
            <a:rect l="l" t="t" r="r" b="b"/>
            <a:pathLst>
              <a:path w="8876030" h="1414779">
                <a:moveTo>
                  <a:pt x="8875773" y="707136"/>
                </a:moveTo>
                <a:lnTo>
                  <a:pt x="8522205" y="0"/>
                </a:lnTo>
                <a:lnTo>
                  <a:pt x="353568" y="0"/>
                </a:lnTo>
                <a:lnTo>
                  <a:pt x="0" y="707136"/>
                </a:lnTo>
                <a:lnTo>
                  <a:pt x="353568" y="1414272"/>
                </a:lnTo>
                <a:lnTo>
                  <a:pt x="8522205" y="1414272"/>
                </a:lnTo>
                <a:lnTo>
                  <a:pt x="8875773" y="707136"/>
                </a:lnTo>
                <a:close/>
              </a:path>
            </a:pathLst>
          </a:custGeom>
          <a:solidFill>
            <a:srgbClr val="D4E5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2084" y="976375"/>
            <a:ext cx="7384415" cy="2134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Regime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Orçamentário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x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Regime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Contábil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>
              <a:latin typeface="Times New Roman"/>
              <a:cs typeface="Times New Roman"/>
            </a:endParaRPr>
          </a:p>
          <a:p>
            <a:pPr marL="1150620">
              <a:lnSpc>
                <a:spcPct val="100000"/>
              </a:lnSpc>
            </a:pP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Regime </a:t>
            </a:r>
            <a:r>
              <a:rPr sz="1800" b="1" spc="0" dirty="0">
                <a:solidFill>
                  <a:srgbClr val="FFFFFF"/>
                </a:solidFill>
                <a:latin typeface="Calibri"/>
                <a:cs typeface="Calibri"/>
              </a:rPr>
              <a:t>Orçamentário 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(art. 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35 da 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Lei</a:t>
            </a:r>
            <a:r>
              <a:rPr sz="180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4.320/64)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50">
              <a:latin typeface="Times New Roman"/>
              <a:cs typeface="Times New Roman"/>
            </a:endParaRPr>
          </a:p>
          <a:p>
            <a:pPr marL="2205355" indent="-300355">
              <a:lnSpc>
                <a:spcPct val="100000"/>
              </a:lnSpc>
              <a:spcBef>
                <a:spcPts val="5"/>
              </a:spcBef>
              <a:buSzPct val="109677"/>
              <a:buFont typeface="Arial"/>
              <a:buChar char="•"/>
              <a:tabLst>
                <a:tab pos="2205355" algn="l"/>
                <a:tab pos="2205990" algn="l"/>
              </a:tabLst>
            </a:pPr>
            <a:r>
              <a:rPr sz="1550" spc="0" dirty="0">
                <a:latin typeface="Calibri"/>
                <a:cs typeface="Calibri"/>
              </a:rPr>
              <a:t>Pertencem </a:t>
            </a:r>
            <a:r>
              <a:rPr sz="1550" spc="5" dirty="0">
                <a:latin typeface="Calibri"/>
                <a:cs typeface="Calibri"/>
              </a:rPr>
              <a:t>ao </a:t>
            </a:r>
            <a:r>
              <a:rPr sz="1550" dirty="0">
                <a:latin typeface="Calibri"/>
                <a:cs typeface="Calibri"/>
              </a:rPr>
              <a:t>exercício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financeiro:</a:t>
            </a:r>
            <a:endParaRPr sz="1550">
              <a:latin typeface="Calibri"/>
              <a:cs typeface="Calibri"/>
            </a:endParaRPr>
          </a:p>
          <a:p>
            <a:pPr marL="2606040" lvl="1" indent="-299720">
              <a:lnSpc>
                <a:spcPct val="100000"/>
              </a:lnSpc>
              <a:spcBef>
                <a:spcPts val="915"/>
              </a:spcBef>
              <a:buSzPct val="109677"/>
              <a:buFont typeface="Courier New"/>
              <a:buChar char="o"/>
              <a:tabLst>
                <a:tab pos="2606675" algn="l"/>
              </a:tabLst>
            </a:pPr>
            <a:r>
              <a:rPr sz="1550" spc="5" dirty="0">
                <a:latin typeface="Calibri"/>
                <a:cs typeface="Calibri"/>
              </a:rPr>
              <a:t>As </a:t>
            </a:r>
            <a:r>
              <a:rPr sz="1550" spc="0" dirty="0">
                <a:latin typeface="Calibri"/>
                <a:cs typeface="Calibri"/>
              </a:rPr>
              <a:t>receitas (orçamentárias) </a:t>
            </a:r>
            <a:r>
              <a:rPr sz="1550" spc="5" dirty="0">
                <a:latin typeface="Calibri"/>
                <a:cs typeface="Calibri"/>
              </a:rPr>
              <a:t>nele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arrecadadas</a:t>
            </a:r>
            <a:endParaRPr sz="1550">
              <a:latin typeface="Calibri"/>
              <a:cs typeface="Calibri"/>
            </a:endParaRPr>
          </a:p>
          <a:p>
            <a:pPr marL="2606040" lvl="1" indent="-299720">
              <a:lnSpc>
                <a:spcPct val="100000"/>
              </a:lnSpc>
              <a:spcBef>
                <a:spcPts val="900"/>
              </a:spcBef>
              <a:buSzPct val="109677"/>
              <a:buFont typeface="Courier New"/>
              <a:buChar char="o"/>
              <a:tabLst>
                <a:tab pos="2606675" algn="l"/>
              </a:tabLst>
            </a:pPr>
            <a:r>
              <a:rPr sz="1550" spc="5" dirty="0">
                <a:latin typeface="Calibri"/>
                <a:cs typeface="Calibri"/>
              </a:rPr>
              <a:t>As despesas </a:t>
            </a:r>
            <a:r>
              <a:rPr sz="1550" spc="0" dirty="0">
                <a:latin typeface="Calibri"/>
                <a:cs typeface="Calibri"/>
              </a:rPr>
              <a:t>(orçamentárias) </a:t>
            </a:r>
            <a:r>
              <a:rPr sz="1550" spc="5" dirty="0">
                <a:latin typeface="Calibri"/>
                <a:cs typeface="Calibri"/>
              </a:rPr>
              <a:t>nele </a:t>
            </a:r>
            <a:r>
              <a:rPr sz="1550" spc="0" dirty="0">
                <a:latin typeface="Calibri"/>
                <a:cs typeface="Calibri"/>
              </a:rPr>
              <a:t>legalmente</a:t>
            </a:r>
            <a:r>
              <a:rPr sz="1550" spc="-40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empenhadas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7997" y="4283964"/>
            <a:ext cx="8876030" cy="1579245"/>
          </a:xfrm>
          <a:custGeom>
            <a:avLst/>
            <a:gdLst/>
            <a:ahLst/>
            <a:cxnLst/>
            <a:rect l="l" t="t" r="r" b="b"/>
            <a:pathLst>
              <a:path w="8876030" h="1579245">
                <a:moveTo>
                  <a:pt x="8875773" y="789432"/>
                </a:moveTo>
                <a:lnTo>
                  <a:pt x="8481057" y="0"/>
                </a:lnTo>
                <a:lnTo>
                  <a:pt x="394716" y="0"/>
                </a:lnTo>
                <a:lnTo>
                  <a:pt x="0" y="789432"/>
                </a:lnTo>
                <a:lnTo>
                  <a:pt x="394716" y="1578864"/>
                </a:lnTo>
                <a:lnTo>
                  <a:pt x="8481057" y="1578864"/>
                </a:lnTo>
                <a:lnTo>
                  <a:pt x="8875773" y="789432"/>
                </a:lnTo>
                <a:close/>
              </a:path>
            </a:pathLst>
          </a:custGeom>
          <a:solidFill>
            <a:srgbClr val="E5E9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68612" y="4605018"/>
            <a:ext cx="545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spcBef>
                <a:spcPts val="130"/>
              </a:spcBef>
              <a:buSzPct val="109677"/>
              <a:buFont typeface="Arial"/>
              <a:buChar char="•"/>
              <a:tabLst>
                <a:tab pos="312420" algn="l"/>
                <a:tab pos="313055" algn="l"/>
                <a:tab pos="654050" algn="l"/>
                <a:tab pos="1335405" algn="l"/>
                <a:tab pos="1746885" algn="l"/>
                <a:tab pos="2752725" algn="l"/>
                <a:tab pos="3486785" algn="l"/>
                <a:tab pos="3793490" algn="l"/>
                <a:tab pos="4355465" algn="l"/>
                <a:tab pos="4660265" algn="l"/>
              </a:tabLst>
            </a:pPr>
            <a:r>
              <a:rPr sz="1550" spc="10" dirty="0">
                <a:latin typeface="Calibri"/>
                <a:cs typeface="Calibri"/>
              </a:rPr>
              <a:t>Os</a:t>
            </a:r>
            <a:r>
              <a:rPr sz="1550" spc="10" dirty="0">
                <a:latin typeface="Times New Roman"/>
                <a:cs typeface="Times New Roman"/>
              </a:rPr>
              <a:t>	</a:t>
            </a:r>
            <a:r>
              <a:rPr sz="1550" spc="-5" dirty="0">
                <a:latin typeface="Calibri"/>
                <a:cs typeface="Calibri"/>
              </a:rPr>
              <a:t>efeitos</a:t>
            </a:r>
            <a:r>
              <a:rPr sz="1550" spc="-5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das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dirty="0">
                <a:latin typeface="Calibri"/>
                <a:cs typeface="Calibri"/>
              </a:rPr>
              <a:t>transações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0" dirty="0">
                <a:latin typeface="Calibri"/>
                <a:cs typeface="Calibri"/>
              </a:rPr>
              <a:t>(dentre</a:t>
            </a:r>
            <a:r>
              <a:rPr sz="1550" spc="0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as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quais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spc="0" dirty="0">
                <a:latin typeface="Calibri"/>
                <a:cs typeface="Calibri"/>
              </a:rPr>
              <a:t>as</a:t>
            </a:r>
            <a:r>
              <a:rPr sz="1550" spc="0" dirty="0">
                <a:latin typeface="Times New Roman"/>
                <a:cs typeface="Times New Roman"/>
              </a:rPr>
              <a:t>	</a:t>
            </a:r>
            <a:r>
              <a:rPr sz="1550" spc="-5" dirty="0">
                <a:latin typeface="Calibri"/>
                <a:cs typeface="Calibri"/>
              </a:rPr>
              <a:t>Variações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31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825144" y="4605018"/>
            <a:ext cx="103886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-25" dirty="0">
                <a:latin typeface="Calibri"/>
                <a:cs typeface="Calibri"/>
              </a:rPr>
              <a:t>P</a:t>
            </a:r>
            <a:r>
              <a:rPr sz="1550" dirty="0">
                <a:latin typeface="Calibri"/>
                <a:cs typeface="Calibri"/>
              </a:rPr>
              <a:t>a</a:t>
            </a:r>
            <a:r>
              <a:rPr sz="1550" spc="0" dirty="0">
                <a:latin typeface="Calibri"/>
                <a:cs typeface="Calibri"/>
              </a:rPr>
              <a:t>tri</a:t>
            </a:r>
            <a:r>
              <a:rPr sz="1550" spc="5" dirty="0">
                <a:latin typeface="Calibri"/>
                <a:cs typeface="Calibri"/>
              </a:rPr>
              <a:t>m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0" dirty="0">
                <a:latin typeface="Calibri"/>
                <a:cs typeface="Calibri"/>
              </a:rPr>
              <a:t>niai</a:t>
            </a:r>
            <a:r>
              <a:rPr sz="1550" spc="5" dirty="0">
                <a:latin typeface="Calibri"/>
                <a:cs typeface="Calibri"/>
              </a:rPr>
              <a:t>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68840" y="4809233"/>
            <a:ext cx="6294755" cy="67564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just">
              <a:lnSpc>
                <a:spcPts val="1610"/>
              </a:lnSpc>
              <a:spcBef>
                <a:spcPts val="395"/>
              </a:spcBef>
            </a:pPr>
            <a:r>
              <a:rPr sz="1550" spc="0" dirty="0">
                <a:latin typeface="Calibri"/>
                <a:cs typeface="Calibri"/>
              </a:rPr>
              <a:t>Aumentativas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as </a:t>
            </a:r>
            <a:r>
              <a:rPr sz="1550" spc="-5" dirty="0">
                <a:latin typeface="Calibri"/>
                <a:cs typeface="Calibri"/>
              </a:rPr>
              <a:t>Variações </a:t>
            </a:r>
            <a:r>
              <a:rPr sz="1550" dirty="0">
                <a:latin typeface="Calibri"/>
                <a:cs typeface="Calibri"/>
              </a:rPr>
              <a:t>Patrimoniais </a:t>
            </a:r>
            <a:r>
              <a:rPr sz="1550" spc="0" dirty="0">
                <a:latin typeface="Calibri"/>
                <a:cs typeface="Calibri"/>
              </a:rPr>
              <a:t>Diminutivas)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dirty="0">
                <a:latin typeface="Calibri"/>
                <a:cs typeface="Calibri"/>
              </a:rPr>
              <a:t>outros eventos  </a:t>
            </a:r>
            <a:r>
              <a:rPr sz="1550" spc="5" dirty="0">
                <a:latin typeface="Calibri"/>
                <a:cs typeface="Calibri"/>
              </a:rPr>
              <a:t>devem ser </a:t>
            </a:r>
            <a:r>
              <a:rPr sz="1550" spc="0" dirty="0">
                <a:latin typeface="Calibri"/>
                <a:cs typeface="Calibri"/>
              </a:rPr>
              <a:t>reconhecidos </a:t>
            </a:r>
            <a:r>
              <a:rPr sz="1550" spc="5" dirty="0">
                <a:latin typeface="Calibri"/>
                <a:cs typeface="Calibri"/>
              </a:rPr>
              <a:t>nos </a:t>
            </a:r>
            <a:r>
              <a:rPr sz="1550" spc="0" dirty="0">
                <a:latin typeface="Calibri"/>
                <a:cs typeface="Calibri"/>
              </a:rPr>
              <a:t>períodos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5" dirty="0">
                <a:latin typeface="Calibri"/>
                <a:cs typeface="Calibri"/>
              </a:rPr>
              <a:t>que </a:t>
            </a:r>
            <a:r>
              <a:rPr sz="1550" spc="10" dirty="0">
                <a:latin typeface="Calibri"/>
                <a:cs typeface="Calibri"/>
              </a:rPr>
              <a:t>se </a:t>
            </a:r>
            <a:r>
              <a:rPr sz="1550" spc="-5" dirty="0">
                <a:latin typeface="Calibri"/>
                <a:cs typeface="Calibri"/>
              </a:rPr>
              <a:t>referem, </a:t>
            </a:r>
            <a:r>
              <a:rPr sz="1550" spc="5" dirty="0">
                <a:latin typeface="Calibri"/>
                <a:cs typeface="Calibri"/>
              </a:rPr>
              <a:t>independentemente 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spc="0" dirty="0">
                <a:latin typeface="Calibri"/>
                <a:cs typeface="Calibri"/>
              </a:rPr>
              <a:t>recebimento </a:t>
            </a:r>
            <a:r>
              <a:rPr sz="1550" spc="10" dirty="0">
                <a:latin typeface="Calibri"/>
                <a:cs typeface="Calibri"/>
              </a:rPr>
              <a:t>ou</a:t>
            </a:r>
            <a:r>
              <a:rPr sz="1550" spc="-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pagamento.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77290" y="5167884"/>
            <a:ext cx="3411220" cy="678180"/>
          </a:xfrm>
          <a:custGeom>
            <a:avLst/>
            <a:gdLst/>
            <a:ahLst/>
            <a:cxnLst/>
            <a:rect l="l" t="t" r="r" b="b"/>
            <a:pathLst>
              <a:path w="3411220" h="678179">
                <a:moveTo>
                  <a:pt x="3410712" y="440436"/>
                </a:moveTo>
                <a:lnTo>
                  <a:pt x="2557272" y="440436"/>
                </a:lnTo>
                <a:lnTo>
                  <a:pt x="2557272" y="0"/>
                </a:lnTo>
                <a:lnTo>
                  <a:pt x="851916" y="0"/>
                </a:lnTo>
                <a:lnTo>
                  <a:pt x="851916" y="440436"/>
                </a:lnTo>
                <a:lnTo>
                  <a:pt x="0" y="440436"/>
                </a:lnTo>
                <a:lnTo>
                  <a:pt x="1705356" y="678180"/>
                </a:lnTo>
                <a:lnTo>
                  <a:pt x="3410712" y="440436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06246" y="3904488"/>
            <a:ext cx="3411220" cy="680085"/>
          </a:xfrm>
          <a:custGeom>
            <a:avLst/>
            <a:gdLst/>
            <a:ahLst/>
            <a:cxnLst/>
            <a:rect l="l" t="t" r="r" b="b"/>
            <a:pathLst>
              <a:path w="3411220" h="680085">
                <a:moveTo>
                  <a:pt x="3410712" y="451104"/>
                </a:moveTo>
                <a:lnTo>
                  <a:pt x="2557272" y="451104"/>
                </a:lnTo>
                <a:lnTo>
                  <a:pt x="2557272" y="0"/>
                </a:lnTo>
                <a:lnTo>
                  <a:pt x="853440" y="0"/>
                </a:lnTo>
                <a:lnTo>
                  <a:pt x="853440" y="451104"/>
                </a:lnTo>
                <a:lnTo>
                  <a:pt x="0" y="451104"/>
                </a:lnTo>
                <a:lnTo>
                  <a:pt x="1705356" y="679704"/>
                </a:lnTo>
                <a:lnTo>
                  <a:pt x="3410712" y="451104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3465" y="1632204"/>
            <a:ext cx="8399145" cy="547370"/>
          </a:xfrm>
          <a:custGeom>
            <a:avLst/>
            <a:gdLst/>
            <a:ahLst/>
            <a:cxnLst/>
            <a:rect l="l" t="t" r="r" b="b"/>
            <a:pathLst>
              <a:path w="8399145" h="547369">
                <a:moveTo>
                  <a:pt x="8398761" y="455676"/>
                </a:moveTo>
                <a:lnTo>
                  <a:pt x="8398761" y="91440"/>
                </a:lnTo>
                <a:lnTo>
                  <a:pt x="8391546" y="55935"/>
                </a:lnTo>
                <a:lnTo>
                  <a:pt x="8371900" y="26860"/>
                </a:lnTo>
                <a:lnTo>
                  <a:pt x="8342825" y="7215"/>
                </a:lnTo>
                <a:lnTo>
                  <a:pt x="8307321" y="0"/>
                </a:lnTo>
                <a:lnTo>
                  <a:pt x="91440" y="0"/>
                </a:lnTo>
                <a:lnTo>
                  <a:pt x="55935" y="7215"/>
                </a:lnTo>
                <a:lnTo>
                  <a:pt x="26860" y="26860"/>
                </a:lnTo>
                <a:lnTo>
                  <a:pt x="7215" y="55935"/>
                </a:lnTo>
                <a:lnTo>
                  <a:pt x="0" y="91440"/>
                </a:lnTo>
                <a:lnTo>
                  <a:pt x="0" y="455676"/>
                </a:lnTo>
                <a:lnTo>
                  <a:pt x="7215" y="491823"/>
                </a:lnTo>
                <a:lnTo>
                  <a:pt x="26860" y="520827"/>
                </a:lnTo>
                <a:lnTo>
                  <a:pt x="55935" y="540115"/>
                </a:lnTo>
                <a:lnTo>
                  <a:pt x="91440" y="547116"/>
                </a:lnTo>
                <a:lnTo>
                  <a:pt x="8307321" y="547116"/>
                </a:lnTo>
                <a:lnTo>
                  <a:pt x="8342825" y="540115"/>
                </a:lnTo>
                <a:lnTo>
                  <a:pt x="8371900" y="520827"/>
                </a:lnTo>
                <a:lnTo>
                  <a:pt x="8391546" y="491823"/>
                </a:lnTo>
                <a:lnTo>
                  <a:pt x="8398761" y="455676"/>
                </a:lnTo>
                <a:close/>
              </a:path>
            </a:pathLst>
          </a:custGeom>
          <a:solidFill>
            <a:srgbClr val="C4BB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7369" y="1626108"/>
            <a:ext cx="8411210" cy="559435"/>
          </a:xfrm>
          <a:custGeom>
            <a:avLst/>
            <a:gdLst/>
            <a:ahLst/>
            <a:cxnLst/>
            <a:rect l="l" t="t" r="r" b="b"/>
            <a:pathLst>
              <a:path w="8411210" h="559435">
                <a:moveTo>
                  <a:pt x="8410953" y="463296"/>
                </a:moveTo>
                <a:lnTo>
                  <a:pt x="8410953" y="97536"/>
                </a:lnTo>
                <a:lnTo>
                  <a:pt x="8409429" y="86868"/>
                </a:lnTo>
                <a:lnTo>
                  <a:pt x="8398761" y="50292"/>
                </a:lnTo>
                <a:lnTo>
                  <a:pt x="8374377" y="22860"/>
                </a:lnTo>
                <a:lnTo>
                  <a:pt x="8368281" y="16764"/>
                </a:lnTo>
                <a:lnTo>
                  <a:pt x="8359137" y="12192"/>
                </a:lnTo>
                <a:lnTo>
                  <a:pt x="8351517" y="7620"/>
                </a:lnTo>
                <a:lnTo>
                  <a:pt x="8333229" y="1524"/>
                </a:lnTo>
                <a:lnTo>
                  <a:pt x="8322561" y="0"/>
                </a:lnTo>
                <a:lnTo>
                  <a:pt x="86868" y="0"/>
                </a:lnTo>
                <a:lnTo>
                  <a:pt x="77724" y="1524"/>
                </a:lnTo>
                <a:lnTo>
                  <a:pt x="59436" y="7620"/>
                </a:lnTo>
                <a:lnTo>
                  <a:pt x="51816" y="12192"/>
                </a:lnTo>
                <a:lnTo>
                  <a:pt x="42672" y="16764"/>
                </a:lnTo>
                <a:lnTo>
                  <a:pt x="12192" y="50292"/>
                </a:lnTo>
                <a:lnTo>
                  <a:pt x="1524" y="86868"/>
                </a:lnTo>
                <a:lnTo>
                  <a:pt x="0" y="97536"/>
                </a:lnTo>
                <a:lnTo>
                  <a:pt x="0" y="463296"/>
                </a:lnTo>
                <a:lnTo>
                  <a:pt x="4572" y="490728"/>
                </a:lnTo>
                <a:lnTo>
                  <a:pt x="7620" y="499872"/>
                </a:lnTo>
                <a:lnTo>
                  <a:pt x="12192" y="509016"/>
                </a:lnTo>
                <a:lnTo>
                  <a:pt x="12192" y="88392"/>
                </a:lnTo>
                <a:lnTo>
                  <a:pt x="13716" y="79248"/>
                </a:lnTo>
                <a:lnTo>
                  <a:pt x="13716" y="80772"/>
                </a:lnTo>
                <a:lnTo>
                  <a:pt x="15240" y="71628"/>
                </a:lnTo>
                <a:lnTo>
                  <a:pt x="18288" y="64008"/>
                </a:lnTo>
                <a:lnTo>
                  <a:pt x="21336" y="58928"/>
                </a:lnTo>
                <a:lnTo>
                  <a:pt x="21336" y="56388"/>
                </a:lnTo>
                <a:lnTo>
                  <a:pt x="25908" y="48768"/>
                </a:lnTo>
                <a:lnTo>
                  <a:pt x="30480" y="44196"/>
                </a:lnTo>
                <a:lnTo>
                  <a:pt x="30480" y="42672"/>
                </a:lnTo>
                <a:lnTo>
                  <a:pt x="42672" y="30480"/>
                </a:lnTo>
                <a:lnTo>
                  <a:pt x="48768" y="26822"/>
                </a:lnTo>
                <a:lnTo>
                  <a:pt x="48768" y="25908"/>
                </a:lnTo>
                <a:lnTo>
                  <a:pt x="56388" y="21336"/>
                </a:lnTo>
                <a:lnTo>
                  <a:pt x="71628" y="15240"/>
                </a:lnTo>
                <a:lnTo>
                  <a:pt x="79248" y="13970"/>
                </a:lnTo>
                <a:lnTo>
                  <a:pt x="79248" y="13716"/>
                </a:lnTo>
                <a:lnTo>
                  <a:pt x="97536" y="10668"/>
                </a:lnTo>
                <a:lnTo>
                  <a:pt x="8313417" y="10668"/>
                </a:lnTo>
                <a:lnTo>
                  <a:pt x="8322561" y="12192"/>
                </a:lnTo>
                <a:lnTo>
                  <a:pt x="8330181" y="13716"/>
                </a:lnTo>
                <a:lnTo>
                  <a:pt x="8339325" y="15240"/>
                </a:lnTo>
                <a:lnTo>
                  <a:pt x="8354565" y="21336"/>
                </a:lnTo>
                <a:lnTo>
                  <a:pt x="8362185" y="25908"/>
                </a:lnTo>
                <a:lnTo>
                  <a:pt x="8362185" y="26822"/>
                </a:lnTo>
                <a:lnTo>
                  <a:pt x="8368281" y="30480"/>
                </a:lnTo>
                <a:lnTo>
                  <a:pt x="8380473" y="42672"/>
                </a:lnTo>
                <a:lnTo>
                  <a:pt x="8380473" y="44196"/>
                </a:lnTo>
                <a:lnTo>
                  <a:pt x="8385045" y="48768"/>
                </a:lnTo>
                <a:lnTo>
                  <a:pt x="8389617" y="56388"/>
                </a:lnTo>
                <a:lnTo>
                  <a:pt x="8389617" y="58928"/>
                </a:lnTo>
                <a:lnTo>
                  <a:pt x="8392665" y="64008"/>
                </a:lnTo>
                <a:lnTo>
                  <a:pt x="8395713" y="71628"/>
                </a:lnTo>
                <a:lnTo>
                  <a:pt x="8397237" y="80772"/>
                </a:lnTo>
                <a:lnTo>
                  <a:pt x="8397237" y="79248"/>
                </a:lnTo>
                <a:lnTo>
                  <a:pt x="8398761" y="88392"/>
                </a:lnTo>
                <a:lnTo>
                  <a:pt x="8398761" y="509016"/>
                </a:lnTo>
                <a:lnTo>
                  <a:pt x="8403333" y="499872"/>
                </a:lnTo>
                <a:lnTo>
                  <a:pt x="8406381" y="490728"/>
                </a:lnTo>
                <a:lnTo>
                  <a:pt x="8410953" y="463296"/>
                </a:lnTo>
                <a:close/>
              </a:path>
              <a:path w="8411210" h="559435">
                <a:moveTo>
                  <a:pt x="22860" y="502920"/>
                </a:moveTo>
                <a:lnTo>
                  <a:pt x="18288" y="495300"/>
                </a:lnTo>
                <a:lnTo>
                  <a:pt x="18288" y="496824"/>
                </a:lnTo>
                <a:lnTo>
                  <a:pt x="15240" y="487680"/>
                </a:lnTo>
                <a:lnTo>
                  <a:pt x="13716" y="480060"/>
                </a:lnTo>
                <a:lnTo>
                  <a:pt x="12192" y="470916"/>
                </a:lnTo>
                <a:lnTo>
                  <a:pt x="12192" y="509016"/>
                </a:lnTo>
                <a:lnTo>
                  <a:pt x="16764" y="516636"/>
                </a:lnTo>
                <a:lnTo>
                  <a:pt x="21336" y="522351"/>
                </a:lnTo>
                <a:lnTo>
                  <a:pt x="21336" y="502920"/>
                </a:lnTo>
                <a:lnTo>
                  <a:pt x="22860" y="502920"/>
                </a:lnTo>
                <a:close/>
              </a:path>
              <a:path w="8411210" h="559435">
                <a:moveTo>
                  <a:pt x="22860" y="56388"/>
                </a:moveTo>
                <a:lnTo>
                  <a:pt x="21336" y="56388"/>
                </a:lnTo>
                <a:lnTo>
                  <a:pt x="21336" y="58928"/>
                </a:lnTo>
                <a:lnTo>
                  <a:pt x="22860" y="56388"/>
                </a:lnTo>
                <a:close/>
              </a:path>
              <a:path w="8411210" h="559435">
                <a:moveTo>
                  <a:pt x="32004" y="516636"/>
                </a:moveTo>
                <a:lnTo>
                  <a:pt x="25908" y="510540"/>
                </a:lnTo>
                <a:lnTo>
                  <a:pt x="21336" y="502920"/>
                </a:lnTo>
                <a:lnTo>
                  <a:pt x="21336" y="522351"/>
                </a:lnTo>
                <a:lnTo>
                  <a:pt x="22860" y="524256"/>
                </a:lnTo>
                <a:lnTo>
                  <a:pt x="28956" y="530352"/>
                </a:lnTo>
                <a:lnTo>
                  <a:pt x="30480" y="532257"/>
                </a:lnTo>
                <a:lnTo>
                  <a:pt x="30480" y="516636"/>
                </a:lnTo>
                <a:lnTo>
                  <a:pt x="32004" y="516636"/>
                </a:lnTo>
                <a:close/>
              </a:path>
              <a:path w="8411210" h="559435">
                <a:moveTo>
                  <a:pt x="32004" y="42672"/>
                </a:moveTo>
                <a:lnTo>
                  <a:pt x="30480" y="42672"/>
                </a:lnTo>
                <a:lnTo>
                  <a:pt x="30480" y="44196"/>
                </a:lnTo>
                <a:lnTo>
                  <a:pt x="32004" y="42672"/>
                </a:lnTo>
                <a:close/>
              </a:path>
              <a:path w="8411210" h="559435">
                <a:moveTo>
                  <a:pt x="50292" y="533400"/>
                </a:moveTo>
                <a:lnTo>
                  <a:pt x="42672" y="528828"/>
                </a:lnTo>
                <a:lnTo>
                  <a:pt x="30480" y="516636"/>
                </a:lnTo>
                <a:lnTo>
                  <a:pt x="30480" y="532257"/>
                </a:lnTo>
                <a:lnTo>
                  <a:pt x="35052" y="537972"/>
                </a:lnTo>
                <a:lnTo>
                  <a:pt x="42672" y="542544"/>
                </a:lnTo>
                <a:lnTo>
                  <a:pt x="48768" y="545592"/>
                </a:lnTo>
                <a:lnTo>
                  <a:pt x="48768" y="533400"/>
                </a:lnTo>
                <a:lnTo>
                  <a:pt x="50292" y="533400"/>
                </a:lnTo>
                <a:close/>
              </a:path>
              <a:path w="8411210" h="559435">
                <a:moveTo>
                  <a:pt x="50292" y="25908"/>
                </a:moveTo>
                <a:lnTo>
                  <a:pt x="48768" y="25908"/>
                </a:lnTo>
                <a:lnTo>
                  <a:pt x="48768" y="26822"/>
                </a:lnTo>
                <a:lnTo>
                  <a:pt x="50292" y="25908"/>
                </a:lnTo>
                <a:close/>
              </a:path>
              <a:path w="8411210" h="559435">
                <a:moveTo>
                  <a:pt x="80772" y="547116"/>
                </a:moveTo>
                <a:lnTo>
                  <a:pt x="71628" y="544068"/>
                </a:lnTo>
                <a:lnTo>
                  <a:pt x="56388" y="537972"/>
                </a:lnTo>
                <a:lnTo>
                  <a:pt x="48768" y="533400"/>
                </a:lnTo>
                <a:lnTo>
                  <a:pt x="48768" y="545592"/>
                </a:lnTo>
                <a:lnTo>
                  <a:pt x="51816" y="547116"/>
                </a:lnTo>
                <a:lnTo>
                  <a:pt x="59436" y="551688"/>
                </a:lnTo>
                <a:lnTo>
                  <a:pt x="77724" y="557784"/>
                </a:lnTo>
                <a:lnTo>
                  <a:pt x="79248" y="558038"/>
                </a:lnTo>
                <a:lnTo>
                  <a:pt x="79248" y="547116"/>
                </a:lnTo>
                <a:lnTo>
                  <a:pt x="80772" y="547116"/>
                </a:lnTo>
                <a:close/>
              </a:path>
              <a:path w="8411210" h="559435">
                <a:moveTo>
                  <a:pt x="80772" y="13716"/>
                </a:moveTo>
                <a:lnTo>
                  <a:pt x="79248" y="13716"/>
                </a:lnTo>
                <a:lnTo>
                  <a:pt x="79248" y="13970"/>
                </a:lnTo>
                <a:lnTo>
                  <a:pt x="80772" y="13716"/>
                </a:lnTo>
                <a:close/>
              </a:path>
              <a:path w="8411210" h="559435">
                <a:moveTo>
                  <a:pt x="8331705" y="558001"/>
                </a:moveTo>
                <a:lnTo>
                  <a:pt x="8331705" y="547116"/>
                </a:lnTo>
                <a:lnTo>
                  <a:pt x="8322561" y="548640"/>
                </a:lnTo>
                <a:lnTo>
                  <a:pt x="8322561" y="547116"/>
                </a:lnTo>
                <a:lnTo>
                  <a:pt x="8313417" y="548640"/>
                </a:lnTo>
                <a:lnTo>
                  <a:pt x="97536" y="548640"/>
                </a:lnTo>
                <a:lnTo>
                  <a:pt x="88392" y="547116"/>
                </a:lnTo>
                <a:lnTo>
                  <a:pt x="88392" y="548640"/>
                </a:lnTo>
                <a:lnTo>
                  <a:pt x="79248" y="547116"/>
                </a:lnTo>
                <a:lnTo>
                  <a:pt x="79248" y="558038"/>
                </a:lnTo>
                <a:lnTo>
                  <a:pt x="86868" y="559308"/>
                </a:lnTo>
                <a:lnTo>
                  <a:pt x="8322561" y="559308"/>
                </a:lnTo>
                <a:lnTo>
                  <a:pt x="8331705" y="558001"/>
                </a:lnTo>
                <a:close/>
              </a:path>
              <a:path w="8411210" h="559435">
                <a:moveTo>
                  <a:pt x="8362185" y="545592"/>
                </a:moveTo>
                <a:lnTo>
                  <a:pt x="8362185" y="533400"/>
                </a:lnTo>
                <a:lnTo>
                  <a:pt x="8354565" y="537972"/>
                </a:lnTo>
                <a:lnTo>
                  <a:pt x="8339325" y="544068"/>
                </a:lnTo>
                <a:lnTo>
                  <a:pt x="8330181" y="547116"/>
                </a:lnTo>
                <a:lnTo>
                  <a:pt x="8331705" y="547116"/>
                </a:lnTo>
                <a:lnTo>
                  <a:pt x="8331705" y="558001"/>
                </a:lnTo>
                <a:lnTo>
                  <a:pt x="8333229" y="557784"/>
                </a:lnTo>
                <a:lnTo>
                  <a:pt x="8351517" y="551688"/>
                </a:lnTo>
                <a:lnTo>
                  <a:pt x="8359137" y="547116"/>
                </a:lnTo>
                <a:lnTo>
                  <a:pt x="8362185" y="545592"/>
                </a:lnTo>
                <a:close/>
              </a:path>
              <a:path w="8411210" h="559435">
                <a:moveTo>
                  <a:pt x="8362185" y="26822"/>
                </a:moveTo>
                <a:lnTo>
                  <a:pt x="8362185" y="25908"/>
                </a:lnTo>
                <a:lnTo>
                  <a:pt x="8360661" y="25908"/>
                </a:lnTo>
                <a:lnTo>
                  <a:pt x="8362185" y="26822"/>
                </a:lnTo>
                <a:close/>
              </a:path>
              <a:path w="8411210" h="559435">
                <a:moveTo>
                  <a:pt x="8380473" y="531876"/>
                </a:moveTo>
                <a:lnTo>
                  <a:pt x="8380473" y="516636"/>
                </a:lnTo>
                <a:lnTo>
                  <a:pt x="8368281" y="528828"/>
                </a:lnTo>
                <a:lnTo>
                  <a:pt x="8360661" y="533400"/>
                </a:lnTo>
                <a:lnTo>
                  <a:pt x="8362185" y="533400"/>
                </a:lnTo>
                <a:lnTo>
                  <a:pt x="8362185" y="545592"/>
                </a:lnTo>
                <a:lnTo>
                  <a:pt x="8368281" y="542544"/>
                </a:lnTo>
                <a:lnTo>
                  <a:pt x="8374377" y="537972"/>
                </a:lnTo>
                <a:lnTo>
                  <a:pt x="8380473" y="531876"/>
                </a:lnTo>
                <a:close/>
              </a:path>
              <a:path w="8411210" h="559435">
                <a:moveTo>
                  <a:pt x="8380473" y="44196"/>
                </a:moveTo>
                <a:lnTo>
                  <a:pt x="8380473" y="42672"/>
                </a:lnTo>
                <a:lnTo>
                  <a:pt x="8378949" y="42672"/>
                </a:lnTo>
                <a:lnTo>
                  <a:pt x="8380473" y="44196"/>
                </a:lnTo>
                <a:close/>
              </a:path>
              <a:path w="8411210" h="559435">
                <a:moveTo>
                  <a:pt x="8389617" y="522351"/>
                </a:moveTo>
                <a:lnTo>
                  <a:pt x="8389617" y="502920"/>
                </a:lnTo>
                <a:lnTo>
                  <a:pt x="8385045" y="510540"/>
                </a:lnTo>
                <a:lnTo>
                  <a:pt x="8378949" y="516636"/>
                </a:lnTo>
                <a:lnTo>
                  <a:pt x="8380473" y="516636"/>
                </a:lnTo>
                <a:lnTo>
                  <a:pt x="8380473" y="531876"/>
                </a:lnTo>
                <a:lnTo>
                  <a:pt x="8388093" y="524256"/>
                </a:lnTo>
                <a:lnTo>
                  <a:pt x="8389617" y="522351"/>
                </a:lnTo>
                <a:close/>
              </a:path>
              <a:path w="8411210" h="559435">
                <a:moveTo>
                  <a:pt x="8389617" y="58928"/>
                </a:moveTo>
                <a:lnTo>
                  <a:pt x="8389617" y="56388"/>
                </a:lnTo>
                <a:lnTo>
                  <a:pt x="8388093" y="56388"/>
                </a:lnTo>
                <a:lnTo>
                  <a:pt x="8389617" y="58928"/>
                </a:lnTo>
                <a:close/>
              </a:path>
              <a:path w="8411210" h="559435">
                <a:moveTo>
                  <a:pt x="8398761" y="509016"/>
                </a:moveTo>
                <a:lnTo>
                  <a:pt x="8398761" y="470916"/>
                </a:lnTo>
                <a:lnTo>
                  <a:pt x="8397237" y="480060"/>
                </a:lnTo>
                <a:lnTo>
                  <a:pt x="8395713" y="487680"/>
                </a:lnTo>
                <a:lnTo>
                  <a:pt x="8392665" y="496824"/>
                </a:lnTo>
                <a:lnTo>
                  <a:pt x="8392665" y="495300"/>
                </a:lnTo>
                <a:lnTo>
                  <a:pt x="8388093" y="502920"/>
                </a:lnTo>
                <a:lnTo>
                  <a:pt x="8389617" y="502920"/>
                </a:lnTo>
                <a:lnTo>
                  <a:pt x="8389617" y="522351"/>
                </a:lnTo>
                <a:lnTo>
                  <a:pt x="8394189" y="516636"/>
                </a:lnTo>
                <a:lnTo>
                  <a:pt x="8398761" y="509016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11914" y="3211068"/>
            <a:ext cx="7170420" cy="1083945"/>
          </a:xfrm>
          <a:custGeom>
            <a:avLst/>
            <a:gdLst/>
            <a:ahLst/>
            <a:cxnLst/>
            <a:rect l="l" t="t" r="r" b="b"/>
            <a:pathLst>
              <a:path w="7170420" h="1083945">
                <a:moveTo>
                  <a:pt x="7170420" y="902208"/>
                </a:moveTo>
                <a:lnTo>
                  <a:pt x="7170420" y="179832"/>
                </a:lnTo>
                <a:lnTo>
                  <a:pt x="7163971" y="132115"/>
                </a:lnTo>
                <a:lnTo>
                  <a:pt x="7145754" y="89182"/>
                </a:lnTo>
                <a:lnTo>
                  <a:pt x="7117461" y="52768"/>
                </a:lnTo>
                <a:lnTo>
                  <a:pt x="7080786" y="24609"/>
                </a:lnTo>
                <a:lnTo>
                  <a:pt x="7037423" y="6441"/>
                </a:lnTo>
                <a:lnTo>
                  <a:pt x="6989064" y="0"/>
                </a:lnTo>
                <a:lnTo>
                  <a:pt x="179832" y="0"/>
                </a:lnTo>
                <a:lnTo>
                  <a:pt x="132115" y="6441"/>
                </a:lnTo>
                <a:lnTo>
                  <a:pt x="89182" y="24609"/>
                </a:lnTo>
                <a:lnTo>
                  <a:pt x="52768" y="52768"/>
                </a:lnTo>
                <a:lnTo>
                  <a:pt x="24609" y="89182"/>
                </a:lnTo>
                <a:lnTo>
                  <a:pt x="6441" y="132115"/>
                </a:lnTo>
                <a:lnTo>
                  <a:pt x="0" y="179832"/>
                </a:lnTo>
                <a:lnTo>
                  <a:pt x="0" y="902208"/>
                </a:lnTo>
                <a:lnTo>
                  <a:pt x="6441" y="950566"/>
                </a:lnTo>
                <a:lnTo>
                  <a:pt x="24609" y="993930"/>
                </a:lnTo>
                <a:lnTo>
                  <a:pt x="52768" y="1030605"/>
                </a:lnTo>
                <a:lnTo>
                  <a:pt x="89182" y="1058897"/>
                </a:lnTo>
                <a:lnTo>
                  <a:pt x="132115" y="1077115"/>
                </a:lnTo>
                <a:lnTo>
                  <a:pt x="179832" y="1083564"/>
                </a:lnTo>
                <a:lnTo>
                  <a:pt x="6989064" y="1083564"/>
                </a:lnTo>
                <a:lnTo>
                  <a:pt x="7037423" y="1077115"/>
                </a:lnTo>
                <a:lnTo>
                  <a:pt x="7080786" y="1058897"/>
                </a:lnTo>
                <a:lnTo>
                  <a:pt x="7117461" y="1030605"/>
                </a:lnTo>
                <a:lnTo>
                  <a:pt x="7145754" y="993930"/>
                </a:lnTo>
                <a:lnTo>
                  <a:pt x="7163971" y="950566"/>
                </a:lnTo>
                <a:lnTo>
                  <a:pt x="7170420" y="902208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11914" y="4663440"/>
            <a:ext cx="7199630" cy="894715"/>
          </a:xfrm>
          <a:custGeom>
            <a:avLst/>
            <a:gdLst/>
            <a:ahLst/>
            <a:cxnLst/>
            <a:rect l="l" t="t" r="r" b="b"/>
            <a:pathLst>
              <a:path w="7199630" h="894714">
                <a:moveTo>
                  <a:pt x="7199376" y="745236"/>
                </a:moveTo>
                <a:lnTo>
                  <a:pt x="7199376" y="149352"/>
                </a:lnTo>
                <a:lnTo>
                  <a:pt x="7191744" y="102217"/>
                </a:lnTo>
                <a:lnTo>
                  <a:pt x="7170505" y="61228"/>
                </a:lnTo>
                <a:lnTo>
                  <a:pt x="7138148" y="28870"/>
                </a:lnTo>
                <a:lnTo>
                  <a:pt x="7097158" y="7632"/>
                </a:lnTo>
                <a:lnTo>
                  <a:pt x="7050024" y="0"/>
                </a:lnTo>
                <a:lnTo>
                  <a:pt x="149352" y="0"/>
                </a:lnTo>
                <a:lnTo>
                  <a:pt x="102217" y="7632"/>
                </a:lnTo>
                <a:lnTo>
                  <a:pt x="61228" y="28870"/>
                </a:lnTo>
                <a:lnTo>
                  <a:pt x="28870" y="61228"/>
                </a:lnTo>
                <a:lnTo>
                  <a:pt x="7632" y="102217"/>
                </a:lnTo>
                <a:lnTo>
                  <a:pt x="0" y="149352"/>
                </a:lnTo>
                <a:lnTo>
                  <a:pt x="0" y="745236"/>
                </a:lnTo>
                <a:lnTo>
                  <a:pt x="7632" y="792370"/>
                </a:lnTo>
                <a:lnTo>
                  <a:pt x="28870" y="833359"/>
                </a:lnTo>
                <a:lnTo>
                  <a:pt x="61228" y="865717"/>
                </a:lnTo>
                <a:lnTo>
                  <a:pt x="102217" y="886955"/>
                </a:lnTo>
                <a:lnTo>
                  <a:pt x="149352" y="894588"/>
                </a:lnTo>
                <a:lnTo>
                  <a:pt x="7050024" y="894588"/>
                </a:lnTo>
                <a:lnTo>
                  <a:pt x="7097158" y="886955"/>
                </a:lnTo>
                <a:lnTo>
                  <a:pt x="7138148" y="865717"/>
                </a:lnTo>
                <a:lnTo>
                  <a:pt x="7170505" y="833359"/>
                </a:lnTo>
                <a:lnTo>
                  <a:pt x="7191744" y="792370"/>
                </a:lnTo>
                <a:lnTo>
                  <a:pt x="7199376" y="745236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25986" y="5925312"/>
            <a:ext cx="7633970" cy="478790"/>
          </a:xfrm>
          <a:custGeom>
            <a:avLst/>
            <a:gdLst/>
            <a:ahLst/>
            <a:cxnLst/>
            <a:rect l="l" t="t" r="r" b="b"/>
            <a:pathLst>
              <a:path w="7633970" h="478789">
                <a:moveTo>
                  <a:pt x="7633716" y="399288"/>
                </a:moveTo>
                <a:lnTo>
                  <a:pt x="7633716" y="80772"/>
                </a:lnTo>
                <a:lnTo>
                  <a:pt x="7627310" y="49506"/>
                </a:lnTo>
                <a:lnTo>
                  <a:pt x="7609903" y="23812"/>
                </a:lnTo>
                <a:lnTo>
                  <a:pt x="7584210" y="6405"/>
                </a:lnTo>
                <a:lnTo>
                  <a:pt x="7552944" y="0"/>
                </a:lnTo>
                <a:lnTo>
                  <a:pt x="79248" y="0"/>
                </a:lnTo>
                <a:lnTo>
                  <a:pt x="48863" y="6405"/>
                </a:lnTo>
                <a:lnTo>
                  <a:pt x="23622" y="23812"/>
                </a:lnTo>
                <a:lnTo>
                  <a:pt x="6381" y="49506"/>
                </a:lnTo>
                <a:lnTo>
                  <a:pt x="0" y="80772"/>
                </a:lnTo>
                <a:lnTo>
                  <a:pt x="0" y="399288"/>
                </a:lnTo>
                <a:lnTo>
                  <a:pt x="6381" y="430315"/>
                </a:lnTo>
                <a:lnTo>
                  <a:pt x="23622" y="455485"/>
                </a:lnTo>
                <a:lnTo>
                  <a:pt x="48863" y="472368"/>
                </a:lnTo>
                <a:lnTo>
                  <a:pt x="79248" y="478536"/>
                </a:lnTo>
                <a:lnTo>
                  <a:pt x="7552944" y="478536"/>
                </a:lnTo>
                <a:lnTo>
                  <a:pt x="7584210" y="472368"/>
                </a:lnTo>
                <a:lnTo>
                  <a:pt x="7609903" y="455485"/>
                </a:lnTo>
                <a:lnTo>
                  <a:pt x="7627310" y="430315"/>
                </a:lnTo>
                <a:lnTo>
                  <a:pt x="7633716" y="399288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23704" y="5999477"/>
            <a:ext cx="563689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Devem ser </a:t>
            </a:r>
            <a:r>
              <a:rPr sz="1800" b="1" spc="0" dirty="0">
                <a:solidFill>
                  <a:srgbClr val="FFFFFF"/>
                </a:solidFill>
                <a:latin typeface="Calibri"/>
                <a:cs typeface="Calibri"/>
              </a:rPr>
              <a:t>considerados 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800" b="1" u="heavy" spc="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competência</a:t>
            </a:r>
            <a:r>
              <a:rPr sz="1800" b="1" spc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e a</a:t>
            </a:r>
            <a:r>
              <a:rPr sz="1800" b="1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oportunidade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27510" y="2327148"/>
            <a:ext cx="7632700" cy="745490"/>
          </a:xfrm>
          <a:custGeom>
            <a:avLst/>
            <a:gdLst/>
            <a:ahLst/>
            <a:cxnLst/>
            <a:rect l="l" t="t" r="r" b="b"/>
            <a:pathLst>
              <a:path w="7632700" h="745489">
                <a:moveTo>
                  <a:pt x="7632192" y="620268"/>
                </a:moveTo>
                <a:lnTo>
                  <a:pt x="7632192" y="123444"/>
                </a:lnTo>
                <a:lnTo>
                  <a:pt x="7622310" y="75223"/>
                </a:lnTo>
                <a:lnTo>
                  <a:pt x="7595425" y="36004"/>
                </a:lnTo>
                <a:lnTo>
                  <a:pt x="7555682" y="9644"/>
                </a:lnTo>
                <a:lnTo>
                  <a:pt x="7507224" y="0"/>
                </a:lnTo>
                <a:lnTo>
                  <a:pt x="123444" y="0"/>
                </a:lnTo>
                <a:lnTo>
                  <a:pt x="75223" y="9644"/>
                </a:lnTo>
                <a:lnTo>
                  <a:pt x="36004" y="36004"/>
                </a:lnTo>
                <a:lnTo>
                  <a:pt x="9644" y="75223"/>
                </a:lnTo>
                <a:lnTo>
                  <a:pt x="0" y="123444"/>
                </a:lnTo>
                <a:lnTo>
                  <a:pt x="0" y="620268"/>
                </a:lnTo>
                <a:lnTo>
                  <a:pt x="9644" y="668726"/>
                </a:lnTo>
                <a:lnTo>
                  <a:pt x="36004" y="708469"/>
                </a:lnTo>
                <a:lnTo>
                  <a:pt x="75223" y="735353"/>
                </a:lnTo>
                <a:lnTo>
                  <a:pt x="123444" y="745236"/>
                </a:lnTo>
                <a:lnTo>
                  <a:pt x="7507224" y="745236"/>
                </a:lnTo>
                <a:lnTo>
                  <a:pt x="7555682" y="735353"/>
                </a:lnTo>
                <a:lnTo>
                  <a:pt x="7595425" y="708469"/>
                </a:lnTo>
                <a:lnTo>
                  <a:pt x="7622310" y="668726"/>
                </a:lnTo>
                <a:lnTo>
                  <a:pt x="7632192" y="620268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2084" y="976375"/>
            <a:ext cx="8556625" cy="455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Despesa pelo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enfoque</a:t>
            </a:r>
            <a:r>
              <a:rPr sz="1750" b="1" spc="6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patrimonial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1617345">
              <a:lnSpc>
                <a:spcPct val="100000"/>
              </a:lnSpc>
            </a:pPr>
            <a:r>
              <a:rPr sz="1800" b="1" spc="10" dirty="0">
                <a:latin typeface="Calibri"/>
                <a:cs typeface="Calibri"/>
              </a:rPr>
              <a:t>Quando </a:t>
            </a:r>
            <a:r>
              <a:rPr sz="1800" b="1" spc="5" dirty="0">
                <a:latin typeface="Calibri"/>
                <a:cs typeface="Calibri"/>
              </a:rPr>
              <a:t>se RECONHECE </a:t>
            </a:r>
            <a:r>
              <a:rPr sz="1800" b="1" spc="10" dirty="0">
                <a:latin typeface="Calibri"/>
                <a:cs typeface="Calibri"/>
              </a:rPr>
              <a:t>uma </a:t>
            </a:r>
            <a:r>
              <a:rPr sz="1800" b="1" spc="5" dirty="0">
                <a:latin typeface="Calibri"/>
                <a:cs typeface="Calibri"/>
              </a:rPr>
              <a:t>despesa sob </a:t>
            </a:r>
            <a:r>
              <a:rPr sz="1800" b="1" spc="10" dirty="0">
                <a:latin typeface="Calibri"/>
                <a:cs typeface="Calibri"/>
              </a:rPr>
              <a:t>o </a:t>
            </a:r>
            <a:r>
              <a:rPr sz="1800" b="1" spc="0" dirty="0">
                <a:latin typeface="Calibri"/>
                <a:cs typeface="Calibri"/>
              </a:rPr>
              <a:t>enfoque </a:t>
            </a:r>
            <a:r>
              <a:rPr sz="1800" b="1" spc="5" dirty="0">
                <a:latin typeface="Calibri"/>
                <a:cs typeface="Calibri"/>
              </a:rPr>
              <a:t>patrimonial</a:t>
            </a:r>
            <a:r>
              <a:rPr sz="1800" b="1" spc="155" dirty="0">
                <a:latin typeface="Calibri"/>
                <a:cs typeface="Calibri"/>
              </a:rPr>
              <a:t> </a:t>
            </a:r>
            <a:r>
              <a:rPr sz="1800" b="1" spc="5" dirty="0">
                <a:latin typeface="Calibri"/>
                <a:cs typeface="Calibri"/>
              </a:rPr>
              <a:t>(VPD)?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00">
              <a:latin typeface="Times New Roman"/>
              <a:cs typeface="Times New Roman"/>
            </a:endParaRPr>
          </a:p>
          <a:p>
            <a:pPr marL="1884045" marR="273685" algn="ctr">
              <a:lnSpc>
                <a:spcPct val="102200"/>
              </a:lnSpc>
            </a:pPr>
            <a:r>
              <a:rPr sz="1800" b="1" spc="15" dirty="0">
                <a:latin typeface="Calibri"/>
                <a:cs typeface="Calibri"/>
              </a:rPr>
              <a:t>Uma </a:t>
            </a:r>
            <a:r>
              <a:rPr sz="1800" b="1" spc="10" dirty="0">
                <a:latin typeface="Calibri"/>
                <a:cs typeface="Calibri"/>
              </a:rPr>
              <a:t>das </a:t>
            </a:r>
            <a:r>
              <a:rPr sz="1800" b="1" spc="0" dirty="0">
                <a:latin typeface="Calibri"/>
                <a:cs typeface="Calibri"/>
              </a:rPr>
              <a:t>grandes questões </a:t>
            </a:r>
            <a:r>
              <a:rPr sz="1800" b="1" spc="10" dirty="0">
                <a:latin typeface="Calibri"/>
                <a:cs typeface="Calibri"/>
              </a:rPr>
              <a:t>da CIÊNCIA </a:t>
            </a:r>
            <a:r>
              <a:rPr sz="1800" b="1" spc="-5" dirty="0">
                <a:latin typeface="Calibri"/>
                <a:cs typeface="Calibri"/>
              </a:rPr>
              <a:t>CONTÁBIL </a:t>
            </a:r>
            <a:r>
              <a:rPr sz="1800" b="1" spc="10" dirty="0">
                <a:latin typeface="Calibri"/>
                <a:cs typeface="Calibri"/>
              </a:rPr>
              <a:t>é o </a:t>
            </a:r>
            <a:r>
              <a:rPr sz="1800" b="1" spc="5" dirty="0">
                <a:latin typeface="Calibri"/>
                <a:cs typeface="Calibri"/>
              </a:rPr>
              <a:t>momento </a:t>
            </a:r>
            <a:r>
              <a:rPr sz="1800" b="1" spc="10" dirty="0">
                <a:latin typeface="Calibri"/>
                <a:cs typeface="Calibri"/>
              </a:rPr>
              <a:t>da  </a:t>
            </a:r>
            <a:r>
              <a:rPr sz="1800" b="1" spc="0" dirty="0">
                <a:latin typeface="Calibri"/>
                <a:cs typeface="Calibri"/>
              </a:rPr>
              <a:t>ocorrência </a:t>
            </a:r>
            <a:r>
              <a:rPr sz="1800" b="1" spc="5" dirty="0">
                <a:latin typeface="Calibri"/>
                <a:cs typeface="Calibri"/>
              </a:rPr>
              <a:t>dos </a:t>
            </a:r>
            <a:r>
              <a:rPr sz="1800" b="1" dirty="0">
                <a:latin typeface="Calibri"/>
                <a:cs typeface="Calibri"/>
              </a:rPr>
              <a:t>fatos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geradores.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>
              <a:latin typeface="Times New Roman"/>
              <a:cs typeface="Times New Roman"/>
            </a:endParaRPr>
          </a:p>
          <a:p>
            <a:pPr marL="1586865" marR="65405" indent="-1270" algn="ctr">
              <a:lnSpc>
                <a:spcPct val="102200"/>
              </a:lnSpc>
              <a:spcBef>
                <a:spcPts val="5"/>
              </a:spcBef>
            </a:pPr>
            <a:r>
              <a:rPr sz="1800" spc="15" dirty="0">
                <a:latin typeface="Calibri"/>
                <a:cs typeface="Calibri"/>
              </a:rPr>
              <a:t>O </a:t>
            </a:r>
            <a:r>
              <a:rPr sz="1800" b="1" spc="0" dirty="0">
                <a:latin typeface="Calibri"/>
                <a:cs typeface="Calibri"/>
              </a:rPr>
              <a:t>reconhecimento </a:t>
            </a:r>
            <a:r>
              <a:rPr sz="1800" b="1" dirty="0">
                <a:latin typeface="Calibri"/>
                <a:cs typeface="Calibri"/>
              </a:rPr>
              <a:t>está </a:t>
            </a:r>
            <a:r>
              <a:rPr sz="1800" b="1" spc="0" dirty="0">
                <a:latin typeface="Calibri"/>
                <a:cs typeface="Calibri"/>
              </a:rPr>
              <a:t>atrelado </a:t>
            </a:r>
            <a:r>
              <a:rPr sz="1800" spc="10" dirty="0">
                <a:latin typeface="Calibri"/>
                <a:cs typeface="Calibri"/>
              </a:rPr>
              <a:t>a </a:t>
            </a:r>
            <a:r>
              <a:rPr sz="1800" spc="15" dirty="0">
                <a:latin typeface="Calibri"/>
                <a:cs typeface="Calibri"/>
              </a:rPr>
              <a:t>um </a:t>
            </a:r>
            <a:r>
              <a:rPr sz="1800" spc="0" dirty="0">
                <a:latin typeface="Calibri"/>
                <a:cs typeface="Calibri"/>
              </a:rPr>
              <a:t>momento, </a:t>
            </a:r>
            <a:r>
              <a:rPr sz="1800" b="1" spc="10" dirty="0">
                <a:latin typeface="Calibri"/>
                <a:cs typeface="Calibri"/>
              </a:rPr>
              <a:t>ao </a:t>
            </a:r>
            <a:r>
              <a:rPr sz="1800" b="1" spc="5" dirty="0">
                <a:latin typeface="Calibri"/>
                <a:cs typeface="Calibri"/>
              </a:rPr>
              <a:t>elemento </a:t>
            </a:r>
            <a:r>
              <a:rPr sz="1800" b="1" spc="0" dirty="0">
                <a:latin typeface="Calibri"/>
                <a:cs typeface="Calibri"/>
              </a:rPr>
              <a:t>temporal  </a:t>
            </a:r>
            <a:r>
              <a:rPr sz="1800" b="1" spc="10" dirty="0">
                <a:latin typeface="Calibri"/>
                <a:cs typeface="Calibri"/>
              </a:rPr>
              <a:t>do </a:t>
            </a:r>
            <a:r>
              <a:rPr sz="1800" b="1" spc="0" dirty="0">
                <a:latin typeface="Calibri"/>
                <a:cs typeface="Calibri"/>
              </a:rPr>
              <a:t>fenômeno</a:t>
            </a:r>
            <a:r>
              <a:rPr sz="1800" spc="0" dirty="0">
                <a:latin typeface="Calibri"/>
                <a:cs typeface="Calibri"/>
              </a:rPr>
              <a:t>. </a:t>
            </a:r>
            <a:r>
              <a:rPr sz="1800" spc="15" dirty="0">
                <a:latin typeface="Calibri"/>
                <a:cs typeface="Calibri"/>
              </a:rPr>
              <a:t>A </a:t>
            </a:r>
            <a:r>
              <a:rPr sz="1800" spc="5" dirty="0">
                <a:latin typeface="Calibri"/>
                <a:cs typeface="Calibri"/>
              </a:rPr>
              <a:t>despesa </a:t>
            </a:r>
            <a:r>
              <a:rPr sz="1800" spc="10" dirty="0">
                <a:latin typeface="Calibri"/>
                <a:cs typeface="Calibri"/>
              </a:rPr>
              <a:t>sob o </a:t>
            </a:r>
            <a:r>
              <a:rPr sz="1800" spc="0" dirty="0">
                <a:latin typeface="Calibri"/>
                <a:cs typeface="Calibri"/>
              </a:rPr>
              <a:t>enfoque patrimonial sujeita-se </a:t>
            </a:r>
            <a:r>
              <a:rPr sz="1800" spc="10" dirty="0">
                <a:latin typeface="Calibri"/>
                <a:cs typeface="Calibri"/>
              </a:rPr>
              <a:t>ao </a:t>
            </a:r>
            <a:r>
              <a:rPr sz="1800" spc="0" dirty="0">
                <a:latin typeface="Calibri"/>
                <a:cs typeface="Calibri"/>
              </a:rPr>
              <a:t>regime  </a:t>
            </a:r>
            <a:r>
              <a:rPr sz="1800" spc="5" dirty="0">
                <a:latin typeface="Calibri"/>
                <a:cs typeface="Calibri"/>
              </a:rPr>
              <a:t>econômico </a:t>
            </a:r>
            <a:r>
              <a:rPr sz="1800" spc="10" dirty="0">
                <a:latin typeface="Calibri"/>
                <a:cs typeface="Calibri"/>
              </a:rPr>
              <a:t>ou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contábil.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marL="1574800" marR="25400" algn="just">
              <a:lnSpc>
                <a:spcPct val="102200"/>
              </a:lnSpc>
            </a:pPr>
            <a:r>
              <a:rPr sz="1800" spc="15" dirty="0">
                <a:latin typeface="Calibri"/>
                <a:cs typeface="Calibri"/>
              </a:rPr>
              <a:t>O </a:t>
            </a:r>
            <a:r>
              <a:rPr sz="1800" spc="5" dirty="0">
                <a:latin typeface="Calibri"/>
                <a:cs typeface="Calibri"/>
              </a:rPr>
              <a:t>reconhecimento </a:t>
            </a:r>
            <a:r>
              <a:rPr sz="1800" spc="10" dirty="0">
                <a:latin typeface="Calibri"/>
                <a:cs typeface="Calibri"/>
              </a:rPr>
              <a:t>da despesa sob o </a:t>
            </a:r>
            <a:r>
              <a:rPr sz="1800" spc="0" dirty="0">
                <a:latin typeface="Calibri"/>
                <a:cs typeface="Calibri"/>
              </a:rPr>
              <a:t>enfoque </a:t>
            </a:r>
            <a:r>
              <a:rPr sz="1800" spc="5" dirty="0">
                <a:latin typeface="Calibri"/>
                <a:cs typeface="Calibri"/>
              </a:rPr>
              <a:t>patrimonial </a:t>
            </a:r>
            <a:r>
              <a:rPr sz="1800" spc="10" dirty="0">
                <a:latin typeface="Calibri"/>
                <a:cs typeface="Calibri"/>
              </a:rPr>
              <a:t>é no </a:t>
            </a:r>
            <a:r>
              <a:rPr sz="1800" spc="5" dirty="0">
                <a:latin typeface="Calibri"/>
                <a:cs typeface="Calibri"/>
              </a:rPr>
              <a:t>momento  </a:t>
            </a:r>
            <a:r>
              <a:rPr sz="1800" spc="10" dirty="0">
                <a:latin typeface="Calibri"/>
                <a:cs typeface="Calibri"/>
              </a:rPr>
              <a:t>do </a:t>
            </a:r>
            <a:r>
              <a:rPr sz="1800" b="1" dirty="0">
                <a:latin typeface="Calibri"/>
                <a:cs typeface="Calibri"/>
              </a:rPr>
              <a:t>fato </a:t>
            </a:r>
            <a:r>
              <a:rPr sz="1800" b="1" spc="0" dirty="0">
                <a:latin typeface="Calibri"/>
                <a:cs typeface="Calibri"/>
              </a:rPr>
              <a:t>gerador </a:t>
            </a:r>
            <a:r>
              <a:rPr sz="1800" b="1" spc="10" dirty="0">
                <a:latin typeface="Calibri"/>
                <a:cs typeface="Calibri"/>
              </a:rPr>
              <a:t>que </a:t>
            </a:r>
            <a:r>
              <a:rPr sz="1800" b="1" spc="5" dirty="0">
                <a:latin typeface="Calibri"/>
                <a:cs typeface="Calibri"/>
              </a:rPr>
              <a:t>diminui </a:t>
            </a:r>
            <a:r>
              <a:rPr sz="1800" b="1" spc="10" dirty="0">
                <a:latin typeface="Calibri"/>
                <a:cs typeface="Calibri"/>
              </a:rPr>
              <a:t>o </a:t>
            </a:r>
            <a:r>
              <a:rPr sz="1800" b="1" spc="5" dirty="0">
                <a:latin typeface="Calibri"/>
                <a:cs typeface="Calibri"/>
              </a:rPr>
              <a:t>patrimônio líquido</a:t>
            </a:r>
            <a:r>
              <a:rPr sz="1800" spc="5" dirty="0">
                <a:latin typeface="Calibri"/>
                <a:cs typeface="Calibri"/>
              </a:rPr>
              <a:t>, independente </a:t>
            </a:r>
            <a:r>
              <a:rPr sz="1800" spc="10" dirty="0">
                <a:latin typeface="Calibri"/>
                <a:cs typeface="Calibri"/>
              </a:rPr>
              <a:t>de  </a:t>
            </a:r>
            <a:r>
              <a:rPr sz="1800" spc="5" dirty="0">
                <a:latin typeface="Calibri"/>
                <a:cs typeface="Calibri"/>
              </a:rPr>
              <a:t>saída </a:t>
            </a:r>
            <a:r>
              <a:rPr sz="1800" spc="10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recurso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financeiro.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32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8033" y="1709419"/>
            <a:ext cx="4977130" cy="7499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12420" algn="l"/>
              </a:tabLst>
            </a:pPr>
            <a:r>
              <a:rPr sz="1550" b="1" spc="5" dirty="0">
                <a:latin typeface="Calibri"/>
                <a:cs typeface="Calibri"/>
              </a:rPr>
              <a:t>1.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b="1" spc="-10" dirty="0">
                <a:latin typeface="Calibri"/>
                <a:cs typeface="Calibri"/>
              </a:rPr>
              <a:t>PRESTAÇÃO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SERVIÇO </a:t>
            </a:r>
            <a:r>
              <a:rPr sz="1550" b="1" spc="10" dirty="0">
                <a:latin typeface="Calibri"/>
                <a:cs typeface="Calibri"/>
              </a:rPr>
              <a:t>DE</a:t>
            </a:r>
            <a:r>
              <a:rPr sz="1550" b="1" spc="-3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LIMPEZA</a:t>
            </a:r>
            <a:endParaRPr sz="1550">
              <a:latin typeface="Calibri"/>
              <a:cs typeface="Calibri"/>
            </a:endParaRPr>
          </a:p>
          <a:p>
            <a:pPr marL="312420" marR="5080">
              <a:lnSpc>
                <a:spcPts val="1910"/>
              </a:lnSpc>
              <a:spcBef>
                <a:spcPts val="60"/>
              </a:spcBef>
            </a:pPr>
            <a:r>
              <a:rPr sz="1550" spc="0" dirty="0">
                <a:latin typeface="Calibri"/>
                <a:cs typeface="Calibri"/>
              </a:rPr>
              <a:t>Existem </a:t>
            </a:r>
            <a:r>
              <a:rPr sz="1550" spc="10" dirty="0">
                <a:latin typeface="Calibri"/>
                <a:cs typeface="Calibri"/>
              </a:rPr>
              <a:t>2 </a:t>
            </a:r>
            <a:r>
              <a:rPr sz="1550" spc="5" dirty="0">
                <a:latin typeface="Calibri"/>
                <a:cs typeface="Calibri"/>
              </a:rPr>
              <a:t>momentos </a:t>
            </a:r>
            <a:r>
              <a:rPr sz="1550" spc="0" dirty="0">
                <a:latin typeface="Calibri"/>
                <a:cs typeface="Calibri"/>
              </a:rPr>
              <a:t>importantes: </a:t>
            </a:r>
            <a:r>
              <a:rPr sz="1550" spc="10" dirty="0">
                <a:latin typeface="Calibri"/>
                <a:cs typeface="Calibri"/>
              </a:rPr>
              <a:t>o </a:t>
            </a:r>
            <a:r>
              <a:rPr sz="1550" spc="5" dirty="0">
                <a:latin typeface="Calibri"/>
                <a:cs typeface="Calibri"/>
              </a:rPr>
              <a:t>da </a:t>
            </a:r>
            <a:r>
              <a:rPr sz="1550" dirty="0">
                <a:latin typeface="Calibri"/>
                <a:cs typeface="Calibri"/>
              </a:rPr>
              <a:t>efetiva </a:t>
            </a:r>
            <a:r>
              <a:rPr sz="1550" b="1" spc="0" dirty="0">
                <a:latin typeface="Calibri"/>
                <a:cs typeface="Calibri"/>
              </a:rPr>
              <a:t>prestação  </a:t>
            </a:r>
            <a:r>
              <a:rPr sz="1550" b="1" spc="10" dirty="0">
                <a:latin typeface="Calibri"/>
                <a:cs typeface="Calibri"/>
              </a:rPr>
              <a:t>do </a:t>
            </a:r>
            <a:r>
              <a:rPr sz="1550" b="1" spc="0" dirty="0">
                <a:latin typeface="Calibri"/>
                <a:cs typeface="Calibri"/>
              </a:rPr>
              <a:t>serviço </a:t>
            </a:r>
            <a:r>
              <a:rPr sz="1550" spc="10" dirty="0">
                <a:latin typeface="Calibri"/>
                <a:cs typeface="Calibri"/>
              </a:rPr>
              <a:t>e o do </a:t>
            </a:r>
            <a:r>
              <a:rPr sz="1550" b="1" spc="0" dirty="0">
                <a:latin typeface="Calibri"/>
                <a:cs typeface="Calibri"/>
              </a:rPr>
              <a:t>pagamento </a:t>
            </a:r>
            <a:r>
              <a:rPr sz="1550" spc="5" dirty="0">
                <a:latin typeface="Calibri"/>
                <a:cs typeface="Calibri"/>
              </a:rPr>
              <a:t>pelo serviço</a:t>
            </a:r>
            <a:r>
              <a:rPr sz="1550" spc="-10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prestado.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4445" y="3467100"/>
            <a:ext cx="7830820" cy="437515"/>
          </a:xfrm>
          <a:custGeom>
            <a:avLst/>
            <a:gdLst/>
            <a:ahLst/>
            <a:cxnLst/>
            <a:rect l="l" t="t" r="r" b="b"/>
            <a:pathLst>
              <a:path w="7830820" h="437514">
                <a:moveTo>
                  <a:pt x="7830309" y="219456"/>
                </a:moveTo>
                <a:lnTo>
                  <a:pt x="7610853" y="0"/>
                </a:lnTo>
                <a:lnTo>
                  <a:pt x="0" y="0"/>
                </a:lnTo>
                <a:lnTo>
                  <a:pt x="0" y="437388"/>
                </a:lnTo>
                <a:lnTo>
                  <a:pt x="7610853" y="437388"/>
                </a:lnTo>
                <a:lnTo>
                  <a:pt x="7830309" y="219456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77386" y="3539742"/>
            <a:ext cx="6400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10" dirty="0">
                <a:latin typeface="Calibri"/>
                <a:cs typeface="Calibri"/>
              </a:rPr>
              <a:t>TEMP</a:t>
            </a:r>
            <a:r>
              <a:rPr sz="1550" b="1" spc="15" dirty="0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78386" y="4055364"/>
            <a:ext cx="885825" cy="1681480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88595">
              <a:lnSpc>
                <a:spcPct val="100000"/>
              </a:lnSpc>
              <a:spcBef>
                <a:spcPts val="5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3830" y="5231892"/>
            <a:ext cx="883919" cy="504825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3830" y="4055364"/>
            <a:ext cx="883919" cy="1176655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88265">
              <a:lnSpc>
                <a:spcPct val="100000"/>
              </a:lnSpc>
              <a:spcBef>
                <a:spcPts val="1110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90450" y="3049524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34500" y="2628391"/>
            <a:ext cx="1001394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19710" marR="5080" indent="-207645">
              <a:lnSpc>
                <a:spcPct val="102499"/>
              </a:lnSpc>
              <a:spcBef>
                <a:spcPts val="85"/>
              </a:spcBef>
            </a:pPr>
            <a:r>
              <a:rPr sz="1200" b="1" spc="5" dirty="0">
                <a:latin typeface="Arial"/>
                <a:cs typeface="Arial"/>
              </a:rPr>
              <a:t>Prestação</a:t>
            </a:r>
            <a:r>
              <a:rPr sz="1200" b="1" spc="-8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do  </a:t>
            </a:r>
            <a:r>
              <a:rPr sz="1200" b="1" spc="0" dirty="0">
                <a:latin typeface="Arial"/>
                <a:cs typeface="Arial"/>
              </a:rPr>
              <a:t>Serviço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58902" y="5833872"/>
            <a:ext cx="249936" cy="188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58902" y="6085332"/>
            <a:ext cx="249936" cy="187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176916" y="5774535"/>
            <a:ext cx="485775" cy="525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95"/>
              </a:spcBef>
            </a:pPr>
            <a:r>
              <a:rPr sz="1200" spc="-15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ass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0" dirty="0">
                <a:latin typeface="Calibri"/>
                <a:cs typeface="Calibri"/>
              </a:rPr>
              <a:t>o 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Calibri"/>
                <a:cs typeface="Calibri"/>
              </a:rPr>
              <a:t>PL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84042" y="4392167"/>
            <a:ext cx="883919" cy="1344295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88595">
              <a:lnSpc>
                <a:spcPct val="100000"/>
              </a:lnSpc>
              <a:spcBef>
                <a:spcPts val="1110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67962" y="5231892"/>
            <a:ext cx="883919" cy="504825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2667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1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67962" y="4392167"/>
            <a:ext cx="883919" cy="840105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15811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245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423538" y="3060192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337691" y="2774694"/>
            <a:ext cx="864235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spc="5" dirty="0">
                <a:latin typeface="Arial"/>
                <a:cs typeface="Arial"/>
              </a:rPr>
              <a:t>Pagamento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84042" y="4049267"/>
            <a:ext cx="1767839" cy="342900"/>
          </a:xfrm>
          <a:custGeom>
            <a:avLst/>
            <a:gdLst/>
            <a:ahLst/>
            <a:cxnLst/>
            <a:rect l="l" t="t" r="r" b="b"/>
            <a:pathLst>
              <a:path w="1767840" h="342900">
                <a:moveTo>
                  <a:pt x="0" y="0"/>
                </a:moveTo>
                <a:lnTo>
                  <a:pt x="0" y="342900"/>
                </a:lnTo>
                <a:lnTo>
                  <a:pt x="1767840" y="342900"/>
                </a:lnTo>
                <a:lnTo>
                  <a:pt x="176784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101718" y="6050280"/>
            <a:ext cx="249936" cy="187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419730" y="5739483"/>
            <a:ext cx="485775" cy="525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95"/>
              </a:spcBef>
            </a:pPr>
            <a:r>
              <a:rPr sz="1200" spc="-15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ass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0" dirty="0">
                <a:latin typeface="Calibri"/>
                <a:cs typeface="Calibri"/>
              </a:rPr>
              <a:t>o 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Ativo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101718" y="5800344"/>
            <a:ext cx="249936" cy="1874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78386" y="5803392"/>
            <a:ext cx="885825" cy="439420"/>
          </a:xfrm>
          <a:custGeom>
            <a:avLst/>
            <a:gdLst/>
            <a:ahLst/>
            <a:cxnLst/>
            <a:rect l="l" t="t" r="r" b="b"/>
            <a:pathLst>
              <a:path w="885825" h="439420">
                <a:moveTo>
                  <a:pt x="0" y="0"/>
                </a:moveTo>
                <a:lnTo>
                  <a:pt x="0" y="438912"/>
                </a:lnTo>
                <a:lnTo>
                  <a:pt x="885444" y="438912"/>
                </a:lnTo>
                <a:lnTo>
                  <a:pt x="885444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72290" y="5797296"/>
            <a:ext cx="897890" cy="449580"/>
          </a:xfrm>
          <a:custGeom>
            <a:avLst/>
            <a:gdLst/>
            <a:ahLst/>
            <a:cxnLst/>
            <a:rect l="l" t="t" r="r" b="b"/>
            <a:pathLst>
              <a:path w="897889" h="449579">
                <a:moveTo>
                  <a:pt x="897636" y="449580"/>
                </a:moveTo>
                <a:lnTo>
                  <a:pt x="897636" y="0"/>
                </a:lnTo>
                <a:lnTo>
                  <a:pt x="0" y="0"/>
                </a:lnTo>
                <a:lnTo>
                  <a:pt x="0" y="449580"/>
                </a:lnTo>
                <a:lnTo>
                  <a:pt x="6096" y="449580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885444" y="10668"/>
                </a:lnTo>
                <a:lnTo>
                  <a:pt x="885444" y="6096"/>
                </a:lnTo>
                <a:lnTo>
                  <a:pt x="891540" y="10668"/>
                </a:lnTo>
                <a:lnTo>
                  <a:pt x="891540" y="449580"/>
                </a:lnTo>
                <a:lnTo>
                  <a:pt x="897636" y="449580"/>
                </a:lnTo>
                <a:close/>
              </a:path>
              <a:path w="897889" h="449579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897889" h="449579">
                <a:moveTo>
                  <a:pt x="10668" y="438912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438912"/>
                </a:lnTo>
                <a:lnTo>
                  <a:pt x="10668" y="438912"/>
                </a:lnTo>
                <a:close/>
              </a:path>
              <a:path w="897889" h="449579">
                <a:moveTo>
                  <a:pt x="891540" y="438912"/>
                </a:moveTo>
                <a:lnTo>
                  <a:pt x="6096" y="438912"/>
                </a:lnTo>
                <a:lnTo>
                  <a:pt x="10668" y="445008"/>
                </a:lnTo>
                <a:lnTo>
                  <a:pt x="10668" y="449580"/>
                </a:lnTo>
                <a:lnTo>
                  <a:pt x="885444" y="449580"/>
                </a:lnTo>
                <a:lnTo>
                  <a:pt x="885444" y="445008"/>
                </a:lnTo>
                <a:lnTo>
                  <a:pt x="891540" y="438912"/>
                </a:lnTo>
                <a:close/>
              </a:path>
              <a:path w="897889" h="449579">
                <a:moveTo>
                  <a:pt x="10668" y="449580"/>
                </a:moveTo>
                <a:lnTo>
                  <a:pt x="10668" y="445008"/>
                </a:lnTo>
                <a:lnTo>
                  <a:pt x="6096" y="438912"/>
                </a:lnTo>
                <a:lnTo>
                  <a:pt x="6096" y="449580"/>
                </a:lnTo>
                <a:lnTo>
                  <a:pt x="10668" y="449580"/>
                </a:lnTo>
                <a:close/>
              </a:path>
              <a:path w="897889" h="449579">
                <a:moveTo>
                  <a:pt x="891540" y="10668"/>
                </a:moveTo>
                <a:lnTo>
                  <a:pt x="885444" y="6096"/>
                </a:lnTo>
                <a:lnTo>
                  <a:pt x="885444" y="10668"/>
                </a:lnTo>
                <a:lnTo>
                  <a:pt x="891540" y="10668"/>
                </a:lnTo>
                <a:close/>
              </a:path>
              <a:path w="897889" h="449579">
                <a:moveTo>
                  <a:pt x="891540" y="438912"/>
                </a:moveTo>
                <a:lnTo>
                  <a:pt x="891540" y="10668"/>
                </a:lnTo>
                <a:lnTo>
                  <a:pt x="885444" y="10668"/>
                </a:lnTo>
                <a:lnTo>
                  <a:pt x="885444" y="438912"/>
                </a:lnTo>
                <a:lnTo>
                  <a:pt x="891540" y="438912"/>
                </a:lnTo>
                <a:close/>
              </a:path>
              <a:path w="897889" h="449579">
                <a:moveTo>
                  <a:pt x="891540" y="449580"/>
                </a:moveTo>
                <a:lnTo>
                  <a:pt x="891540" y="438912"/>
                </a:lnTo>
                <a:lnTo>
                  <a:pt x="885444" y="445008"/>
                </a:lnTo>
                <a:lnTo>
                  <a:pt x="885444" y="449580"/>
                </a:lnTo>
                <a:lnTo>
                  <a:pt x="891540" y="449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778386" y="5755637"/>
            <a:ext cx="88582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2415" marR="135255" indent="-129539">
              <a:lnSpc>
                <a:spcPct val="101899"/>
              </a:lnSpc>
              <a:spcBef>
                <a:spcPts val="95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Surge</a:t>
            </a:r>
            <a:r>
              <a:rPr sz="155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 VPD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84042" y="5800344"/>
            <a:ext cx="1074420" cy="439420"/>
          </a:xfrm>
          <a:custGeom>
            <a:avLst/>
            <a:gdLst/>
            <a:ahLst/>
            <a:cxnLst/>
            <a:rect l="l" t="t" r="r" b="b"/>
            <a:pathLst>
              <a:path w="1074420" h="439420">
                <a:moveTo>
                  <a:pt x="0" y="0"/>
                </a:moveTo>
                <a:lnTo>
                  <a:pt x="0" y="438912"/>
                </a:lnTo>
                <a:lnTo>
                  <a:pt x="1074420" y="438912"/>
                </a:lnTo>
                <a:lnTo>
                  <a:pt x="107442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79470" y="5795772"/>
            <a:ext cx="1083945" cy="449580"/>
          </a:xfrm>
          <a:custGeom>
            <a:avLst/>
            <a:gdLst/>
            <a:ahLst/>
            <a:cxnLst/>
            <a:rect l="l" t="t" r="r" b="b"/>
            <a:pathLst>
              <a:path w="1083945" h="449579">
                <a:moveTo>
                  <a:pt x="1083564" y="449580"/>
                </a:moveTo>
                <a:lnTo>
                  <a:pt x="1083564" y="0"/>
                </a:lnTo>
                <a:lnTo>
                  <a:pt x="0" y="0"/>
                </a:lnTo>
                <a:lnTo>
                  <a:pt x="0" y="449580"/>
                </a:lnTo>
                <a:lnTo>
                  <a:pt x="4572" y="449580"/>
                </a:lnTo>
                <a:lnTo>
                  <a:pt x="4572" y="10668"/>
                </a:lnTo>
                <a:lnTo>
                  <a:pt x="10668" y="4572"/>
                </a:lnTo>
                <a:lnTo>
                  <a:pt x="10668" y="10668"/>
                </a:lnTo>
                <a:lnTo>
                  <a:pt x="1072896" y="10668"/>
                </a:lnTo>
                <a:lnTo>
                  <a:pt x="1072896" y="4572"/>
                </a:lnTo>
                <a:lnTo>
                  <a:pt x="1078992" y="10668"/>
                </a:lnTo>
                <a:lnTo>
                  <a:pt x="1078992" y="449580"/>
                </a:lnTo>
                <a:lnTo>
                  <a:pt x="1083564" y="449580"/>
                </a:lnTo>
                <a:close/>
              </a:path>
              <a:path w="1083945" h="449579">
                <a:moveTo>
                  <a:pt x="10668" y="10668"/>
                </a:moveTo>
                <a:lnTo>
                  <a:pt x="10668" y="4572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1083945" h="449579">
                <a:moveTo>
                  <a:pt x="10668" y="437388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437388"/>
                </a:lnTo>
                <a:lnTo>
                  <a:pt x="10668" y="437388"/>
                </a:lnTo>
                <a:close/>
              </a:path>
              <a:path w="1083945" h="449579">
                <a:moveTo>
                  <a:pt x="1078992" y="437388"/>
                </a:moveTo>
                <a:lnTo>
                  <a:pt x="4572" y="437388"/>
                </a:lnTo>
                <a:lnTo>
                  <a:pt x="10668" y="443484"/>
                </a:lnTo>
                <a:lnTo>
                  <a:pt x="10668" y="449580"/>
                </a:lnTo>
                <a:lnTo>
                  <a:pt x="1072896" y="449580"/>
                </a:lnTo>
                <a:lnTo>
                  <a:pt x="1072896" y="443484"/>
                </a:lnTo>
                <a:lnTo>
                  <a:pt x="1078992" y="437388"/>
                </a:lnTo>
                <a:close/>
              </a:path>
              <a:path w="1083945" h="449579">
                <a:moveTo>
                  <a:pt x="10668" y="449580"/>
                </a:moveTo>
                <a:lnTo>
                  <a:pt x="10668" y="443484"/>
                </a:lnTo>
                <a:lnTo>
                  <a:pt x="4572" y="437388"/>
                </a:lnTo>
                <a:lnTo>
                  <a:pt x="4572" y="449580"/>
                </a:lnTo>
                <a:lnTo>
                  <a:pt x="10668" y="449580"/>
                </a:lnTo>
                <a:close/>
              </a:path>
              <a:path w="1083945" h="449579">
                <a:moveTo>
                  <a:pt x="1078992" y="10668"/>
                </a:moveTo>
                <a:lnTo>
                  <a:pt x="1072896" y="4572"/>
                </a:lnTo>
                <a:lnTo>
                  <a:pt x="1072896" y="10668"/>
                </a:lnTo>
                <a:lnTo>
                  <a:pt x="1078992" y="10668"/>
                </a:lnTo>
                <a:close/>
              </a:path>
              <a:path w="1083945" h="449579">
                <a:moveTo>
                  <a:pt x="1078992" y="437388"/>
                </a:moveTo>
                <a:lnTo>
                  <a:pt x="1078992" y="10668"/>
                </a:lnTo>
                <a:lnTo>
                  <a:pt x="1072896" y="10668"/>
                </a:lnTo>
                <a:lnTo>
                  <a:pt x="1072896" y="437388"/>
                </a:lnTo>
                <a:lnTo>
                  <a:pt x="1078992" y="437388"/>
                </a:lnTo>
                <a:close/>
              </a:path>
              <a:path w="1083945" h="449579">
                <a:moveTo>
                  <a:pt x="1078992" y="449580"/>
                </a:moveTo>
                <a:lnTo>
                  <a:pt x="1078992" y="437388"/>
                </a:lnTo>
                <a:lnTo>
                  <a:pt x="1072896" y="443484"/>
                </a:lnTo>
                <a:lnTo>
                  <a:pt x="1072896" y="449580"/>
                </a:lnTo>
                <a:lnTo>
                  <a:pt x="1078992" y="449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884042" y="5754113"/>
            <a:ext cx="107442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7950" marR="99060" indent="85090">
              <a:lnSpc>
                <a:spcPct val="101899"/>
              </a:lnSpc>
              <a:spcBef>
                <a:spcPts val="95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Extinção 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55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368162" y="1676400"/>
            <a:ext cx="662940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320484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Despesa pelo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enfoque</a:t>
            </a:r>
            <a:r>
              <a:rPr sz="1750" b="1" spc="5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patrimonial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33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8033" y="1582927"/>
            <a:ext cx="5784215" cy="7499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12420" algn="l"/>
              </a:tabLst>
            </a:pPr>
            <a:r>
              <a:rPr sz="1550" b="1" spc="5" dirty="0">
                <a:latin typeface="Calibri"/>
                <a:cs typeface="Calibri"/>
              </a:rPr>
              <a:t>2.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b="1" spc="5" dirty="0">
                <a:latin typeface="Calibri"/>
                <a:cs typeface="Calibri"/>
              </a:rPr>
              <a:t>AQUISIÇÃO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dirty="0">
                <a:latin typeface="Calibri"/>
                <a:cs typeface="Calibri"/>
              </a:rPr>
              <a:t>MATERIAL </a:t>
            </a:r>
            <a:r>
              <a:rPr sz="1550" b="1" spc="10" dirty="0">
                <a:latin typeface="Calibri"/>
                <a:cs typeface="Calibri"/>
              </a:rPr>
              <a:t>DE</a:t>
            </a:r>
            <a:r>
              <a:rPr sz="1550" b="1" spc="-7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EXPEDIENTE</a:t>
            </a:r>
            <a:endParaRPr sz="1550">
              <a:latin typeface="Calibri"/>
              <a:cs typeface="Calibri"/>
            </a:endParaRPr>
          </a:p>
          <a:p>
            <a:pPr marL="312420">
              <a:lnSpc>
                <a:spcPct val="100000"/>
              </a:lnSpc>
              <a:spcBef>
                <a:spcPts val="40"/>
              </a:spcBef>
            </a:pPr>
            <a:r>
              <a:rPr sz="1550" spc="0" dirty="0">
                <a:latin typeface="Calibri"/>
                <a:cs typeface="Calibri"/>
              </a:rPr>
              <a:t>Existem </a:t>
            </a:r>
            <a:r>
              <a:rPr sz="1550" spc="10" dirty="0">
                <a:latin typeface="Calibri"/>
                <a:cs typeface="Calibri"/>
              </a:rPr>
              <a:t>3 </a:t>
            </a:r>
            <a:r>
              <a:rPr sz="1550" spc="5" dirty="0">
                <a:latin typeface="Calibri"/>
                <a:cs typeface="Calibri"/>
              </a:rPr>
              <a:t>momentos </a:t>
            </a:r>
            <a:r>
              <a:rPr sz="1550" spc="0" dirty="0">
                <a:latin typeface="Calibri"/>
                <a:cs typeface="Calibri"/>
              </a:rPr>
              <a:t>importantes: </a:t>
            </a:r>
            <a:r>
              <a:rPr sz="1550" spc="10" dirty="0">
                <a:latin typeface="Calibri"/>
                <a:cs typeface="Calibri"/>
              </a:rPr>
              <a:t>o </a:t>
            </a:r>
            <a:r>
              <a:rPr sz="1550" spc="5" dirty="0">
                <a:latin typeface="Calibri"/>
                <a:cs typeface="Calibri"/>
              </a:rPr>
              <a:t>da </a:t>
            </a:r>
            <a:r>
              <a:rPr sz="1550" b="1" spc="0" dirty="0">
                <a:latin typeface="Calibri"/>
                <a:cs typeface="Calibri"/>
              </a:rPr>
              <a:t>aquisição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spc="0" dirty="0">
                <a:latin typeface="Calibri"/>
                <a:cs typeface="Calibri"/>
              </a:rPr>
              <a:t>material, 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-9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do</a:t>
            </a:r>
            <a:endParaRPr sz="1550">
              <a:latin typeface="Calibri"/>
              <a:cs typeface="Calibri"/>
            </a:endParaRPr>
          </a:p>
          <a:p>
            <a:pPr marL="312420">
              <a:lnSpc>
                <a:spcPct val="100000"/>
              </a:lnSpc>
              <a:spcBef>
                <a:spcPts val="45"/>
              </a:spcBef>
            </a:pPr>
            <a:r>
              <a:rPr sz="1550" b="1" spc="0" dirty="0">
                <a:latin typeface="Calibri"/>
                <a:cs typeface="Calibri"/>
              </a:rPr>
              <a:t>pagamento </a:t>
            </a:r>
            <a:r>
              <a:rPr sz="1550" spc="10" dirty="0">
                <a:latin typeface="Calibri"/>
                <a:cs typeface="Calibri"/>
              </a:rPr>
              <a:t>e o </a:t>
            </a:r>
            <a:r>
              <a:rPr sz="1550" spc="5" dirty="0">
                <a:latin typeface="Calibri"/>
                <a:cs typeface="Calibri"/>
              </a:rPr>
              <a:t>da</a:t>
            </a:r>
            <a:r>
              <a:rPr sz="1550" spc="-55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distribuição</a:t>
            </a:r>
            <a:r>
              <a:rPr sz="1550" spc="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4445" y="3340608"/>
            <a:ext cx="7830820" cy="439420"/>
          </a:xfrm>
          <a:custGeom>
            <a:avLst/>
            <a:gdLst/>
            <a:ahLst/>
            <a:cxnLst/>
            <a:rect l="l" t="t" r="r" b="b"/>
            <a:pathLst>
              <a:path w="7830820" h="439420">
                <a:moveTo>
                  <a:pt x="7830309" y="219456"/>
                </a:moveTo>
                <a:lnTo>
                  <a:pt x="7610853" y="0"/>
                </a:lnTo>
                <a:lnTo>
                  <a:pt x="0" y="0"/>
                </a:lnTo>
                <a:lnTo>
                  <a:pt x="0" y="438912"/>
                </a:lnTo>
                <a:lnTo>
                  <a:pt x="7610853" y="438912"/>
                </a:lnTo>
                <a:lnTo>
                  <a:pt x="7830309" y="219456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77386" y="3413250"/>
            <a:ext cx="6400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10" dirty="0">
                <a:latin typeface="Calibri"/>
                <a:cs typeface="Calibri"/>
              </a:rPr>
              <a:t>TEMP</a:t>
            </a:r>
            <a:r>
              <a:rPr sz="1550" b="1" spc="15" dirty="0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78386" y="4259580"/>
            <a:ext cx="885825" cy="1350645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88595">
              <a:lnSpc>
                <a:spcPct val="100000"/>
              </a:lnSpc>
              <a:spcBef>
                <a:spcPts val="1155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3830" y="4936236"/>
            <a:ext cx="883919" cy="673735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3830" y="4259580"/>
            <a:ext cx="883919" cy="67691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43815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345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90450" y="2923032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34500" y="2500374"/>
            <a:ext cx="1000125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01295" marR="5080" indent="-189230">
              <a:lnSpc>
                <a:spcPct val="102499"/>
              </a:lnSpc>
              <a:spcBef>
                <a:spcPts val="85"/>
              </a:spcBef>
            </a:pPr>
            <a:r>
              <a:rPr sz="1200" b="1" spc="0" dirty="0">
                <a:latin typeface="Arial"/>
                <a:cs typeface="Arial"/>
              </a:rPr>
              <a:t>Aquisição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do  material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93954" y="5646420"/>
            <a:ext cx="251460" cy="1874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213492" y="5584035"/>
            <a:ext cx="48577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95"/>
              </a:spcBef>
            </a:pPr>
            <a:r>
              <a:rPr sz="1200" spc="-15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ass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0" dirty="0">
                <a:latin typeface="Calibri"/>
                <a:cs typeface="Calibri"/>
              </a:rPr>
              <a:t>o 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Ativo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68830" y="4273296"/>
            <a:ext cx="873760" cy="1336675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  <a:spcBef>
                <a:spcPts val="1050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42082" y="4936236"/>
            <a:ext cx="883919" cy="673735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marL="2540" algn="ctr">
              <a:lnSpc>
                <a:spcPct val="100000"/>
              </a:lnSpc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42082" y="4273296"/>
            <a:ext cx="883919" cy="66294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15049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185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29078" y="2933700"/>
            <a:ext cx="690880" cy="563880"/>
          </a:xfrm>
          <a:custGeom>
            <a:avLst/>
            <a:gdLst/>
            <a:ahLst/>
            <a:cxnLst/>
            <a:rect l="l" t="t" r="r" b="b"/>
            <a:pathLst>
              <a:path w="690879" h="563879">
                <a:moveTo>
                  <a:pt x="690372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90372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882271" y="2500374"/>
            <a:ext cx="984885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60960">
              <a:lnSpc>
                <a:spcPct val="102499"/>
              </a:lnSpc>
              <a:spcBef>
                <a:spcPts val="85"/>
              </a:spcBef>
            </a:pPr>
            <a:r>
              <a:rPr sz="1200" b="1" spc="5" dirty="0">
                <a:latin typeface="Arial"/>
                <a:cs typeface="Arial"/>
              </a:rPr>
              <a:t>Pagamento  </a:t>
            </a:r>
            <a:r>
              <a:rPr sz="1200" b="1" spc="0" dirty="0">
                <a:latin typeface="Arial"/>
                <a:cs typeface="Arial"/>
              </a:rPr>
              <a:t>pelo</a:t>
            </a:r>
            <a:r>
              <a:rPr sz="1200" b="1" spc="-7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material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66694" y="5900928"/>
            <a:ext cx="251460" cy="18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086231" y="5588607"/>
            <a:ext cx="48577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95"/>
              </a:spcBef>
            </a:pPr>
            <a:r>
              <a:rPr sz="1200" spc="-15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ass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0" dirty="0">
                <a:latin typeface="Calibri"/>
                <a:cs typeface="Calibri"/>
              </a:rPr>
              <a:t>o 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Ativo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766694" y="5650992"/>
            <a:ext cx="251460" cy="1874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93954" y="5907024"/>
            <a:ext cx="251460" cy="1874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78386" y="3915155"/>
            <a:ext cx="1767839" cy="344805"/>
          </a:xfrm>
          <a:custGeom>
            <a:avLst/>
            <a:gdLst/>
            <a:ahLst/>
            <a:cxnLst/>
            <a:rect l="l" t="t" r="r" b="b"/>
            <a:pathLst>
              <a:path w="1767839" h="344804">
                <a:moveTo>
                  <a:pt x="0" y="0"/>
                </a:moveTo>
                <a:lnTo>
                  <a:pt x="0" y="344424"/>
                </a:lnTo>
                <a:lnTo>
                  <a:pt x="1767840" y="344424"/>
                </a:lnTo>
                <a:lnTo>
                  <a:pt x="176784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78386" y="5692140"/>
            <a:ext cx="1074420" cy="424180"/>
          </a:xfrm>
          <a:custGeom>
            <a:avLst/>
            <a:gdLst/>
            <a:ahLst/>
            <a:cxnLst/>
            <a:rect l="l" t="t" r="r" b="b"/>
            <a:pathLst>
              <a:path w="1074420" h="424179">
                <a:moveTo>
                  <a:pt x="0" y="0"/>
                </a:moveTo>
                <a:lnTo>
                  <a:pt x="0" y="423672"/>
                </a:lnTo>
                <a:lnTo>
                  <a:pt x="1074420" y="423672"/>
                </a:lnTo>
                <a:lnTo>
                  <a:pt x="107442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72290" y="5686044"/>
            <a:ext cx="1087120" cy="434340"/>
          </a:xfrm>
          <a:custGeom>
            <a:avLst/>
            <a:gdLst/>
            <a:ahLst/>
            <a:cxnLst/>
            <a:rect l="l" t="t" r="r" b="b"/>
            <a:pathLst>
              <a:path w="1087120" h="434339">
                <a:moveTo>
                  <a:pt x="1086612" y="434340"/>
                </a:moveTo>
                <a:lnTo>
                  <a:pt x="1086612" y="0"/>
                </a:lnTo>
                <a:lnTo>
                  <a:pt x="0" y="0"/>
                </a:lnTo>
                <a:lnTo>
                  <a:pt x="0" y="434340"/>
                </a:lnTo>
                <a:lnTo>
                  <a:pt x="6096" y="434340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1075944" y="10668"/>
                </a:lnTo>
                <a:lnTo>
                  <a:pt x="1075944" y="6096"/>
                </a:lnTo>
                <a:lnTo>
                  <a:pt x="1080516" y="10668"/>
                </a:lnTo>
                <a:lnTo>
                  <a:pt x="1080516" y="434340"/>
                </a:lnTo>
                <a:lnTo>
                  <a:pt x="1086612" y="434340"/>
                </a:lnTo>
                <a:close/>
              </a:path>
              <a:path w="1087120" h="434339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1087120" h="434339">
                <a:moveTo>
                  <a:pt x="10668" y="423672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423672"/>
                </a:lnTo>
                <a:lnTo>
                  <a:pt x="10668" y="423672"/>
                </a:lnTo>
                <a:close/>
              </a:path>
              <a:path w="1087120" h="434339">
                <a:moveTo>
                  <a:pt x="1080516" y="423672"/>
                </a:moveTo>
                <a:lnTo>
                  <a:pt x="6096" y="423672"/>
                </a:lnTo>
                <a:lnTo>
                  <a:pt x="10668" y="429768"/>
                </a:lnTo>
                <a:lnTo>
                  <a:pt x="10668" y="434340"/>
                </a:lnTo>
                <a:lnTo>
                  <a:pt x="1075944" y="434340"/>
                </a:lnTo>
                <a:lnTo>
                  <a:pt x="1075944" y="429768"/>
                </a:lnTo>
                <a:lnTo>
                  <a:pt x="1080516" y="423672"/>
                </a:lnTo>
                <a:close/>
              </a:path>
              <a:path w="1087120" h="434339">
                <a:moveTo>
                  <a:pt x="10668" y="434340"/>
                </a:moveTo>
                <a:lnTo>
                  <a:pt x="10668" y="429768"/>
                </a:lnTo>
                <a:lnTo>
                  <a:pt x="6096" y="423672"/>
                </a:lnTo>
                <a:lnTo>
                  <a:pt x="6096" y="434340"/>
                </a:lnTo>
                <a:lnTo>
                  <a:pt x="10668" y="434340"/>
                </a:lnTo>
                <a:close/>
              </a:path>
              <a:path w="1087120" h="434339">
                <a:moveTo>
                  <a:pt x="1080516" y="10668"/>
                </a:moveTo>
                <a:lnTo>
                  <a:pt x="1075944" y="6096"/>
                </a:lnTo>
                <a:lnTo>
                  <a:pt x="1075944" y="10668"/>
                </a:lnTo>
                <a:lnTo>
                  <a:pt x="1080516" y="10668"/>
                </a:lnTo>
                <a:close/>
              </a:path>
              <a:path w="1087120" h="434339">
                <a:moveTo>
                  <a:pt x="1080516" y="423672"/>
                </a:moveTo>
                <a:lnTo>
                  <a:pt x="1080516" y="10668"/>
                </a:lnTo>
                <a:lnTo>
                  <a:pt x="1075944" y="10668"/>
                </a:lnTo>
                <a:lnTo>
                  <a:pt x="1075944" y="423672"/>
                </a:lnTo>
                <a:lnTo>
                  <a:pt x="1080516" y="423672"/>
                </a:lnTo>
                <a:close/>
              </a:path>
              <a:path w="1087120" h="434339">
                <a:moveTo>
                  <a:pt x="1080516" y="434340"/>
                </a:moveTo>
                <a:lnTo>
                  <a:pt x="1080516" y="423672"/>
                </a:lnTo>
                <a:lnTo>
                  <a:pt x="1075944" y="429768"/>
                </a:lnTo>
                <a:lnTo>
                  <a:pt x="1075944" y="434340"/>
                </a:lnTo>
                <a:lnTo>
                  <a:pt x="1080516" y="434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778386" y="5636765"/>
            <a:ext cx="107442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7160" marR="128270" indent="100330">
              <a:lnSpc>
                <a:spcPct val="101899"/>
              </a:lnSpc>
              <a:spcBef>
                <a:spcPts val="95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Surge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 o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bri</a:t>
            </a:r>
            <a:r>
              <a:rPr sz="1550" spc="-1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ç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ã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568830" y="5681472"/>
            <a:ext cx="1173480" cy="424180"/>
          </a:xfrm>
          <a:custGeom>
            <a:avLst/>
            <a:gdLst/>
            <a:ahLst/>
            <a:cxnLst/>
            <a:rect l="l" t="t" r="r" b="b"/>
            <a:pathLst>
              <a:path w="1173479" h="424179">
                <a:moveTo>
                  <a:pt x="0" y="0"/>
                </a:moveTo>
                <a:lnTo>
                  <a:pt x="0" y="423672"/>
                </a:lnTo>
                <a:lnTo>
                  <a:pt x="1173480" y="423672"/>
                </a:lnTo>
                <a:lnTo>
                  <a:pt x="117348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62734" y="5675376"/>
            <a:ext cx="1186180" cy="434340"/>
          </a:xfrm>
          <a:custGeom>
            <a:avLst/>
            <a:gdLst/>
            <a:ahLst/>
            <a:cxnLst/>
            <a:rect l="l" t="t" r="r" b="b"/>
            <a:pathLst>
              <a:path w="1186179" h="434339">
                <a:moveTo>
                  <a:pt x="1185672" y="434340"/>
                </a:moveTo>
                <a:lnTo>
                  <a:pt x="1185672" y="0"/>
                </a:lnTo>
                <a:lnTo>
                  <a:pt x="0" y="0"/>
                </a:lnTo>
                <a:lnTo>
                  <a:pt x="0" y="434340"/>
                </a:lnTo>
                <a:lnTo>
                  <a:pt x="6096" y="434340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1175004" y="10668"/>
                </a:lnTo>
                <a:lnTo>
                  <a:pt x="1175004" y="6096"/>
                </a:lnTo>
                <a:lnTo>
                  <a:pt x="1179576" y="10668"/>
                </a:lnTo>
                <a:lnTo>
                  <a:pt x="1179576" y="434340"/>
                </a:lnTo>
                <a:lnTo>
                  <a:pt x="1185672" y="434340"/>
                </a:lnTo>
                <a:close/>
              </a:path>
              <a:path w="1186179" h="434339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1186179" h="434339">
                <a:moveTo>
                  <a:pt x="10668" y="423672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423672"/>
                </a:lnTo>
                <a:lnTo>
                  <a:pt x="10668" y="423672"/>
                </a:lnTo>
                <a:close/>
              </a:path>
              <a:path w="1186179" h="434339">
                <a:moveTo>
                  <a:pt x="1179576" y="423672"/>
                </a:moveTo>
                <a:lnTo>
                  <a:pt x="6096" y="423672"/>
                </a:lnTo>
                <a:lnTo>
                  <a:pt x="10668" y="429768"/>
                </a:lnTo>
                <a:lnTo>
                  <a:pt x="10668" y="434340"/>
                </a:lnTo>
                <a:lnTo>
                  <a:pt x="1175004" y="434340"/>
                </a:lnTo>
                <a:lnTo>
                  <a:pt x="1175004" y="429768"/>
                </a:lnTo>
                <a:lnTo>
                  <a:pt x="1179576" y="423672"/>
                </a:lnTo>
                <a:close/>
              </a:path>
              <a:path w="1186179" h="434339">
                <a:moveTo>
                  <a:pt x="10668" y="434340"/>
                </a:moveTo>
                <a:lnTo>
                  <a:pt x="10668" y="429768"/>
                </a:lnTo>
                <a:lnTo>
                  <a:pt x="6096" y="423672"/>
                </a:lnTo>
                <a:lnTo>
                  <a:pt x="6096" y="434340"/>
                </a:lnTo>
                <a:lnTo>
                  <a:pt x="10668" y="434340"/>
                </a:lnTo>
                <a:close/>
              </a:path>
              <a:path w="1186179" h="434339">
                <a:moveTo>
                  <a:pt x="1179576" y="10668"/>
                </a:moveTo>
                <a:lnTo>
                  <a:pt x="1175004" y="6096"/>
                </a:lnTo>
                <a:lnTo>
                  <a:pt x="1175004" y="10668"/>
                </a:lnTo>
                <a:lnTo>
                  <a:pt x="1179576" y="10668"/>
                </a:lnTo>
                <a:close/>
              </a:path>
              <a:path w="1186179" h="434339">
                <a:moveTo>
                  <a:pt x="1179576" y="423672"/>
                </a:moveTo>
                <a:lnTo>
                  <a:pt x="1179576" y="10668"/>
                </a:lnTo>
                <a:lnTo>
                  <a:pt x="1175004" y="10668"/>
                </a:lnTo>
                <a:lnTo>
                  <a:pt x="1175004" y="423672"/>
                </a:lnTo>
                <a:lnTo>
                  <a:pt x="1179576" y="423672"/>
                </a:lnTo>
                <a:close/>
              </a:path>
              <a:path w="1186179" h="434339">
                <a:moveTo>
                  <a:pt x="1179576" y="434340"/>
                </a:moveTo>
                <a:lnTo>
                  <a:pt x="1179576" y="423672"/>
                </a:lnTo>
                <a:lnTo>
                  <a:pt x="1175004" y="429768"/>
                </a:lnTo>
                <a:lnTo>
                  <a:pt x="1175004" y="434340"/>
                </a:lnTo>
                <a:lnTo>
                  <a:pt x="1179576" y="434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568830" y="5626097"/>
            <a:ext cx="117348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5420" marR="110489" indent="-66040">
              <a:lnSpc>
                <a:spcPct val="101899"/>
              </a:lnSpc>
              <a:spcBef>
                <a:spcPts val="95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Extinção</a:t>
            </a:r>
            <a:r>
              <a:rPr sz="15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da 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obrigação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544446" y="3928872"/>
            <a:ext cx="1781810" cy="344805"/>
          </a:xfrm>
          <a:custGeom>
            <a:avLst/>
            <a:gdLst/>
            <a:ahLst/>
            <a:cxnLst/>
            <a:rect l="l" t="t" r="r" b="b"/>
            <a:pathLst>
              <a:path w="1781810" h="344804">
                <a:moveTo>
                  <a:pt x="0" y="0"/>
                </a:moveTo>
                <a:lnTo>
                  <a:pt x="0" y="344424"/>
                </a:lnTo>
                <a:lnTo>
                  <a:pt x="1781556" y="344424"/>
                </a:lnTo>
                <a:lnTo>
                  <a:pt x="178155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031614" y="4562855"/>
            <a:ext cx="891540" cy="1047115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77470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610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23154" y="5093208"/>
            <a:ext cx="883919" cy="516890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1593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5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011550" y="4469890"/>
            <a:ext cx="708025" cy="201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sz="1550" b="1" spc="-10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SSI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023994" y="3928872"/>
            <a:ext cx="1783080" cy="291465"/>
          </a:xfrm>
          <a:custGeom>
            <a:avLst/>
            <a:gdLst/>
            <a:ahLst/>
            <a:cxnLst/>
            <a:rect l="l" t="t" r="r" b="b"/>
            <a:pathLst>
              <a:path w="1783079" h="291464">
                <a:moveTo>
                  <a:pt x="0" y="291084"/>
                </a:moveTo>
                <a:lnTo>
                  <a:pt x="1783080" y="291084"/>
                </a:lnTo>
                <a:lnTo>
                  <a:pt x="1783080" y="0"/>
                </a:lnTo>
                <a:lnTo>
                  <a:pt x="0" y="0"/>
                </a:lnTo>
                <a:lnTo>
                  <a:pt x="0" y="2910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45202" y="2923032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460878" y="2500374"/>
            <a:ext cx="923925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45720" marR="5080" indent="-33655">
              <a:lnSpc>
                <a:spcPct val="102499"/>
              </a:lnSpc>
              <a:spcBef>
                <a:spcPts val="85"/>
              </a:spcBef>
            </a:pPr>
            <a:r>
              <a:rPr sz="1200" b="1" spc="10" dirty="0">
                <a:latin typeface="Arial"/>
                <a:cs typeface="Arial"/>
              </a:rPr>
              <a:t>D</a:t>
            </a:r>
            <a:r>
              <a:rPr sz="1200" b="1" dirty="0">
                <a:latin typeface="Arial"/>
                <a:cs typeface="Arial"/>
              </a:rPr>
              <a:t>i</a:t>
            </a:r>
            <a:r>
              <a:rPr sz="1200" b="1" spc="5" dirty="0">
                <a:latin typeface="Arial"/>
                <a:cs typeface="Arial"/>
              </a:rPr>
              <a:t>str</a:t>
            </a:r>
            <a:r>
              <a:rPr sz="1200" b="1" spc="0" dirty="0">
                <a:latin typeface="Arial"/>
                <a:cs typeface="Arial"/>
              </a:rPr>
              <a:t>ibui</a:t>
            </a:r>
            <a:r>
              <a:rPr sz="1200" b="1" spc="5" dirty="0">
                <a:latin typeface="Arial"/>
                <a:cs typeface="Arial"/>
              </a:rPr>
              <a:t>ção  do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material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23154" y="4562855"/>
            <a:ext cx="883919" cy="53086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89535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705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031614" y="4219955"/>
            <a:ext cx="1781810" cy="342900"/>
          </a:xfrm>
          <a:custGeom>
            <a:avLst/>
            <a:gdLst/>
            <a:ahLst/>
            <a:cxnLst/>
            <a:rect l="l" t="t" r="r" b="b"/>
            <a:pathLst>
              <a:path w="1781809" h="342900">
                <a:moveTo>
                  <a:pt x="0" y="0"/>
                </a:moveTo>
                <a:lnTo>
                  <a:pt x="0" y="342900"/>
                </a:lnTo>
                <a:lnTo>
                  <a:pt x="1781556" y="342900"/>
                </a:lnTo>
                <a:lnTo>
                  <a:pt x="178155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53862" y="5922264"/>
            <a:ext cx="251460" cy="1874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573398" y="5611467"/>
            <a:ext cx="348615" cy="52578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200" spc="5" dirty="0">
                <a:latin typeface="Calibri"/>
                <a:cs typeface="Calibri"/>
              </a:rPr>
              <a:t>PL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200" spc="-3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253862" y="5670804"/>
            <a:ext cx="251460" cy="1889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31614" y="5669280"/>
            <a:ext cx="1175385" cy="424180"/>
          </a:xfrm>
          <a:custGeom>
            <a:avLst/>
            <a:gdLst/>
            <a:ahLst/>
            <a:cxnLst/>
            <a:rect l="l" t="t" r="r" b="b"/>
            <a:pathLst>
              <a:path w="1175384" h="424179">
                <a:moveTo>
                  <a:pt x="0" y="0"/>
                </a:moveTo>
                <a:lnTo>
                  <a:pt x="0" y="423672"/>
                </a:lnTo>
                <a:lnTo>
                  <a:pt x="1175004" y="423672"/>
                </a:lnTo>
                <a:lnTo>
                  <a:pt x="1175004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25518" y="5663184"/>
            <a:ext cx="1186180" cy="436245"/>
          </a:xfrm>
          <a:custGeom>
            <a:avLst/>
            <a:gdLst/>
            <a:ahLst/>
            <a:cxnLst/>
            <a:rect l="l" t="t" r="r" b="b"/>
            <a:pathLst>
              <a:path w="1186179" h="436245">
                <a:moveTo>
                  <a:pt x="1185672" y="435864"/>
                </a:moveTo>
                <a:lnTo>
                  <a:pt x="1185672" y="0"/>
                </a:lnTo>
                <a:lnTo>
                  <a:pt x="0" y="0"/>
                </a:lnTo>
                <a:lnTo>
                  <a:pt x="0" y="435864"/>
                </a:lnTo>
                <a:lnTo>
                  <a:pt x="6096" y="435864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1175004" y="12192"/>
                </a:lnTo>
                <a:lnTo>
                  <a:pt x="1175004" y="6096"/>
                </a:lnTo>
                <a:lnTo>
                  <a:pt x="1181100" y="12192"/>
                </a:lnTo>
                <a:lnTo>
                  <a:pt x="1181100" y="435864"/>
                </a:lnTo>
                <a:lnTo>
                  <a:pt x="1185672" y="435864"/>
                </a:lnTo>
                <a:close/>
              </a:path>
              <a:path w="1186179" h="436245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1186179" h="436245">
                <a:moveTo>
                  <a:pt x="12192" y="423672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423672"/>
                </a:lnTo>
                <a:lnTo>
                  <a:pt x="12192" y="423672"/>
                </a:lnTo>
                <a:close/>
              </a:path>
              <a:path w="1186179" h="436245">
                <a:moveTo>
                  <a:pt x="1181100" y="423672"/>
                </a:moveTo>
                <a:lnTo>
                  <a:pt x="6096" y="423672"/>
                </a:lnTo>
                <a:lnTo>
                  <a:pt x="12192" y="429768"/>
                </a:lnTo>
                <a:lnTo>
                  <a:pt x="12192" y="435864"/>
                </a:lnTo>
                <a:lnTo>
                  <a:pt x="1175004" y="435864"/>
                </a:lnTo>
                <a:lnTo>
                  <a:pt x="1175004" y="429768"/>
                </a:lnTo>
                <a:lnTo>
                  <a:pt x="1181100" y="423672"/>
                </a:lnTo>
                <a:close/>
              </a:path>
              <a:path w="1186179" h="436245">
                <a:moveTo>
                  <a:pt x="12192" y="435864"/>
                </a:moveTo>
                <a:lnTo>
                  <a:pt x="12192" y="429768"/>
                </a:lnTo>
                <a:lnTo>
                  <a:pt x="6096" y="423672"/>
                </a:lnTo>
                <a:lnTo>
                  <a:pt x="6096" y="435864"/>
                </a:lnTo>
                <a:lnTo>
                  <a:pt x="12192" y="435864"/>
                </a:lnTo>
                <a:close/>
              </a:path>
              <a:path w="1186179" h="436245">
                <a:moveTo>
                  <a:pt x="1181100" y="12192"/>
                </a:moveTo>
                <a:lnTo>
                  <a:pt x="1175004" y="6096"/>
                </a:lnTo>
                <a:lnTo>
                  <a:pt x="1175004" y="12192"/>
                </a:lnTo>
                <a:lnTo>
                  <a:pt x="1181100" y="12192"/>
                </a:lnTo>
                <a:close/>
              </a:path>
              <a:path w="1186179" h="436245">
                <a:moveTo>
                  <a:pt x="1181100" y="423672"/>
                </a:moveTo>
                <a:lnTo>
                  <a:pt x="1181100" y="12192"/>
                </a:lnTo>
                <a:lnTo>
                  <a:pt x="1175004" y="12192"/>
                </a:lnTo>
                <a:lnTo>
                  <a:pt x="1175004" y="423672"/>
                </a:lnTo>
                <a:lnTo>
                  <a:pt x="1181100" y="423672"/>
                </a:lnTo>
                <a:close/>
              </a:path>
              <a:path w="1186179" h="436245">
                <a:moveTo>
                  <a:pt x="1181100" y="435864"/>
                </a:moveTo>
                <a:lnTo>
                  <a:pt x="1181100" y="423672"/>
                </a:lnTo>
                <a:lnTo>
                  <a:pt x="1175004" y="429768"/>
                </a:lnTo>
                <a:lnTo>
                  <a:pt x="1175004" y="435864"/>
                </a:lnTo>
                <a:lnTo>
                  <a:pt x="1181100" y="435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031614" y="5734301"/>
            <a:ext cx="117538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30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Surge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VPD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295009" y="1594103"/>
            <a:ext cx="815339" cy="7498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320484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Despesa pelo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enfoque</a:t>
            </a:r>
            <a:r>
              <a:rPr sz="1750" b="1" spc="5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patrimonial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34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052" y="1520443"/>
            <a:ext cx="5474970" cy="7499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12420" algn="l"/>
              </a:tabLst>
            </a:pPr>
            <a:r>
              <a:rPr sz="1550" b="1" spc="5" dirty="0">
                <a:latin typeface="Calibri"/>
                <a:cs typeface="Calibri"/>
              </a:rPr>
              <a:t>3.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b="1" spc="5" dirty="0">
                <a:latin typeface="Calibri"/>
                <a:cs typeface="Calibri"/>
              </a:rPr>
              <a:t>AQUISIÇÃO </a:t>
            </a:r>
            <a:r>
              <a:rPr sz="1550" b="1" spc="10" dirty="0">
                <a:latin typeface="Calibri"/>
                <a:cs typeface="Calibri"/>
              </a:rPr>
              <a:t>DE BENS DO </a:t>
            </a:r>
            <a:r>
              <a:rPr sz="1550" b="1" spc="-20" dirty="0">
                <a:latin typeface="Calibri"/>
                <a:cs typeface="Calibri"/>
              </a:rPr>
              <a:t>ATIVO</a:t>
            </a:r>
            <a:r>
              <a:rPr sz="1550" b="1" spc="-9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IMOBILIZADO</a:t>
            </a:r>
            <a:endParaRPr sz="1550">
              <a:latin typeface="Calibri"/>
              <a:cs typeface="Calibri"/>
            </a:endParaRPr>
          </a:p>
          <a:p>
            <a:pPr marL="312420">
              <a:lnSpc>
                <a:spcPct val="100000"/>
              </a:lnSpc>
              <a:spcBef>
                <a:spcPts val="40"/>
              </a:spcBef>
            </a:pPr>
            <a:r>
              <a:rPr sz="1550" spc="0" dirty="0">
                <a:latin typeface="Calibri"/>
                <a:cs typeface="Calibri"/>
              </a:rPr>
              <a:t>Existem </a:t>
            </a:r>
            <a:r>
              <a:rPr sz="1550" spc="10" dirty="0">
                <a:latin typeface="Calibri"/>
                <a:cs typeface="Calibri"/>
              </a:rPr>
              <a:t>3 </a:t>
            </a:r>
            <a:r>
              <a:rPr sz="1550" spc="5" dirty="0">
                <a:latin typeface="Calibri"/>
                <a:cs typeface="Calibri"/>
              </a:rPr>
              <a:t>momentos </a:t>
            </a:r>
            <a:r>
              <a:rPr sz="1550" spc="0" dirty="0">
                <a:latin typeface="Calibri"/>
                <a:cs typeface="Calibri"/>
              </a:rPr>
              <a:t>importantes: </a:t>
            </a:r>
            <a:r>
              <a:rPr sz="1550" spc="10" dirty="0">
                <a:latin typeface="Calibri"/>
                <a:cs typeface="Calibri"/>
              </a:rPr>
              <a:t>o </a:t>
            </a:r>
            <a:r>
              <a:rPr sz="1550" spc="5" dirty="0">
                <a:latin typeface="Calibri"/>
                <a:cs typeface="Calibri"/>
              </a:rPr>
              <a:t>da </a:t>
            </a:r>
            <a:r>
              <a:rPr sz="1550" b="1" spc="0" dirty="0">
                <a:latin typeface="Calibri"/>
                <a:cs typeface="Calibri"/>
              </a:rPr>
              <a:t>aquisição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spc="5" dirty="0">
                <a:latin typeface="Calibri"/>
                <a:cs typeface="Calibri"/>
              </a:rPr>
              <a:t>bem, 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-8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do</a:t>
            </a:r>
            <a:endParaRPr sz="1550">
              <a:latin typeface="Calibri"/>
              <a:cs typeface="Calibri"/>
            </a:endParaRPr>
          </a:p>
          <a:p>
            <a:pPr marL="312420">
              <a:lnSpc>
                <a:spcPct val="100000"/>
              </a:lnSpc>
              <a:spcBef>
                <a:spcPts val="45"/>
              </a:spcBef>
            </a:pPr>
            <a:r>
              <a:rPr sz="1550" b="1" spc="0" dirty="0">
                <a:latin typeface="Calibri"/>
                <a:cs typeface="Calibri"/>
              </a:rPr>
              <a:t>pagamento </a:t>
            </a:r>
            <a:r>
              <a:rPr sz="1550" spc="10" dirty="0">
                <a:latin typeface="Calibri"/>
                <a:cs typeface="Calibri"/>
              </a:rPr>
              <a:t>e o do </a:t>
            </a:r>
            <a:r>
              <a:rPr sz="1550" spc="0" dirty="0">
                <a:latin typeface="Calibri"/>
                <a:cs typeface="Calibri"/>
              </a:rPr>
              <a:t>reconhecimento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b="1" dirty="0">
                <a:latin typeface="Calibri"/>
                <a:cs typeface="Calibri"/>
              </a:rPr>
              <a:t>desgaste </a:t>
            </a:r>
            <a:r>
              <a:rPr sz="1550" b="1" spc="5" dirty="0">
                <a:latin typeface="Calibri"/>
                <a:cs typeface="Calibri"/>
              </a:rPr>
              <a:t>pelo</a:t>
            </a:r>
            <a:r>
              <a:rPr sz="1550" b="1" spc="-90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uso</a:t>
            </a:r>
            <a:r>
              <a:rPr sz="1550" spc="5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73945" y="3276600"/>
            <a:ext cx="7832090" cy="439420"/>
          </a:xfrm>
          <a:custGeom>
            <a:avLst/>
            <a:gdLst/>
            <a:ahLst/>
            <a:cxnLst/>
            <a:rect l="l" t="t" r="r" b="b"/>
            <a:pathLst>
              <a:path w="7832090" h="439420">
                <a:moveTo>
                  <a:pt x="7831833" y="219456"/>
                </a:moveTo>
                <a:lnTo>
                  <a:pt x="7612377" y="0"/>
                </a:lnTo>
                <a:lnTo>
                  <a:pt x="0" y="0"/>
                </a:lnTo>
                <a:lnTo>
                  <a:pt x="0" y="438912"/>
                </a:lnTo>
                <a:lnTo>
                  <a:pt x="7612377" y="438912"/>
                </a:lnTo>
                <a:lnTo>
                  <a:pt x="7831833" y="219456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86886" y="3350766"/>
            <a:ext cx="6400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10" dirty="0">
                <a:latin typeface="Calibri"/>
                <a:cs typeface="Calibri"/>
              </a:rPr>
              <a:t>TEMP</a:t>
            </a:r>
            <a:r>
              <a:rPr sz="1550" b="1" spc="15" dirty="0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7886" y="4195572"/>
            <a:ext cx="887094" cy="1351915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1170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74854" y="4872228"/>
            <a:ext cx="883919" cy="675640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74854" y="4195572"/>
            <a:ext cx="883919" cy="67691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43815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345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01474" y="2859024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45524" y="2439415"/>
            <a:ext cx="1000125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39725" marR="5080" indent="-327660">
              <a:lnSpc>
                <a:spcPct val="102499"/>
              </a:lnSpc>
              <a:spcBef>
                <a:spcPts val="85"/>
              </a:spcBef>
            </a:pPr>
            <a:r>
              <a:rPr sz="1200" b="1" spc="0" dirty="0">
                <a:latin typeface="Arial"/>
                <a:cs typeface="Arial"/>
              </a:rPr>
              <a:t>Aquisição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do  bem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04978" y="5582412"/>
            <a:ext cx="249936" cy="188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24516" y="5523075"/>
            <a:ext cx="485775" cy="525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95"/>
              </a:spcBef>
            </a:pPr>
            <a:r>
              <a:rPr sz="1200" spc="-15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ass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0" dirty="0">
                <a:latin typeface="Calibri"/>
                <a:cs typeface="Calibri"/>
              </a:rPr>
              <a:t>o 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Ativo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78330" y="4209288"/>
            <a:ext cx="875030" cy="1338580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  <a:spcBef>
                <a:spcPts val="1060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3106" y="4872228"/>
            <a:ext cx="883919" cy="675640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3106" y="4209288"/>
            <a:ext cx="883919" cy="66294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150495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1185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40102" y="2869692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758827" y="2434843"/>
            <a:ext cx="864235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90170" marR="5080" indent="-78105">
              <a:lnSpc>
                <a:spcPct val="102499"/>
              </a:lnSpc>
              <a:spcBef>
                <a:spcPts val="85"/>
              </a:spcBef>
            </a:pPr>
            <a:r>
              <a:rPr sz="1200" b="1" spc="5" dirty="0">
                <a:latin typeface="Arial"/>
                <a:cs typeface="Arial"/>
              </a:rPr>
              <a:t>Pa</a:t>
            </a:r>
            <a:r>
              <a:rPr sz="1200" b="1" spc="0" dirty="0">
                <a:latin typeface="Arial"/>
                <a:cs typeface="Arial"/>
              </a:rPr>
              <a:t>g</a:t>
            </a:r>
            <a:r>
              <a:rPr sz="1200" b="1" spc="10" dirty="0">
                <a:latin typeface="Arial"/>
                <a:cs typeface="Arial"/>
              </a:rPr>
              <a:t>ame</a:t>
            </a:r>
            <a:r>
              <a:rPr sz="1200" b="1" spc="0" dirty="0">
                <a:latin typeface="Arial"/>
                <a:cs typeface="Arial"/>
              </a:rPr>
              <a:t>nto  pelo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bem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77718" y="5838444"/>
            <a:ext cx="249936" cy="187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895731" y="5527647"/>
            <a:ext cx="485775" cy="525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95"/>
              </a:spcBef>
            </a:pPr>
            <a:r>
              <a:rPr sz="1200" spc="-15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ass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0" dirty="0">
                <a:latin typeface="Calibri"/>
                <a:cs typeface="Calibri"/>
              </a:rPr>
              <a:t>o 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Ativo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77718" y="5586984"/>
            <a:ext cx="249936" cy="188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04978" y="5843016"/>
            <a:ext cx="249936" cy="188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87886" y="3851148"/>
            <a:ext cx="1767839" cy="344805"/>
          </a:xfrm>
          <a:custGeom>
            <a:avLst/>
            <a:gdLst/>
            <a:ahLst/>
            <a:cxnLst/>
            <a:rect l="l" t="t" r="r" b="b"/>
            <a:pathLst>
              <a:path w="1767839" h="344804">
                <a:moveTo>
                  <a:pt x="0" y="0"/>
                </a:moveTo>
                <a:lnTo>
                  <a:pt x="0" y="344424"/>
                </a:lnTo>
                <a:lnTo>
                  <a:pt x="1767840" y="344424"/>
                </a:lnTo>
                <a:lnTo>
                  <a:pt x="176784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87886" y="5628132"/>
            <a:ext cx="1076325" cy="424180"/>
          </a:xfrm>
          <a:custGeom>
            <a:avLst/>
            <a:gdLst/>
            <a:ahLst/>
            <a:cxnLst/>
            <a:rect l="l" t="t" r="r" b="b"/>
            <a:pathLst>
              <a:path w="1076325" h="424179">
                <a:moveTo>
                  <a:pt x="0" y="0"/>
                </a:moveTo>
                <a:lnTo>
                  <a:pt x="0" y="423672"/>
                </a:lnTo>
                <a:lnTo>
                  <a:pt x="1075944" y="423672"/>
                </a:lnTo>
                <a:lnTo>
                  <a:pt x="1075944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83314" y="5622036"/>
            <a:ext cx="1087120" cy="436245"/>
          </a:xfrm>
          <a:custGeom>
            <a:avLst/>
            <a:gdLst/>
            <a:ahLst/>
            <a:cxnLst/>
            <a:rect l="l" t="t" r="r" b="b"/>
            <a:pathLst>
              <a:path w="1087120" h="436245">
                <a:moveTo>
                  <a:pt x="1086612" y="435864"/>
                </a:moveTo>
                <a:lnTo>
                  <a:pt x="1086612" y="0"/>
                </a:lnTo>
                <a:lnTo>
                  <a:pt x="0" y="0"/>
                </a:lnTo>
                <a:lnTo>
                  <a:pt x="0" y="435864"/>
                </a:lnTo>
                <a:lnTo>
                  <a:pt x="4572" y="435864"/>
                </a:lnTo>
                <a:lnTo>
                  <a:pt x="4572" y="12192"/>
                </a:lnTo>
                <a:lnTo>
                  <a:pt x="10668" y="6096"/>
                </a:lnTo>
                <a:lnTo>
                  <a:pt x="10668" y="12192"/>
                </a:lnTo>
                <a:lnTo>
                  <a:pt x="1074420" y="12192"/>
                </a:lnTo>
                <a:lnTo>
                  <a:pt x="1074420" y="6096"/>
                </a:lnTo>
                <a:lnTo>
                  <a:pt x="1080516" y="12192"/>
                </a:lnTo>
                <a:lnTo>
                  <a:pt x="1080516" y="435864"/>
                </a:lnTo>
                <a:lnTo>
                  <a:pt x="1086612" y="435864"/>
                </a:lnTo>
                <a:close/>
              </a:path>
              <a:path w="1087120" h="436245">
                <a:moveTo>
                  <a:pt x="10668" y="12192"/>
                </a:moveTo>
                <a:lnTo>
                  <a:pt x="10668" y="6096"/>
                </a:lnTo>
                <a:lnTo>
                  <a:pt x="4572" y="12192"/>
                </a:lnTo>
                <a:lnTo>
                  <a:pt x="10668" y="12192"/>
                </a:lnTo>
                <a:close/>
              </a:path>
              <a:path w="1087120" h="436245">
                <a:moveTo>
                  <a:pt x="10668" y="425196"/>
                </a:moveTo>
                <a:lnTo>
                  <a:pt x="10668" y="12192"/>
                </a:lnTo>
                <a:lnTo>
                  <a:pt x="4572" y="12192"/>
                </a:lnTo>
                <a:lnTo>
                  <a:pt x="4572" y="425196"/>
                </a:lnTo>
                <a:lnTo>
                  <a:pt x="10668" y="425196"/>
                </a:lnTo>
                <a:close/>
              </a:path>
              <a:path w="1087120" h="436245">
                <a:moveTo>
                  <a:pt x="1080516" y="425196"/>
                </a:moveTo>
                <a:lnTo>
                  <a:pt x="4572" y="425196"/>
                </a:lnTo>
                <a:lnTo>
                  <a:pt x="10668" y="429768"/>
                </a:lnTo>
                <a:lnTo>
                  <a:pt x="10668" y="435864"/>
                </a:lnTo>
                <a:lnTo>
                  <a:pt x="1074420" y="435864"/>
                </a:lnTo>
                <a:lnTo>
                  <a:pt x="1074420" y="429768"/>
                </a:lnTo>
                <a:lnTo>
                  <a:pt x="1080516" y="425196"/>
                </a:lnTo>
                <a:close/>
              </a:path>
              <a:path w="1087120" h="436245">
                <a:moveTo>
                  <a:pt x="10668" y="435864"/>
                </a:moveTo>
                <a:lnTo>
                  <a:pt x="10668" y="429768"/>
                </a:lnTo>
                <a:lnTo>
                  <a:pt x="4572" y="425196"/>
                </a:lnTo>
                <a:lnTo>
                  <a:pt x="4572" y="435864"/>
                </a:lnTo>
                <a:lnTo>
                  <a:pt x="10668" y="435864"/>
                </a:lnTo>
                <a:close/>
              </a:path>
              <a:path w="1087120" h="436245">
                <a:moveTo>
                  <a:pt x="1080516" y="12192"/>
                </a:moveTo>
                <a:lnTo>
                  <a:pt x="1074420" y="6096"/>
                </a:lnTo>
                <a:lnTo>
                  <a:pt x="1074420" y="12192"/>
                </a:lnTo>
                <a:lnTo>
                  <a:pt x="1080516" y="12192"/>
                </a:lnTo>
                <a:close/>
              </a:path>
              <a:path w="1087120" h="436245">
                <a:moveTo>
                  <a:pt x="1080516" y="425196"/>
                </a:moveTo>
                <a:lnTo>
                  <a:pt x="1080516" y="12192"/>
                </a:lnTo>
                <a:lnTo>
                  <a:pt x="1074420" y="12192"/>
                </a:lnTo>
                <a:lnTo>
                  <a:pt x="1074420" y="425196"/>
                </a:lnTo>
                <a:lnTo>
                  <a:pt x="1080516" y="425196"/>
                </a:lnTo>
                <a:close/>
              </a:path>
              <a:path w="1087120" h="436245">
                <a:moveTo>
                  <a:pt x="1080516" y="435864"/>
                </a:moveTo>
                <a:lnTo>
                  <a:pt x="1080516" y="425196"/>
                </a:lnTo>
                <a:lnTo>
                  <a:pt x="1074420" y="429768"/>
                </a:lnTo>
                <a:lnTo>
                  <a:pt x="1074420" y="435864"/>
                </a:lnTo>
                <a:lnTo>
                  <a:pt x="1080516" y="435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587886" y="5574281"/>
            <a:ext cx="107632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8430" marR="128270" indent="100330">
              <a:lnSpc>
                <a:spcPct val="101899"/>
              </a:lnSpc>
              <a:spcBef>
                <a:spcPts val="95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Surge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 o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bri</a:t>
            </a:r>
            <a:r>
              <a:rPr sz="1550" spc="-1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ç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ã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378330" y="5617464"/>
            <a:ext cx="1175385" cy="424180"/>
          </a:xfrm>
          <a:custGeom>
            <a:avLst/>
            <a:gdLst/>
            <a:ahLst/>
            <a:cxnLst/>
            <a:rect l="l" t="t" r="r" b="b"/>
            <a:pathLst>
              <a:path w="1175385" h="424179">
                <a:moveTo>
                  <a:pt x="0" y="0"/>
                </a:moveTo>
                <a:lnTo>
                  <a:pt x="0" y="423672"/>
                </a:lnTo>
                <a:lnTo>
                  <a:pt x="1175004" y="423672"/>
                </a:lnTo>
                <a:lnTo>
                  <a:pt x="1175004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73758" y="5611368"/>
            <a:ext cx="1186180" cy="436245"/>
          </a:xfrm>
          <a:custGeom>
            <a:avLst/>
            <a:gdLst/>
            <a:ahLst/>
            <a:cxnLst/>
            <a:rect l="l" t="t" r="r" b="b"/>
            <a:pathLst>
              <a:path w="1186179" h="436245">
                <a:moveTo>
                  <a:pt x="1185672" y="435864"/>
                </a:moveTo>
                <a:lnTo>
                  <a:pt x="1185672" y="0"/>
                </a:lnTo>
                <a:lnTo>
                  <a:pt x="0" y="0"/>
                </a:lnTo>
                <a:lnTo>
                  <a:pt x="0" y="435864"/>
                </a:lnTo>
                <a:lnTo>
                  <a:pt x="4572" y="435864"/>
                </a:lnTo>
                <a:lnTo>
                  <a:pt x="4572" y="12192"/>
                </a:lnTo>
                <a:lnTo>
                  <a:pt x="10668" y="6096"/>
                </a:lnTo>
                <a:lnTo>
                  <a:pt x="10668" y="12192"/>
                </a:lnTo>
                <a:lnTo>
                  <a:pt x="1173480" y="12192"/>
                </a:lnTo>
                <a:lnTo>
                  <a:pt x="1173480" y="6096"/>
                </a:lnTo>
                <a:lnTo>
                  <a:pt x="1179576" y="12192"/>
                </a:lnTo>
                <a:lnTo>
                  <a:pt x="1179576" y="435864"/>
                </a:lnTo>
                <a:lnTo>
                  <a:pt x="1185672" y="435864"/>
                </a:lnTo>
                <a:close/>
              </a:path>
              <a:path w="1186179" h="436245">
                <a:moveTo>
                  <a:pt x="10668" y="12192"/>
                </a:moveTo>
                <a:lnTo>
                  <a:pt x="10668" y="6096"/>
                </a:lnTo>
                <a:lnTo>
                  <a:pt x="4572" y="12192"/>
                </a:lnTo>
                <a:lnTo>
                  <a:pt x="10668" y="12192"/>
                </a:lnTo>
                <a:close/>
              </a:path>
              <a:path w="1186179" h="436245">
                <a:moveTo>
                  <a:pt x="10668" y="425196"/>
                </a:moveTo>
                <a:lnTo>
                  <a:pt x="10668" y="12192"/>
                </a:lnTo>
                <a:lnTo>
                  <a:pt x="4572" y="12192"/>
                </a:lnTo>
                <a:lnTo>
                  <a:pt x="4572" y="425196"/>
                </a:lnTo>
                <a:lnTo>
                  <a:pt x="10668" y="425196"/>
                </a:lnTo>
                <a:close/>
              </a:path>
              <a:path w="1186179" h="436245">
                <a:moveTo>
                  <a:pt x="1179576" y="425196"/>
                </a:moveTo>
                <a:lnTo>
                  <a:pt x="4572" y="425196"/>
                </a:lnTo>
                <a:lnTo>
                  <a:pt x="10668" y="429768"/>
                </a:lnTo>
                <a:lnTo>
                  <a:pt x="10668" y="435864"/>
                </a:lnTo>
                <a:lnTo>
                  <a:pt x="1173480" y="435864"/>
                </a:lnTo>
                <a:lnTo>
                  <a:pt x="1173480" y="429768"/>
                </a:lnTo>
                <a:lnTo>
                  <a:pt x="1179576" y="425196"/>
                </a:lnTo>
                <a:close/>
              </a:path>
              <a:path w="1186179" h="436245">
                <a:moveTo>
                  <a:pt x="10668" y="435864"/>
                </a:moveTo>
                <a:lnTo>
                  <a:pt x="10668" y="429768"/>
                </a:lnTo>
                <a:lnTo>
                  <a:pt x="4572" y="425196"/>
                </a:lnTo>
                <a:lnTo>
                  <a:pt x="4572" y="435864"/>
                </a:lnTo>
                <a:lnTo>
                  <a:pt x="10668" y="435864"/>
                </a:lnTo>
                <a:close/>
              </a:path>
              <a:path w="1186179" h="436245">
                <a:moveTo>
                  <a:pt x="1179576" y="12192"/>
                </a:moveTo>
                <a:lnTo>
                  <a:pt x="1173480" y="6096"/>
                </a:lnTo>
                <a:lnTo>
                  <a:pt x="1173480" y="12192"/>
                </a:lnTo>
                <a:lnTo>
                  <a:pt x="1179576" y="12192"/>
                </a:lnTo>
                <a:close/>
              </a:path>
              <a:path w="1186179" h="436245">
                <a:moveTo>
                  <a:pt x="1179576" y="425196"/>
                </a:moveTo>
                <a:lnTo>
                  <a:pt x="1179576" y="12192"/>
                </a:lnTo>
                <a:lnTo>
                  <a:pt x="1173480" y="12192"/>
                </a:lnTo>
                <a:lnTo>
                  <a:pt x="1173480" y="425196"/>
                </a:lnTo>
                <a:lnTo>
                  <a:pt x="1179576" y="425196"/>
                </a:lnTo>
                <a:close/>
              </a:path>
              <a:path w="1186179" h="436245">
                <a:moveTo>
                  <a:pt x="1179576" y="435864"/>
                </a:moveTo>
                <a:lnTo>
                  <a:pt x="1179576" y="425196"/>
                </a:lnTo>
                <a:lnTo>
                  <a:pt x="1173480" y="429768"/>
                </a:lnTo>
                <a:lnTo>
                  <a:pt x="1173480" y="435864"/>
                </a:lnTo>
                <a:lnTo>
                  <a:pt x="1179576" y="435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378330" y="5563613"/>
            <a:ext cx="117538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7325" marR="110489" indent="-66040">
              <a:lnSpc>
                <a:spcPct val="101899"/>
              </a:lnSpc>
              <a:spcBef>
                <a:spcPts val="95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Extinção</a:t>
            </a:r>
            <a:r>
              <a:rPr sz="15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da 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obrigação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353946" y="3866388"/>
            <a:ext cx="1783080" cy="342900"/>
          </a:xfrm>
          <a:custGeom>
            <a:avLst/>
            <a:gdLst/>
            <a:ahLst/>
            <a:cxnLst/>
            <a:rect l="l" t="t" r="r" b="b"/>
            <a:pathLst>
              <a:path w="1783079" h="342900">
                <a:moveTo>
                  <a:pt x="0" y="0"/>
                </a:moveTo>
                <a:lnTo>
                  <a:pt x="0" y="342900"/>
                </a:lnTo>
                <a:lnTo>
                  <a:pt x="1783080" y="342900"/>
                </a:lnTo>
                <a:lnTo>
                  <a:pt x="178308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842638" y="4500372"/>
            <a:ext cx="890269" cy="1047115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77470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610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32654" y="5161788"/>
            <a:ext cx="883919" cy="386080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2667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1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22574" y="4405882"/>
            <a:ext cx="708025" cy="201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sz="1550" b="1" spc="-10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SSI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835018" y="3866388"/>
            <a:ext cx="1781810" cy="289560"/>
          </a:xfrm>
          <a:custGeom>
            <a:avLst/>
            <a:gdLst/>
            <a:ahLst/>
            <a:cxnLst/>
            <a:rect l="l" t="t" r="r" b="b"/>
            <a:pathLst>
              <a:path w="1781809" h="289560">
                <a:moveTo>
                  <a:pt x="0" y="289560"/>
                </a:moveTo>
                <a:lnTo>
                  <a:pt x="1781556" y="289560"/>
                </a:lnTo>
                <a:lnTo>
                  <a:pt x="1781556" y="0"/>
                </a:lnTo>
                <a:lnTo>
                  <a:pt x="0" y="0"/>
                </a:lnTo>
                <a:lnTo>
                  <a:pt x="0" y="2895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327270" y="2869692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034159" y="2447035"/>
            <a:ext cx="1278890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71755" marR="5080" indent="-59690">
              <a:lnSpc>
                <a:spcPct val="102499"/>
              </a:lnSpc>
              <a:spcBef>
                <a:spcPts val="85"/>
              </a:spcBef>
            </a:pPr>
            <a:r>
              <a:rPr sz="1200" b="1" spc="5" dirty="0">
                <a:latin typeface="Arial"/>
                <a:cs typeface="Arial"/>
              </a:rPr>
              <a:t>Rec</a:t>
            </a:r>
            <a:r>
              <a:rPr sz="1200" b="1" spc="0" dirty="0">
                <a:latin typeface="Arial"/>
                <a:cs typeface="Arial"/>
              </a:rPr>
              <a:t>onh</a:t>
            </a:r>
            <a:r>
              <a:rPr sz="1200" b="1" spc="5" dirty="0">
                <a:latin typeface="Arial"/>
                <a:cs typeface="Arial"/>
              </a:rPr>
              <a:t>ec</a:t>
            </a:r>
            <a:r>
              <a:rPr sz="1200" b="1" dirty="0">
                <a:latin typeface="Arial"/>
                <a:cs typeface="Arial"/>
              </a:rPr>
              <a:t>i</a:t>
            </a:r>
            <a:r>
              <a:rPr sz="1200" b="1" spc="10" dirty="0">
                <a:latin typeface="Arial"/>
                <a:cs typeface="Arial"/>
              </a:rPr>
              <a:t>me</a:t>
            </a:r>
            <a:r>
              <a:rPr sz="1200" b="1" spc="0" dirty="0">
                <a:latin typeface="Arial"/>
                <a:cs typeface="Arial"/>
              </a:rPr>
              <a:t>nto  </a:t>
            </a:r>
            <a:r>
              <a:rPr sz="1200" b="1" spc="5" dirty="0">
                <a:latin typeface="Arial"/>
                <a:cs typeface="Arial"/>
              </a:rPr>
              <a:t>da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depreciação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32654" y="4500372"/>
            <a:ext cx="883919" cy="66167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15494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220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842638" y="4155948"/>
            <a:ext cx="1781810" cy="344805"/>
          </a:xfrm>
          <a:custGeom>
            <a:avLst/>
            <a:gdLst/>
            <a:ahLst/>
            <a:cxnLst/>
            <a:rect l="l" t="t" r="r" b="b"/>
            <a:pathLst>
              <a:path w="1781809" h="344804">
                <a:moveTo>
                  <a:pt x="0" y="0"/>
                </a:moveTo>
                <a:lnTo>
                  <a:pt x="0" y="344424"/>
                </a:lnTo>
                <a:lnTo>
                  <a:pt x="1781556" y="344424"/>
                </a:lnTo>
                <a:lnTo>
                  <a:pt x="178155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064886" y="5858256"/>
            <a:ext cx="249936" cy="188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384422" y="5545935"/>
            <a:ext cx="348615" cy="52832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200" spc="5" dirty="0">
                <a:latin typeface="Calibri"/>
                <a:cs typeface="Calibri"/>
              </a:rPr>
              <a:t>PL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200" spc="-3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064886" y="5608320"/>
            <a:ext cx="249936" cy="1874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42638" y="5606796"/>
            <a:ext cx="1173480" cy="424180"/>
          </a:xfrm>
          <a:custGeom>
            <a:avLst/>
            <a:gdLst/>
            <a:ahLst/>
            <a:cxnLst/>
            <a:rect l="l" t="t" r="r" b="b"/>
            <a:pathLst>
              <a:path w="1173479" h="424179">
                <a:moveTo>
                  <a:pt x="0" y="0"/>
                </a:moveTo>
                <a:lnTo>
                  <a:pt x="0" y="423672"/>
                </a:lnTo>
                <a:lnTo>
                  <a:pt x="1173480" y="423672"/>
                </a:lnTo>
                <a:lnTo>
                  <a:pt x="117348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36542" y="5600700"/>
            <a:ext cx="1186180" cy="434340"/>
          </a:xfrm>
          <a:custGeom>
            <a:avLst/>
            <a:gdLst/>
            <a:ahLst/>
            <a:cxnLst/>
            <a:rect l="l" t="t" r="r" b="b"/>
            <a:pathLst>
              <a:path w="1186179" h="434339">
                <a:moveTo>
                  <a:pt x="1185672" y="434340"/>
                </a:moveTo>
                <a:lnTo>
                  <a:pt x="1185672" y="0"/>
                </a:lnTo>
                <a:lnTo>
                  <a:pt x="0" y="0"/>
                </a:lnTo>
                <a:lnTo>
                  <a:pt x="0" y="434340"/>
                </a:lnTo>
                <a:lnTo>
                  <a:pt x="6096" y="434340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1175004" y="10668"/>
                </a:lnTo>
                <a:lnTo>
                  <a:pt x="1175004" y="6096"/>
                </a:lnTo>
                <a:lnTo>
                  <a:pt x="1179576" y="10668"/>
                </a:lnTo>
                <a:lnTo>
                  <a:pt x="1179576" y="434340"/>
                </a:lnTo>
                <a:lnTo>
                  <a:pt x="1185672" y="434340"/>
                </a:lnTo>
                <a:close/>
              </a:path>
              <a:path w="1186179" h="434339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1186179" h="434339">
                <a:moveTo>
                  <a:pt x="10668" y="423672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423672"/>
                </a:lnTo>
                <a:lnTo>
                  <a:pt x="10668" y="423672"/>
                </a:lnTo>
                <a:close/>
              </a:path>
              <a:path w="1186179" h="434339">
                <a:moveTo>
                  <a:pt x="1179576" y="423672"/>
                </a:moveTo>
                <a:lnTo>
                  <a:pt x="6096" y="423672"/>
                </a:lnTo>
                <a:lnTo>
                  <a:pt x="10668" y="429768"/>
                </a:lnTo>
                <a:lnTo>
                  <a:pt x="10668" y="434340"/>
                </a:lnTo>
                <a:lnTo>
                  <a:pt x="1175004" y="434340"/>
                </a:lnTo>
                <a:lnTo>
                  <a:pt x="1175004" y="429768"/>
                </a:lnTo>
                <a:lnTo>
                  <a:pt x="1179576" y="423672"/>
                </a:lnTo>
                <a:close/>
              </a:path>
              <a:path w="1186179" h="434339">
                <a:moveTo>
                  <a:pt x="10668" y="434340"/>
                </a:moveTo>
                <a:lnTo>
                  <a:pt x="10668" y="429768"/>
                </a:lnTo>
                <a:lnTo>
                  <a:pt x="6096" y="423672"/>
                </a:lnTo>
                <a:lnTo>
                  <a:pt x="6096" y="434340"/>
                </a:lnTo>
                <a:lnTo>
                  <a:pt x="10668" y="434340"/>
                </a:lnTo>
                <a:close/>
              </a:path>
              <a:path w="1186179" h="434339">
                <a:moveTo>
                  <a:pt x="1179576" y="10668"/>
                </a:moveTo>
                <a:lnTo>
                  <a:pt x="1175004" y="6096"/>
                </a:lnTo>
                <a:lnTo>
                  <a:pt x="1175004" y="10668"/>
                </a:lnTo>
                <a:lnTo>
                  <a:pt x="1179576" y="10668"/>
                </a:lnTo>
                <a:close/>
              </a:path>
              <a:path w="1186179" h="434339">
                <a:moveTo>
                  <a:pt x="1179576" y="423672"/>
                </a:moveTo>
                <a:lnTo>
                  <a:pt x="1179576" y="10668"/>
                </a:lnTo>
                <a:lnTo>
                  <a:pt x="1175004" y="10668"/>
                </a:lnTo>
                <a:lnTo>
                  <a:pt x="1175004" y="423672"/>
                </a:lnTo>
                <a:lnTo>
                  <a:pt x="1179576" y="423672"/>
                </a:lnTo>
                <a:close/>
              </a:path>
              <a:path w="1186179" h="434339">
                <a:moveTo>
                  <a:pt x="1179576" y="434340"/>
                </a:moveTo>
                <a:lnTo>
                  <a:pt x="1179576" y="423672"/>
                </a:lnTo>
                <a:lnTo>
                  <a:pt x="1175004" y="429768"/>
                </a:lnTo>
                <a:lnTo>
                  <a:pt x="1175004" y="434340"/>
                </a:lnTo>
                <a:lnTo>
                  <a:pt x="1179576" y="434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842638" y="5671817"/>
            <a:ext cx="11734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30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Surge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VPD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135042" y="1543984"/>
            <a:ext cx="865525" cy="7864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320484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Despesa pelo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enfoque</a:t>
            </a:r>
            <a:r>
              <a:rPr sz="1750" b="1" spc="5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patrimonial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35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052" y="1520443"/>
            <a:ext cx="6358255" cy="749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12420" marR="5080" indent="-300355" algn="just">
              <a:lnSpc>
                <a:spcPct val="102299"/>
              </a:lnSpc>
              <a:spcBef>
                <a:spcPts val="90"/>
              </a:spcBef>
            </a:pPr>
            <a:r>
              <a:rPr sz="1550" b="1" spc="5" dirty="0">
                <a:latin typeface="Calibri"/>
                <a:cs typeface="Calibri"/>
              </a:rPr>
              <a:t>4. </a:t>
            </a:r>
            <a:r>
              <a:rPr sz="1550" b="1" spc="0" dirty="0">
                <a:latin typeface="Calibri"/>
                <a:cs typeface="Calibri"/>
              </a:rPr>
              <a:t>CONCESSÃO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5" dirty="0">
                <a:latin typeface="Calibri"/>
                <a:cs typeface="Calibri"/>
              </a:rPr>
              <a:t>SUPRIMENTO </a:t>
            </a:r>
            <a:r>
              <a:rPr sz="1550" b="1" spc="10" dirty="0">
                <a:latin typeface="Calibri"/>
                <a:cs typeface="Calibri"/>
              </a:rPr>
              <a:t>DE FUNDOS </a:t>
            </a:r>
            <a:r>
              <a:rPr sz="1550" b="1" spc="0" dirty="0">
                <a:latin typeface="Calibri"/>
                <a:cs typeface="Calibri"/>
              </a:rPr>
              <a:t>(REGIME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dirty="0">
                <a:latin typeface="Calibri"/>
                <a:cs typeface="Calibri"/>
              </a:rPr>
              <a:t>ADIANTAMENTO)  </a:t>
            </a:r>
            <a:r>
              <a:rPr sz="1550" spc="0" dirty="0">
                <a:latin typeface="Calibri"/>
                <a:cs typeface="Calibri"/>
              </a:rPr>
              <a:t>Existem </a:t>
            </a:r>
            <a:r>
              <a:rPr sz="1550" spc="10" dirty="0">
                <a:latin typeface="Calibri"/>
                <a:cs typeface="Calibri"/>
              </a:rPr>
              <a:t>3 </a:t>
            </a:r>
            <a:r>
              <a:rPr sz="1550" spc="5" dirty="0">
                <a:latin typeface="Calibri"/>
                <a:cs typeface="Calibri"/>
              </a:rPr>
              <a:t>momentos </a:t>
            </a:r>
            <a:r>
              <a:rPr sz="1550" spc="0" dirty="0">
                <a:latin typeface="Calibri"/>
                <a:cs typeface="Calibri"/>
              </a:rPr>
              <a:t>importantes: </a:t>
            </a:r>
            <a:r>
              <a:rPr sz="1550" spc="10" dirty="0">
                <a:latin typeface="Calibri"/>
                <a:cs typeface="Calibri"/>
              </a:rPr>
              <a:t>o </a:t>
            </a:r>
            <a:r>
              <a:rPr sz="1550" spc="5" dirty="0">
                <a:latin typeface="Calibri"/>
                <a:cs typeface="Calibri"/>
              </a:rPr>
              <a:t>da </a:t>
            </a:r>
            <a:r>
              <a:rPr sz="1550" b="1" dirty="0">
                <a:latin typeface="Calibri"/>
                <a:cs typeface="Calibri"/>
              </a:rPr>
              <a:t>entrega </a:t>
            </a:r>
            <a:r>
              <a:rPr sz="1550" b="1" spc="10" dirty="0">
                <a:latin typeface="Calibri"/>
                <a:cs typeface="Calibri"/>
              </a:rPr>
              <a:t>do </a:t>
            </a:r>
            <a:r>
              <a:rPr sz="1550" b="1" spc="0" dirty="0">
                <a:latin typeface="Calibri"/>
                <a:cs typeface="Calibri"/>
              </a:rPr>
              <a:t>numerário</a:t>
            </a:r>
            <a:r>
              <a:rPr sz="1550" spc="0" dirty="0">
                <a:latin typeface="Calibri"/>
                <a:cs typeface="Calibri"/>
              </a:rPr>
              <a:t>, </a:t>
            </a:r>
            <a:r>
              <a:rPr sz="1550" spc="10" dirty="0">
                <a:latin typeface="Calibri"/>
                <a:cs typeface="Calibri"/>
              </a:rPr>
              <a:t>o do </a:t>
            </a:r>
            <a:r>
              <a:rPr sz="1550" b="1" spc="0" dirty="0">
                <a:latin typeface="Calibri"/>
                <a:cs typeface="Calibri"/>
              </a:rPr>
              <a:t>gasto  </a:t>
            </a:r>
            <a:r>
              <a:rPr sz="1550" b="1" spc="10" dirty="0">
                <a:latin typeface="Calibri"/>
                <a:cs typeface="Calibri"/>
              </a:rPr>
              <a:t>do </a:t>
            </a:r>
            <a:r>
              <a:rPr sz="1550" b="1" spc="5" dirty="0">
                <a:latin typeface="Calibri"/>
                <a:cs typeface="Calibri"/>
              </a:rPr>
              <a:t>suprido </a:t>
            </a:r>
            <a:r>
              <a:rPr sz="1550" spc="10" dirty="0">
                <a:latin typeface="Calibri"/>
                <a:cs typeface="Calibri"/>
              </a:rPr>
              <a:t>e o </a:t>
            </a:r>
            <a:r>
              <a:rPr sz="1550" spc="5" dirty="0">
                <a:latin typeface="Calibri"/>
                <a:cs typeface="Calibri"/>
              </a:rPr>
              <a:t>da </a:t>
            </a:r>
            <a:r>
              <a:rPr sz="1550" b="1" spc="0" dirty="0">
                <a:latin typeface="Calibri"/>
                <a:cs typeface="Calibri"/>
              </a:rPr>
              <a:t>prestação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contas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spc="0" dirty="0">
                <a:latin typeface="Calibri"/>
                <a:cs typeface="Calibri"/>
              </a:rPr>
              <a:t>recurso</a:t>
            </a:r>
            <a:r>
              <a:rPr sz="1550" spc="-17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adiantado.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73945" y="3276600"/>
            <a:ext cx="7832090" cy="439420"/>
          </a:xfrm>
          <a:custGeom>
            <a:avLst/>
            <a:gdLst/>
            <a:ahLst/>
            <a:cxnLst/>
            <a:rect l="l" t="t" r="r" b="b"/>
            <a:pathLst>
              <a:path w="7832090" h="439420">
                <a:moveTo>
                  <a:pt x="7831833" y="219456"/>
                </a:moveTo>
                <a:lnTo>
                  <a:pt x="7612377" y="0"/>
                </a:lnTo>
                <a:lnTo>
                  <a:pt x="0" y="0"/>
                </a:lnTo>
                <a:lnTo>
                  <a:pt x="0" y="438912"/>
                </a:lnTo>
                <a:lnTo>
                  <a:pt x="7612377" y="438912"/>
                </a:lnTo>
                <a:lnTo>
                  <a:pt x="7831833" y="219456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86886" y="3350766"/>
            <a:ext cx="6400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10" dirty="0">
                <a:latin typeface="Calibri"/>
                <a:cs typeface="Calibri"/>
              </a:rPr>
              <a:t>TEMP</a:t>
            </a:r>
            <a:r>
              <a:rPr sz="1550" b="1" spc="15" dirty="0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7886" y="4209288"/>
            <a:ext cx="887094" cy="1338580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1060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74854" y="4872228"/>
            <a:ext cx="883919" cy="675640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74854" y="3866388"/>
            <a:ext cx="883919" cy="100584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88265">
              <a:lnSpc>
                <a:spcPct val="100000"/>
              </a:lnSpc>
              <a:spcBef>
                <a:spcPts val="1095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01474" y="2859024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55252" y="2408935"/>
            <a:ext cx="836930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6830" marR="5080" indent="-24765">
              <a:lnSpc>
                <a:spcPct val="102499"/>
              </a:lnSpc>
              <a:spcBef>
                <a:spcPts val="85"/>
              </a:spcBef>
            </a:pPr>
            <a:r>
              <a:rPr sz="1200" b="1" spc="5" dirty="0">
                <a:latin typeface="Arial"/>
                <a:cs typeface="Arial"/>
              </a:rPr>
              <a:t>Entrega</a:t>
            </a:r>
            <a:r>
              <a:rPr sz="1200" b="1" spc="-80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do  numerário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60426" y="5617464"/>
            <a:ext cx="249936" cy="207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172344" y="5523075"/>
            <a:ext cx="348615" cy="525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95"/>
              </a:spcBef>
            </a:pPr>
            <a:r>
              <a:rPr sz="1200" spc="-3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0" dirty="0">
                <a:latin typeface="Calibri"/>
                <a:cs typeface="Calibri"/>
              </a:rPr>
              <a:t>o 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78330" y="3866388"/>
            <a:ext cx="875030" cy="1681480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  <a:spcBef>
                <a:spcPts val="5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3106" y="4872228"/>
            <a:ext cx="883919" cy="675640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3106" y="3866388"/>
            <a:ext cx="883919" cy="100584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Times New Roman"/>
              <a:cs typeface="Times New Roman"/>
            </a:endParaRPr>
          </a:p>
          <a:p>
            <a:pPr marL="88265">
              <a:lnSpc>
                <a:spcPct val="100000"/>
              </a:lnSpc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40102" y="2869692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853315" y="2401315"/>
            <a:ext cx="698500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64135" marR="5080" indent="-52069">
              <a:lnSpc>
                <a:spcPct val="102499"/>
              </a:lnSpc>
              <a:spcBef>
                <a:spcPts val="85"/>
              </a:spcBef>
            </a:pPr>
            <a:r>
              <a:rPr sz="1200" b="1" spc="5" dirty="0">
                <a:latin typeface="Arial"/>
                <a:cs typeface="Arial"/>
              </a:rPr>
              <a:t>Gasto</a:t>
            </a:r>
            <a:r>
              <a:rPr sz="1200" b="1" spc="-8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do  </a:t>
            </a:r>
            <a:r>
              <a:rPr sz="1200" b="1" spc="0" dirty="0">
                <a:latin typeface="Arial"/>
                <a:cs typeface="Arial"/>
              </a:rPr>
              <a:t>suprido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52806" y="5843016"/>
            <a:ext cx="251460" cy="18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87886" y="3866388"/>
            <a:ext cx="887094" cy="342900"/>
          </a:xfrm>
          <a:custGeom>
            <a:avLst/>
            <a:gdLst/>
            <a:ahLst/>
            <a:cxnLst/>
            <a:rect l="l" t="t" r="r" b="b"/>
            <a:pathLst>
              <a:path w="887094" h="342900">
                <a:moveTo>
                  <a:pt x="0" y="0"/>
                </a:moveTo>
                <a:lnTo>
                  <a:pt x="0" y="342900"/>
                </a:lnTo>
                <a:lnTo>
                  <a:pt x="886968" y="342900"/>
                </a:lnTo>
                <a:lnTo>
                  <a:pt x="88696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87886" y="5628132"/>
            <a:ext cx="1181100" cy="424180"/>
          </a:xfrm>
          <a:custGeom>
            <a:avLst/>
            <a:gdLst/>
            <a:ahLst/>
            <a:cxnLst/>
            <a:rect l="l" t="t" r="r" b="b"/>
            <a:pathLst>
              <a:path w="1181100" h="424179">
                <a:moveTo>
                  <a:pt x="0" y="0"/>
                </a:moveTo>
                <a:lnTo>
                  <a:pt x="0" y="423672"/>
                </a:lnTo>
                <a:lnTo>
                  <a:pt x="1181100" y="423672"/>
                </a:lnTo>
                <a:lnTo>
                  <a:pt x="11811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83314" y="5622036"/>
            <a:ext cx="1190625" cy="436245"/>
          </a:xfrm>
          <a:custGeom>
            <a:avLst/>
            <a:gdLst/>
            <a:ahLst/>
            <a:cxnLst/>
            <a:rect l="l" t="t" r="r" b="b"/>
            <a:pathLst>
              <a:path w="1190625" h="436245">
                <a:moveTo>
                  <a:pt x="1190244" y="435864"/>
                </a:moveTo>
                <a:lnTo>
                  <a:pt x="1190244" y="0"/>
                </a:lnTo>
                <a:lnTo>
                  <a:pt x="0" y="0"/>
                </a:lnTo>
                <a:lnTo>
                  <a:pt x="0" y="435864"/>
                </a:lnTo>
                <a:lnTo>
                  <a:pt x="4572" y="435864"/>
                </a:lnTo>
                <a:lnTo>
                  <a:pt x="4572" y="12192"/>
                </a:lnTo>
                <a:lnTo>
                  <a:pt x="10668" y="6096"/>
                </a:lnTo>
                <a:lnTo>
                  <a:pt x="10668" y="12192"/>
                </a:lnTo>
                <a:lnTo>
                  <a:pt x="1179576" y="12192"/>
                </a:lnTo>
                <a:lnTo>
                  <a:pt x="1179576" y="6096"/>
                </a:lnTo>
                <a:lnTo>
                  <a:pt x="1185672" y="12192"/>
                </a:lnTo>
                <a:lnTo>
                  <a:pt x="1185672" y="435864"/>
                </a:lnTo>
                <a:lnTo>
                  <a:pt x="1190244" y="435864"/>
                </a:lnTo>
                <a:close/>
              </a:path>
              <a:path w="1190625" h="436245">
                <a:moveTo>
                  <a:pt x="10668" y="12192"/>
                </a:moveTo>
                <a:lnTo>
                  <a:pt x="10668" y="6096"/>
                </a:lnTo>
                <a:lnTo>
                  <a:pt x="4572" y="12192"/>
                </a:lnTo>
                <a:lnTo>
                  <a:pt x="10668" y="12192"/>
                </a:lnTo>
                <a:close/>
              </a:path>
              <a:path w="1190625" h="436245">
                <a:moveTo>
                  <a:pt x="10668" y="425196"/>
                </a:moveTo>
                <a:lnTo>
                  <a:pt x="10668" y="12192"/>
                </a:lnTo>
                <a:lnTo>
                  <a:pt x="4572" y="12192"/>
                </a:lnTo>
                <a:lnTo>
                  <a:pt x="4572" y="425196"/>
                </a:lnTo>
                <a:lnTo>
                  <a:pt x="10668" y="425196"/>
                </a:lnTo>
                <a:close/>
              </a:path>
              <a:path w="1190625" h="436245">
                <a:moveTo>
                  <a:pt x="1185672" y="425196"/>
                </a:moveTo>
                <a:lnTo>
                  <a:pt x="4572" y="425196"/>
                </a:lnTo>
                <a:lnTo>
                  <a:pt x="10668" y="429768"/>
                </a:lnTo>
                <a:lnTo>
                  <a:pt x="10668" y="435864"/>
                </a:lnTo>
                <a:lnTo>
                  <a:pt x="1179576" y="435864"/>
                </a:lnTo>
                <a:lnTo>
                  <a:pt x="1179576" y="429768"/>
                </a:lnTo>
                <a:lnTo>
                  <a:pt x="1185672" y="425196"/>
                </a:lnTo>
                <a:close/>
              </a:path>
              <a:path w="1190625" h="436245">
                <a:moveTo>
                  <a:pt x="10668" y="435864"/>
                </a:moveTo>
                <a:lnTo>
                  <a:pt x="10668" y="429768"/>
                </a:lnTo>
                <a:lnTo>
                  <a:pt x="4572" y="425196"/>
                </a:lnTo>
                <a:lnTo>
                  <a:pt x="4572" y="435864"/>
                </a:lnTo>
                <a:lnTo>
                  <a:pt x="10668" y="435864"/>
                </a:lnTo>
                <a:close/>
              </a:path>
              <a:path w="1190625" h="436245">
                <a:moveTo>
                  <a:pt x="1185672" y="12192"/>
                </a:moveTo>
                <a:lnTo>
                  <a:pt x="1179576" y="6096"/>
                </a:lnTo>
                <a:lnTo>
                  <a:pt x="1179576" y="12192"/>
                </a:lnTo>
                <a:lnTo>
                  <a:pt x="1185672" y="12192"/>
                </a:lnTo>
                <a:close/>
              </a:path>
              <a:path w="1190625" h="436245">
                <a:moveTo>
                  <a:pt x="1185672" y="425196"/>
                </a:moveTo>
                <a:lnTo>
                  <a:pt x="1185672" y="12192"/>
                </a:lnTo>
                <a:lnTo>
                  <a:pt x="1179576" y="12192"/>
                </a:lnTo>
                <a:lnTo>
                  <a:pt x="1179576" y="425196"/>
                </a:lnTo>
                <a:lnTo>
                  <a:pt x="1185672" y="425196"/>
                </a:lnTo>
                <a:close/>
              </a:path>
              <a:path w="1190625" h="436245">
                <a:moveTo>
                  <a:pt x="1185672" y="435864"/>
                </a:moveTo>
                <a:lnTo>
                  <a:pt x="1185672" y="425196"/>
                </a:lnTo>
                <a:lnTo>
                  <a:pt x="1179576" y="429768"/>
                </a:lnTo>
                <a:lnTo>
                  <a:pt x="1179576" y="435864"/>
                </a:lnTo>
                <a:lnTo>
                  <a:pt x="1185672" y="435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587886" y="5574281"/>
            <a:ext cx="118110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360" marR="78105" indent="327660">
              <a:lnSpc>
                <a:spcPct val="101899"/>
              </a:lnSpc>
              <a:spcBef>
                <a:spcPts val="95"/>
              </a:spcBef>
            </a:pP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Fato 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55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ati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378330" y="5617464"/>
            <a:ext cx="1737360" cy="424180"/>
          </a:xfrm>
          <a:custGeom>
            <a:avLst/>
            <a:gdLst/>
            <a:ahLst/>
            <a:cxnLst/>
            <a:rect l="l" t="t" r="r" b="b"/>
            <a:pathLst>
              <a:path w="1737360" h="424179">
                <a:moveTo>
                  <a:pt x="0" y="0"/>
                </a:moveTo>
                <a:lnTo>
                  <a:pt x="0" y="423672"/>
                </a:lnTo>
                <a:lnTo>
                  <a:pt x="1737360" y="423672"/>
                </a:lnTo>
                <a:lnTo>
                  <a:pt x="173736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73758" y="5611368"/>
            <a:ext cx="1748155" cy="436245"/>
          </a:xfrm>
          <a:custGeom>
            <a:avLst/>
            <a:gdLst/>
            <a:ahLst/>
            <a:cxnLst/>
            <a:rect l="l" t="t" r="r" b="b"/>
            <a:pathLst>
              <a:path w="1748154" h="436245">
                <a:moveTo>
                  <a:pt x="1748028" y="435864"/>
                </a:moveTo>
                <a:lnTo>
                  <a:pt x="1748028" y="0"/>
                </a:lnTo>
                <a:lnTo>
                  <a:pt x="0" y="0"/>
                </a:lnTo>
                <a:lnTo>
                  <a:pt x="0" y="435864"/>
                </a:lnTo>
                <a:lnTo>
                  <a:pt x="4572" y="435864"/>
                </a:lnTo>
                <a:lnTo>
                  <a:pt x="4572" y="12192"/>
                </a:lnTo>
                <a:lnTo>
                  <a:pt x="10668" y="6096"/>
                </a:lnTo>
                <a:lnTo>
                  <a:pt x="10668" y="12192"/>
                </a:lnTo>
                <a:lnTo>
                  <a:pt x="1735836" y="12192"/>
                </a:lnTo>
                <a:lnTo>
                  <a:pt x="1735836" y="6096"/>
                </a:lnTo>
                <a:lnTo>
                  <a:pt x="1741932" y="12192"/>
                </a:lnTo>
                <a:lnTo>
                  <a:pt x="1741932" y="435864"/>
                </a:lnTo>
                <a:lnTo>
                  <a:pt x="1748028" y="435864"/>
                </a:lnTo>
                <a:close/>
              </a:path>
              <a:path w="1748154" h="436245">
                <a:moveTo>
                  <a:pt x="10668" y="12192"/>
                </a:moveTo>
                <a:lnTo>
                  <a:pt x="10668" y="6096"/>
                </a:lnTo>
                <a:lnTo>
                  <a:pt x="4572" y="12192"/>
                </a:lnTo>
                <a:lnTo>
                  <a:pt x="10668" y="12192"/>
                </a:lnTo>
                <a:close/>
              </a:path>
              <a:path w="1748154" h="436245">
                <a:moveTo>
                  <a:pt x="10668" y="425196"/>
                </a:moveTo>
                <a:lnTo>
                  <a:pt x="10668" y="12192"/>
                </a:lnTo>
                <a:lnTo>
                  <a:pt x="4572" y="12192"/>
                </a:lnTo>
                <a:lnTo>
                  <a:pt x="4572" y="425196"/>
                </a:lnTo>
                <a:lnTo>
                  <a:pt x="10668" y="425196"/>
                </a:lnTo>
                <a:close/>
              </a:path>
              <a:path w="1748154" h="436245">
                <a:moveTo>
                  <a:pt x="1741932" y="425196"/>
                </a:moveTo>
                <a:lnTo>
                  <a:pt x="4572" y="425196"/>
                </a:lnTo>
                <a:lnTo>
                  <a:pt x="10668" y="429768"/>
                </a:lnTo>
                <a:lnTo>
                  <a:pt x="10668" y="435864"/>
                </a:lnTo>
                <a:lnTo>
                  <a:pt x="1735836" y="435864"/>
                </a:lnTo>
                <a:lnTo>
                  <a:pt x="1735836" y="429768"/>
                </a:lnTo>
                <a:lnTo>
                  <a:pt x="1741932" y="425196"/>
                </a:lnTo>
                <a:close/>
              </a:path>
              <a:path w="1748154" h="436245">
                <a:moveTo>
                  <a:pt x="10668" y="435864"/>
                </a:moveTo>
                <a:lnTo>
                  <a:pt x="10668" y="429768"/>
                </a:lnTo>
                <a:lnTo>
                  <a:pt x="4572" y="425196"/>
                </a:lnTo>
                <a:lnTo>
                  <a:pt x="4572" y="435864"/>
                </a:lnTo>
                <a:lnTo>
                  <a:pt x="10668" y="435864"/>
                </a:lnTo>
                <a:close/>
              </a:path>
              <a:path w="1748154" h="436245">
                <a:moveTo>
                  <a:pt x="1741932" y="12192"/>
                </a:moveTo>
                <a:lnTo>
                  <a:pt x="1735836" y="6096"/>
                </a:lnTo>
                <a:lnTo>
                  <a:pt x="1735836" y="12192"/>
                </a:lnTo>
                <a:lnTo>
                  <a:pt x="1741932" y="12192"/>
                </a:lnTo>
                <a:close/>
              </a:path>
              <a:path w="1748154" h="436245">
                <a:moveTo>
                  <a:pt x="1741932" y="425196"/>
                </a:moveTo>
                <a:lnTo>
                  <a:pt x="1741932" y="12192"/>
                </a:lnTo>
                <a:lnTo>
                  <a:pt x="1735836" y="12192"/>
                </a:lnTo>
                <a:lnTo>
                  <a:pt x="1735836" y="425196"/>
                </a:lnTo>
                <a:lnTo>
                  <a:pt x="1741932" y="425196"/>
                </a:lnTo>
                <a:close/>
              </a:path>
              <a:path w="1748154" h="436245">
                <a:moveTo>
                  <a:pt x="1741932" y="435864"/>
                </a:moveTo>
                <a:lnTo>
                  <a:pt x="1741932" y="425196"/>
                </a:lnTo>
                <a:lnTo>
                  <a:pt x="1735836" y="429768"/>
                </a:lnTo>
                <a:lnTo>
                  <a:pt x="1735836" y="435864"/>
                </a:lnTo>
                <a:lnTo>
                  <a:pt x="1741932" y="435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378330" y="5563613"/>
            <a:ext cx="175895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8780" marR="304800" indent="-106680">
              <a:lnSpc>
                <a:spcPct val="101899"/>
              </a:lnSpc>
              <a:spcBef>
                <a:spcPts val="95"/>
              </a:spcBef>
            </a:pP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Sem</a:t>
            </a:r>
            <a:r>
              <a:rPr sz="155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alteração 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patrimonial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42638" y="4209288"/>
            <a:ext cx="890269" cy="1338580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94945">
              <a:lnSpc>
                <a:spcPct val="100000"/>
              </a:lnSpc>
              <a:spcBef>
                <a:spcPts val="1060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32654" y="5007864"/>
            <a:ext cx="883919" cy="539750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18097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425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22574" y="4405882"/>
            <a:ext cx="708025" cy="201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sz="1550" b="1" spc="-10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SSI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835018" y="3866388"/>
            <a:ext cx="1891664" cy="342900"/>
          </a:xfrm>
          <a:custGeom>
            <a:avLst/>
            <a:gdLst/>
            <a:ahLst/>
            <a:cxnLst/>
            <a:rect l="l" t="t" r="r" b="b"/>
            <a:pathLst>
              <a:path w="1891665" h="342900">
                <a:moveTo>
                  <a:pt x="0" y="0"/>
                </a:moveTo>
                <a:lnTo>
                  <a:pt x="0" y="342900"/>
                </a:lnTo>
                <a:lnTo>
                  <a:pt x="1891284" y="342900"/>
                </a:lnTo>
                <a:lnTo>
                  <a:pt x="189128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88230" y="2859024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348102" y="2393694"/>
            <a:ext cx="771525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2860" marR="5080" indent="-10795">
              <a:lnSpc>
                <a:spcPct val="102499"/>
              </a:lnSpc>
              <a:spcBef>
                <a:spcPts val="85"/>
              </a:spcBef>
            </a:pPr>
            <a:r>
              <a:rPr sz="1200" b="1" spc="5" dirty="0">
                <a:latin typeface="Arial"/>
                <a:cs typeface="Arial"/>
              </a:rPr>
              <a:t>Prestação  de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contas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32654" y="4209288"/>
            <a:ext cx="883919" cy="79883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064886" y="5858256"/>
            <a:ext cx="249936" cy="188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384422" y="5545935"/>
            <a:ext cx="348615" cy="52832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200" spc="5" dirty="0">
                <a:latin typeface="Calibri"/>
                <a:cs typeface="Calibri"/>
              </a:rPr>
              <a:t>PL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200" spc="-3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064886" y="5608320"/>
            <a:ext cx="249936" cy="1874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42638" y="5606796"/>
            <a:ext cx="1173480" cy="424180"/>
          </a:xfrm>
          <a:custGeom>
            <a:avLst/>
            <a:gdLst/>
            <a:ahLst/>
            <a:cxnLst/>
            <a:rect l="l" t="t" r="r" b="b"/>
            <a:pathLst>
              <a:path w="1173479" h="424179">
                <a:moveTo>
                  <a:pt x="0" y="0"/>
                </a:moveTo>
                <a:lnTo>
                  <a:pt x="0" y="423672"/>
                </a:lnTo>
                <a:lnTo>
                  <a:pt x="1173480" y="423672"/>
                </a:lnTo>
                <a:lnTo>
                  <a:pt x="117348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36542" y="5600700"/>
            <a:ext cx="1186180" cy="434340"/>
          </a:xfrm>
          <a:custGeom>
            <a:avLst/>
            <a:gdLst/>
            <a:ahLst/>
            <a:cxnLst/>
            <a:rect l="l" t="t" r="r" b="b"/>
            <a:pathLst>
              <a:path w="1186179" h="434339">
                <a:moveTo>
                  <a:pt x="1185672" y="434340"/>
                </a:moveTo>
                <a:lnTo>
                  <a:pt x="1185672" y="0"/>
                </a:lnTo>
                <a:lnTo>
                  <a:pt x="0" y="0"/>
                </a:lnTo>
                <a:lnTo>
                  <a:pt x="0" y="434340"/>
                </a:lnTo>
                <a:lnTo>
                  <a:pt x="6096" y="434340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1175004" y="10668"/>
                </a:lnTo>
                <a:lnTo>
                  <a:pt x="1175004" y="6096"/>
                </a:lnTo>
                <a:lnTo>
                  <a:pt x="1179576" y="10668"/>
                </a:lnTo>
                <a:lnTo>
                  <a:pt x="1179576" y="434340"/>
                </a:lnTo>
                <a:lnTo>
                  <a:pt x="1185672" y="434340"/>
                </a:lnTo>
                <a:close/>
              </a:path>
              <a:path w="1186179" h="434339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1186179" h="434339">
                <a:moveTo>
                  <a:pt x="10668" y="423672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423672"/>
                </a:lnTo>
                <a:lnTo>
                  <a:pt x="10668" y="423672"/>
                </a:lnTo>
                <a:close/>
              </a:path>
              <a:path w="1186179" h="434339">
                <a:moveTo>
                  <a:pt x="1179576" y="423672"/>
                </a:moveTo>
                <a:lnTo>
                  <a:pt x="6096" y="423672"/>
                </a:lnTo>
                <a:lnTo>
                  <a:pt x="10668" y="429768"/>
                </a:lnTo>
                <a:lnTo>
                  <a:pt x="10668" y="434340"/>
                </a:lnTo>
                <a:lnTo>
                  <a:pt x="1175004" y="434340"/>
                </a:lnTo>
                <a:lnTo>
                  <a:pt x="1175004" y="429768"/>
                </a:lnTo>
                <a:lnTo>
                  <a:pt x="1179576" y="423672"/>
                </a:lnTo>
                <a:close/>
              </a:path>
              <a:path w="1186179" h="434339">
                <a:moveTo>
                  <a:pt x="10668" y="434340"/>
                </a:moveTo>
                <a:lnTo>
                  <a:pt x="10668" y="429768"/>
                </a:lnTo>
                <a:lnTo>
                  <a:pt x="6096" y="423672"/>
                </a:lnTo>
                <a:lnTo>
                  <a:pt x="6096" y="434340"/>
                </a:lnTo>
                <a:lnTo>
                  <a:pt x="10668" y="434340"/>
                </a:lnTo>
                <a:close/>
              </a:path>
              <a:path w="1186179" h="434339">
                <a:moveTo>
                  <a:pt x="1179576" y="10668"/>
                </a:moveTo>
                <a:lnTo>
                  <a:pt x="1175004" y="6096"/>
                </a:lnTo>
                <a:lnTo>
                  <a:pt x="1175004" y="10668"/>
                </a:lnTo>
                <a:lnTo>
                  <a:pt x="1179576" y="10668"/>
                </a:lnTo>
                <a:close/>
              </a:path>
              <a:path w="1186179" h="434339">
                <a:moveTo>
                  <a:pt x="1179576" y="423672"/>
                </a:moveTo>
                <a:lnTo>
                  <a:pt x="1179576" y="10668"/>
                </a:lnTo>
                <a:lnTo>
                  <a:pt x="1175004" y="10668"/>
                </a:lnTo>
                <a:lnTo>
                  <a:pt x="1175004" y="423672"/>
                </a:lnTo>
                <a:lnTo>
                  <a:pt x="1179576" y="423672"/>
                </a:lnTo>
                <a:close/>
              </a:path>
              <a:path w="1186179" h="434339">
                <a:moveTo>
                  <a:pt x="1179576" y="434340"/>
                </a:moveTo>
                <a:lnTo>
                  <a:pt x="1179576" y="423672"/>
                </a:lnTo>
                <a:lnTo>
                  <a:pt x="1175004" y="429768"/>
                </a:lnTo>
                <a:lnTo>
                  <a:pt x="1175004" y="434340"/>
                </a:lnTo>
                <a:lnTo>
                  <a:pt x="1179576" y="434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842638" y="5671817"/>
            <a:ext cx="11734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30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Surge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VPD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139562" y="1367027"/>
            <a:ext cx="795528" cy="10789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320484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Despesa pelo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enfoque</a:t>
            </a:r>
            <a:r>
              <a:rPr sz="1750" b="1" spc="5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patrimonial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36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2501" y="1520443"/>
            <a:ext cx="5981700" cy="5092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12420" algn="l"/>
              </a:tabLst>
            </a:pPr>
            <a:r>
              <a:rPr sz="1550" b="1" spc="5" dirty="0">
                <a:latin typeface="Calibri"/>
                <a:cs typeface="Calibri"/>
              </a:rPr>
              <a:t>5.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b="1" spc="10" dirty="0">
                <a:latin typeface="Calibri"/>
                <a:cs typeface="Calibri"/>
              </a:rPr>
              <a:t>SENTENÇA</a:t>
            </a:r>
            <a:r>
              <a:rPr sz="1550" b="1" spc="-20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JUDICIAL</a:t>
            </a:r>
            <a:endParaRPr sz="1550">
              <a:latin typeface="Calibri"/>
              <a:cs typeface="Calibri"/>
            </a:endParaRPr>
          </a:p>
          <a:p>
            <a:pPr marL="312420">
              <a:lnSpc>
                <a:spcPct val="100000"/>
              </a:lnSpc>
              <a:spcBef>
                <a:spcPts val="50"/>
              </a:spcBef>
            </a:pPr>
            <a:r>
              <a:rPr sz="1550" spc="0" dirty="0">
                <a:latin typeface="Calibri"/>
                <a:cs typeface="Calibri"/>
              </a:rPr>
              <a:t>Existem </a:t>
            </a:r>
            <a:r>
              <a:rPr sz="1550" spc="10" dirty="0">
                <a:latin typeface="Calibri"/>
                <a:cs typeface="Calibri"/>
              </a:rPr>
              <a:t>2 </a:t>
            </a:r>
            <a:r>
              <a:rPr sz="1550" spc="5" dirty="0">
                <a:latin typeface="Calibri"/>
                <a:cs typeface="Calibri"/>
              </a:rPr>
              <a:t>momentos </a:t>
            </a:r>
            <a:r>
              <a:rPr sz="1550" spc="0" dirty="0">
                <a:latin typeface="Calibri"/>
                <a:cs typeface="Calibri"/>
              </a:rPr>
              <a:t>importantes: </a:t>
            </a:r>
            <a:r>
              <a:rPr sz="1550" spc="10" dirty="0">
                <a:latin typeface="Calibri"/>
                <a:cs typeface="Calibri"/>
              </a:rPr>
              <a:t>o </a:t>
            </a:r>
            <a:r>
              <a:rPr sz="1550" spc="5" dirty="0">
                <a:latin typeface="Calibri"/>
                <a:cs typeface="Calibri"/>
              </a:rPr>
              <a:t>da </a:t>
            </a:r>
            <a:r>
              <a:rPr sz="1550" b="1" spc="5" dirty="0">
                <a:latin typeface="Calibri"/>
                <a:cs typeface="Calibri"/>
              </a:rPr>
              <a:t>ação </a:t>
            </a:r>
            <a:r>
              <a:rPr sz="1550" b="1" spc="0" dirty="0">
                <a:latin typeface="Calibri"/>
                <a:cs typeface="Calibri"/>
              </a:rPr>
              <a:t>judicial </a:t>
            </a:r>
            <a:r>
              <a:rPr sz="1550" spc="10" dirty="0">
                <a:latin typeface="Calibri"/>
                <a:cs typeface="Calibri"/>
              </a:rPr>
              <a:t>e o </a:t>
            </a:r>
            <a:r>
              <a:rPr sz="1550" spc="5" dirty="0">
                <a:latin typeface="Calibri"/>
                <a:cs typeface="Calibri"/>
              </a:rPr>
              <a:t>da</a:t>
            </a:r>
            <a:r>
              <a:rPr sz="1550" spc="-100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sentença</a:t>
            </a:r>
            <a:r>
              <a:rPr sz="1550" spc="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97389" y="3276600"/>
            <a:ext cx="7832090" cy="439420"/>
          </a:xfrm>
          <a:custGeom>
            <a:avLst/>
            <a:gdLst/>
            <a:ahLst/>
            <a:cxnLst/>
            <a:rect l="l" t="t" r="r" b="b"/>
            <a:pathLst>
              <a:path w="7832090" h="439420">
                <a:moveTo>
                  <a:pt x="7831833" y="219456"/>
                </a:moveTo>
                <a:lnTo>
                  <a:pt x="7612377" y="0"/>
                </a:lnTo>
                <a:lnTo>
                  <a:pt x="0" y="0"/>
                </a:lnTo>
                <a:lnTo>
                  <a:pt x="0" y="438912"/>
                </a:lnTo>
                <a:lnTo>
                  <a:pt x="7612377" y="438912"/>
                </a:lnTo>
                <a:lnTo>
                  <a:pt x="7831833" y="219456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10330" y="3350766"/>
            <a:ext cx="6400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10" dirty="0">
                <a:latin typeface="Calibri"/>
                <a:cs typeface="Calibri"/>
              </a:rPr>
              <a:t>TEMP</a:t>
            </a:r>
            <a:r>
              <a:rPr sz="1550" b="1" spc="15" dirty="0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11330" y="3866388"/>
            <a:ext cx="887094" cy="1681480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5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8298" y="5041392"/>
            <a:ext cx="883919" cy="506095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98298" y="3866388"/>
            <a:ext cx="883919" cy="1175385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88265">
              <a:lnSpc>
                <a:spcPct val="100000"/>
              </a:lnSpc>
              <a:spcBef>
                <a:spcPts val="1095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24918" y="2859024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91828" y="2439415"/>
            <a:ext cx="955675" cy="399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4130">
              <a:lnSpc>
                <a:spcPct val="102499"/>
              </a:lnSpc>
              <a:spcBef>
                <a:spcPts val="85"/>
              </a:spcBef>
            </a:pPr>
            <a:r>
              <a:rPr sz="1200" b="1" spc="0" dirty="0">
                <a:latin typeface="Arial"/>
                <a:cs typeface="Arial"/>
              </a:rPr>
              <a:t>Provisão </a:t>
            </a:r>
            <a:r>
              <a:rPr sz="1200" b="1" spc="5" dirty="0">
                <a:latin typeface="Arial"/>
                <a:cs typeface="Arial"/>
              </a:rPr>
              <a:t>na  ação</a:t>
            </a:r>
            <a:r>
              <a:rPr sz="1200" b="1" spc="-80" dirty="0">
                <a:latin typeface="Arial"/>
                <a:cs typeface="Arial"/>
              </a:rPr>
              <a:t> </a:t>
            </a:r>
            <a:r>
              <a:rPr sz="1200" b="1" spc="0" dirty="0">
                <a:latin typeface="Arial"/>
                <a:cs typeface="Arial"/>
              </a:rPr>
              <a:t>judicial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93370" y="5644896"/>
            <a:ext cx="249936" cy="188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93370" y="5896356"/>
            <a:ext cx="249936" cy="187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111384" y="5585559"/>
            <a:ext cx="485775" cy="525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95"/>
              </a:spcBef>
            </a:pPr>
            <a:r>
              <a:rPr sz="1200" spc="-15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ass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0" dirty="0">
                <a:latin typeface="Calibri"/>
                <a:cs typeface="Calibri"/>
              </a:rPr>
              <a:t>o 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Calibri"/>
                <a:cs typeface="Calibri"/>
              </a:rPr>
              <a:t>PL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8510" y="4203192"/>
            <a:ext cx="883919" cy="1344295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87325">
              <a:lnSpc>
                <a:spcPct val="100000"/>
              </a:lnSpc>
              <a:spcBef>
                <a:spcPts val="1110"/>
              </a:spcBef>
            </a:pP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ATIVO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02430" y="5041392"/>
            <a:ext cx="883919" cy="506095"/>
          </a:xfrm>
          <a:prstGeom prst="rect">
            <a:avLst/>
          </a:prstGeom>
          <a:solidFill>
            <a:srgbClr val="7F7F7F"/>
          </a:solidFill>
        </p:spPr>
        <p:txBody>
          <a:bodyPr vert="horz" wrap="square" lIns="0" tIns="2667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1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02430" y="4203192"/>
            <a:ext cx="883919" cy="838200"/>
          </a:xfrm>
          <a:prstGeom prst="rect">
            <a:avLst/>
          </a:prstGeom>
          <a:solidFill>
            <a:srgbClr val="252525"/>
          </a:solidFill>
        </p:spPr>
        <p:txBody>
          <a:bodyPr vert="horz" wrap="square" lIns="0" tIns="15621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230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358006" y="2869692"/>
            <a:ext cx="688975" cy="563880"/>
          </a:xfrm>
          <a:custGeom>
            <a:avLst/>
            <a:gdLst/>
            <a:ahLst/>
            <a:cxnLst/>
            <a:rect l="l" t="t" r="r" b="b"/>
            <a:pathLst>
              <a:path w="688975" h="563879">
                <a:moveTo>
                  <a:pt x="688848" y="281940"/>
                </a:moveTo>
                <a:lnTo>
                  <a:pt x="344424" y="0"/>
                </a:lnTo>
                <a:lnTo>
                  <a:pt x="0" y="281940"/>
                </a:lnTo>
                <a:lnTo>
                  <a:pt x="172212" y="281940"/>
                </a:lnTo>
                <a:lnTo>
                  <a:pt x="172212" y="563880"/>
                </a:lnTo>
                <a:lnTo>
                  <a:pt x="516636" y="563880"/>
                </a:lnTo>
                <a:lnTo>
                  <a:pt x="516636" y="281940"/>
                </a:lnTo>
                <a:lnTo>
                  <a:pt x="688848" y="281940"/>
                </a:lnTo>
                <a:close/>
              </a:path>
            </a:pathLst>
          </a:custGeom>
          <a:solidFill>
            <a:srgbClr val="919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70635" y="2287015"/>
            <a:ext cx="864235" cy="5873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algn="ctr">
              <a:lnSpc>
                <a:spcPct val="102499"/>
              </a:lnSpc>
              <a:spcBef>
                <a:spcPts val="85"/>
              </a:spcBef>
            </a:pPr>
            <a:r>
              <a:rPr sz="1200" b="1" spc="5" dirty="0">
                <a:latin typeface="Arial"/>
                <a:cs typeface="Arial"/>
              </a:rPr>
              <a:t>Pa</a:t>
            </a:r>
            <a:r>
              <a:rPr sz="1200" b="1" spc="0" dirty="0">
                <a:latin typeface="Arial"/>
                <a:cs typeface="Arial"/>
              </a:rPr>
              <a:t>g</a:t>
            </a:r>
            <a:r>
              <a:rPr sz="1200" b="1" spc="10" dirty="0">
                <a:latin typeface="Arial"/>
                <a:cs typeface="Arial"/>
              </a:rPr>
              <a:t>ame</a:t>
            </a:r>
            <a:r>
              <a:rPr sz="1200" b="1" spc="0" dirty="0">
                <a:latin typeface="Arial"/>
                <a:cs typeface="Arial"/>
              </a:rPr>
              <a:t>nto  </a:t>
            </a:r>
            <a:r>
              <a:rPr sz="1200" b="1" spc="5" dirty="0">
                <a:latin typeface="Arial"/>
                <a:cs typeface="Arial"/>
              </a:rPr>
              <a:t>após a  sentença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18510" y="3860292"/>
            <a:ext cx="1767839" cy="342900"/>
          </a:xfrm>
          <a:custGeom>
            <a:avLst/>
            <a:gdLst/>
            <a:ahLst/>
            <a:cxnLst/>
            <a:rect l="l" t="t" r="r" b="b"/>
            <a:pathLst>
              <a:path w="1767840" h="342900">
                <a:moveTo>
                  <a:pt x="0" y="0"/>
                </a:moveTo>
                <a:lnTo>
                  <a:pt x="0" y="342900"/>
                </a:lnTo>
                <a:lnTo>
                  <a:pt x="1767840" y="342900"/>
                </a:lnTo>
                <a:lnTo>
                  <a:pt x="176784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36186" y="5861304"/>
            <a:ext cx="249936" cy="1874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354198" y="5550507"/>
            <a:ext cx="485775" cy="525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95"/>
              </a:spcBef>
            </a:pPr>
            <a:r>
              <a:rPr sz="1200" spc="-15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ass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spc="0" dirty="0">
                <a:latin typeface="Calibri"/>
                <a:cs typeface="Calibri"/>
              </a:rPr>
              <a:t>o 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Ativo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036186" y="5609844"/>
            <a:ext cx="249936" cy="188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11330" y="5614416"/>
            <a:ext cx="887094" cy="437515"/>
          </a:xfrm>
          <a:custGeom>
            <a:avLst/>
            <a:gdLst/>
            <a:ahLst/>
            <a:cxnLst/>
            <a:rect l="l" t="t" r="r" b="b"/>
            <a:pathLst>
              <a:path w="887094" h="437514">
                <a:moveTo>
                  <a:pt x="0" y="0"/>
                </a:moveTo>
                <a:lnTo>
                  <a:pt x="0" y="437388"/>
                </a:lnTo>
                <a:lnTo>
                  <a:pt x="886968" y="437388"/>
                </a:lnTo>
                <a:lnTo>
                  <a:pt x="886968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06758" y="5608320"/>
            <a:ext cx="896619" cy="449580"/>
          </a:xfrm>
          <a:custGeom>
            <a:avLst/>
            <a:gdLst/>
            <a:ahLst/>
            <a:cxnLst/>
            <a:rect l="l" t="t" r="r" b="b"/>
            <a:pathLst>
              <a:path w="896619" h="449579">
                <a:moveTo>
                  <a:pt x="896112" y="449580"/>
                </a:moveTo>
                <a:lnTo>
                  <a:pt x="896112" y="0"/>
                </a:lnTo>
                <a:lnTo>
                  <a:pt x="0" y="0"/>
                </a:lnTo>
                <a:lnTo>
                  <a:pt x="0" y="449580"/>
                </a:lnTo>
                <a:lnTo>
                  <a:pt x="4572" y="449580"/>
                </a:ln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885444" y="10668"/>
                </a:lnTo>
                <a:lnTo>
                  <a:pt x="885444" y="6096"/>
                </a:lnTo>
                <a:lnTo>
                  <a:pt x="891540" y="10668"/>
                </a:lnTo>
                <a:lnTo>
                  <a:pt x="891540" y="449580"/>
                </a:lnTo>
                <a:lnTo>
                  <a:pt x="896112" y="449580"/>
                </a:lnTo>
                <a:close/>
              </a:path>
              <a:path w="896619" h="449579">
                <a:moveTo>
                  <a:pt x="10668" y="10668"/>
                </a:move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896619" h="449579">
                <a:moveTo>
                  <a:pt x="10668" y="438912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438912"/>
                </a:lnTo>
                <a:lnTo>
                  <a:pt x="10668" y="438912"/>
                </a:lnTo>
                <a:close/>
              </a:path>
              <a:path w="896619" h="449579">
                <a:moveTo>
                  <a:pt x="891540" y="438912"/>
                </a:moveTo>
                <a:lnTo>
                  <a:pt x="4572" y="438912"/>
                </a:lnTo>
                <a:lnTo>
                  <a:pt x="10668" y="443484"/>
                </a:lnTo>
                <a:lnTo>
                  <a:pt x="10668" y="449580"/>
                </a:lnTo>
                <a:lnTo>
                  <a:pt x="885444" y="449580"/>
                </a:lnTo>
                <a:lnTo>
                  <a:pt x="885444" y="443484"/>
                </a:lnTo>
                <a:lnTo>
                  <a:pt x="891540" y="438912"/>
                </a:lnTo>
                <a:close/>
              </a:path>
              <a:path w="896619" h="449579">
                <a:moveTo>
                  <a:pt x="10668" y="449580"/>
                </a:moveTo>
                <a:lnTo>
                  <a:pt x="10668" y="443484"/>
                </a:lnTo>
                <a:lnTo>
                  <a:pt x="4572" y="438912"/>
                </a:lnTo>
                <a:lnTo>
                  <a:pt x="4572" y="449580"/>
                </a:lnTo>
                <a:lnTo>
                  <a:pt x="10668" y="449580"/>
                </a:lnTo>
                <a:close/>
              </a:path>
              <a:path w="896619" h="449579">
                <a:moveTo>
                  <a:pt x="891540" y="10668"/>
                </a:moveTo>
                <a:lnTo>
                  <a:pt x="885444" y="6096"/>
                </a:lnTo>
                <a:lnTo>
                  <a:pt x="885444" y="10668"/>
                </a:lnTo>
                <a:lnTo>
                  <a:pt x="891540" y="10668"/>
                </a:lnTo>
                <a:close/>
              </a:path>
              <a:path w="896619" h="449579">
                <a:moveTo>
                  <a:pt x="891540" y="438912"/>
                </a:moveTo>
                <a:lnTo>
                  <a:pt x="891540" y="10668"/>
                </a:lnTo>
                <a:lnTo>
                  <a:pt x="885444" y="10668"/>
                </a:lnTo>
                <a:lnTo>
                  <a:pt x="885444" y="438912"/>
                </a:lnTo>
                <a:lnTo>
                  <a:pt x="891540" y="438912"/>
                </a:lnTo>
                <a:close/>
              </a:path>
              <a:path w="896619" h="449579">
                <a:moveTo>
                  <a:pt x="891540" y="449580"/>
                </a:moveTo>
                <a:lnTo>
                  <a:pt x="891540" y="438912"/>
                </a:lnTo>
                <a:lnTo>
                  <a:pt x="885444" y="443484"/>
                </a:lnTo>
                <a:lnTo>
                  <a:pt x="885444" y="449580"/>
                </a:lnTo>
                <a:lnTo>
                  <a:pt x="891540" y="449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711330" y="5566661"/>
            <a:ext cx="887094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320" marR="135255" indent="-129539">
              <a:lnSpc>
                <a:spcPct val="101899"/>
              </a:lnSpc>
              <a:spcBef>
                <a:spcPts val="95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Surge</a:t>
            </a:r>
            <a:r>
              <a:rPr sz="155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 VPD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18510" y="5611368"/>
            <a:ext cx="1073150" cy="439420"/>
          </a:xfrm>
          <a:custGeom>
            <a:avLst/>
            <a:gdLst/>
            <a:ahLst/>
            <a:cxnLst/>
            <a:rect l="l" t="t" r="r" b="b"/>
            <a:pathLst>
              <a:path w="1073150" h="439420">
                <a:moveTo>
                  <a:pt x="0" y="0"/>
                </a:moveTo>
                <a:lnTo>
                  <a:pt x="0" y="438912"/>
                </a:lnTo>
                <a:lnTo>
                  <a:pt x="1072896" y="438912"/>
                </a:lnTo>
                <a:lnTo>
                  <a:pt x="1072896" y="0"/>
                </a:lnTo>
                <a:lnTo>
                  <a:pt x="0" y="0"/>
                </a:lnTo>
                <a:close/>
              </a:path>
            </a:pathLst>
          </a:custGeom>
          <a:solidFill>
            <a:srgbClr val="232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12414" y="5605272"/>
            <a:ext cx="1085215" cy="449580"/>
          </a:xfrm>
          <a:custGeom>
            <a:avLst/>
            <a:gdLst/>
            <a:ahLst/>
            <a:cxnLst/>
            <a:rect l="l" t="t" r="r" b="b"/>
            <a:pathLst>
              <a:path w="1085215" h="449579">
                <a:moveTo>
                  <a:pt x="1085088" y="449580"/>
                </a:moveTo>
                <a:lnTo>
                  <a:pt x="1085088" y="0"/>
                </a:lnTo>
                <a:lnTo>
                  <a:pt x="0" y="0"/>
                </a:lnTo>
                <a:lnTo>
                  <a:pt x="0" y="449580"/>
                </a:lnTo>
                <a:lnTo>
                  <a:pt x="6096" y="449580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1074420" y="12192"/>
                </a:lnTo>
                <a:lnTo>
                  <a:pt x="1074420" y="6096"/>
                </a:lnTo>
                <a:lnTo>
                  <a:pt x="1078992" y="12192"/>
                </a:lnTo>
                <a:lnTo>
                  <a:pt x="1078992" y="449580"/>
                </a:lnTo>
                <a:lnTo>
                  <a:pt x="1085088" y="449580"/>
                </a:lnTo>
                <a:close/>
              </a:path>
              <a:path w="1085215" h="449579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1085215" h="449579">
                <a:moveTo>
                  <a:pt x="12192" y="438912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438912"/>
                </a:lnTo>
                <a:lnTo>
                  <a:pt x="12192" y="438912"/>
                </a:lnTo>
                <a:close/>
              </a:path>
              <a:path w="1085215" h="449579">
                <a:moveTo>
                  <a:pt x="1078992" y="438912"/>
                </a:moveTo>
                <a:lnTo>
                  <a:pt x="6096" y="438912"/>
                </a:lnTo>
                <a:lnTo>
                  <a:pt x="12192" y="445008"/>
                </a:lnTo>
                <a:lnTo>
                  <a:pt x="12192" y="449580"/>
                </a:lnTo>
                <a:lnTo>
                  <a:pt x="1074420" y="449580"/>
                </a:lnTo>
                <a:lnTo>
                  <a:pt x="1074420" y="445008"/>
                </a:lnTo>
                <a:lnTo>
                  <a:pt x="1078992" y="438912"/>
                </a:lnTo>
                <a:close/>
              </a:path>
              <a:path w="1085215" h="449579">
                <a:moveTo>
                  <a:pt x="12192" y="449580"/>
                </a:moveTo>
                <a:lnTo>
                  <a:pt x="12192" y="445008"/>
                </a:lnTo>
                <a:lnTo>
                  <a:pt x="6096" y="438912"/>
                </a:lnTo>
                <a:lnTo>
                  <a:pt x="6096" y="449580"/>
                </a:lnTo>
                <a:lnTo>
                  <a:pt x="12192" y="449580"/>
                </a:lnTo>
                <a:close/>
              </a:path>
              <a:path w="1085215" h="449579">
                <a:moveTo>
                  <a:pt x="1078992" y="12192"/>
                </a:moveTo>
                <a:lnTo>
                  <a:pt x="1074420" y="6096"/>
                </a:lnTo>
                <a:lnTo>
                  <a:pt x="1074420" y="12192"/>
                </a:lnTo>
                <a:lnTo>
                  <a:pt x="1078992" y="12192"/>
                </a:lnTo>
                <a:close/>
              </a:path>
              <a:path w="1085215" h="449579">
                <a:moveTo>
                  <a:pt x="1078992" y="438912"/>
                </a:moveTo>
                <a:lnTo>
                  <a:pt x="1078992" y="12192"/>
                </a:lnTo>
                <a:lnTo>
                  <a:pt x="1074420" y="12192"/>
                </a:lnTo>
                <a:lnTo>
                  <a:pt x="1074420" y="438912"/>
                </a:lnTo>
                <a:lnTo>
                  <a:pt x="1078992" y="438912"/>
                </a:lnTo>
                <a:close/>
              </a:path>
              <a:path w="1085215" h="449579">
                <a:moveTo>
                  <a:pt x="1078992" y="449580"/>
                </a:moveTo>
                <a:lnTo>
                  <a:pt x="1078992" y="438912"/>
                </a:lnTo>
                <a:lnTo>
                  <a:pt x="1074420" y="445008"/>
                </a:lnTo>
                <a:lnTo>
                  <a:pt x="1074420" y="449580"/>
                </a:lnTo>
                <a:lnTo>
                  <a:pt x="1078992" y="449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818510" y="5563613"/>
            <a:ext cx="107315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680" marR="99060" indent="85090">
              <a:lnSpc>
                <a:spcPct val="101899"/>
              </a:lnSpc>
              <a:spcBef>
                <a:spcPts val="95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Extinção 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55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passivo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212714" y="1603247"/>
            <a:ext cx="1048512" cy="7863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320484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Despesa pelo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enfoque</a:t>
            </a:r>
            <a:r>
              <a:rPr sz="1750" b="1" spc="5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patrimonial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37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31928" y="1689119"/>
          <a:ext cx="9029699" cy="43221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7429"/>
                <a:gridCol w="2806700"/>
                <a:gridCol w="2655570"/>
              </a:tblGrid>
              <a:tr h="504190">
                <a:tc>
                  <a:txBody>
                    <a:bodyPr/>
                    <a:lstStyle/>
                    <a:p>
                      <a:pPr marL="1089025">
                        <a:lnSpc>
                          <a:spcPct val="100000"/>
                        </a:lnSpc>
                        <a:spcBef>
                          <a:spcPts val="970"/>
                        </a:spcBef>
                      </a:pPr>
                      <a:r>
                        <a:rPr sz="15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CARACTERÍSTICA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31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5AB"/>
                    </a:solidFill>
                  </a:tcPr>
                </a:tc>
                <a:tc>
                  <a:txBody>
                    <a:bodyPr/>
                    <a:lstStyle/>
                    <a:p>
                      <a:pPr marL="822325">
                        <a:lnSpc>
                          <a:spcPct val="100000"/>
                        </a:lnSpc>
                        <a:spcBef>
                          <a:spcPts val="970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RECEITA</a:t>
                      </a:r>
                      <a:r>
                        <a:rPr sz="15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(VPA)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31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5AB"/>
                    </a:solidFill>
                  </a:tcPr>
                </a:tc>
                <a:tc>
                  <a:txBody>
                    <a:bodyPr/>
                    <a:lstStyle/>
                    <a:p>
                      <a:pPr marL="705485">
                        <a:lnSpc>
                          <a:spcPct val="100000"/>
                        </a:lnSpc>
                        <a:spcBef>
                          <a:spcPts val="970"/>
                        </a:spcBef>
                      </a:pPr>
                      <a:r>
                        <a:rPr sz="155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DESPESA</a:t>
                      </a: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(VPD)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31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5AB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BENEFÍCIOS</a:t>
                      </a:r>
                      <a:r>
                        <a:rPr sz="15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ECONÔMICOS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36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884555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Aumento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48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978535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Redução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48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970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PERÍODO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APURAÇÃO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31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817880" marR="788035" indent="-256540">
                        <a:lnSpc>
                          <a:spcPct val="101899"/>
                        </a:lnSpc>
                        <a:spcBef>
                          <a:spcPts val="190"/>
                        </a:spcBef>
                      </a:pPr>
                      <a:r>
                        <a:rPr sz="1550" spc="5" dirty="0">
                          <a:latin typeface="Arial"/>
                          <a:cs typeface="Arial"/>
                        </a:rPr>
                        <a:t>Período</a:t>
                      </a:r>
                      <a:r>
                        <a:rPr sz="15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5" dirty="0">
                          <a:latin typeface="Arial"/>
                          <a:cs typeface="Arial"/>
                        </a:rPr>
                        <a:t>contábil  (exercício)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908050" marR="546735" indent="-256540">
                        <a:lnSpc>
                          <a:spcPct val="101899"/>
                        </a:lnSpc>
                        <a:spcBef>
                          <a:spcPts val="190"/>
                        </a:spcBef>
                      </a:pPr>
                      <a:r>
                        <a:rPr sz="1550" spc="5" dirty="0">
                          <a:latin typeface="Arial"/>
                          <a:cs typeface="Arial"/>
                        </a:rPr>
                        <a:t>Período</a:t>
                      </a:r>
                      <a:r>
                        <a:rPr sz="15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5" dirty="0">
                          <a:latin typeface="Arial"/>
                          <a:cs typeface="Arial"/>
                        </a:rPr>
                        <a:t>contábil  (exercício)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  <a:tr h="559264">
                <a:tc>
                  <a:txBody>
                    <a:bodyPr/>
                    <a:lstStyle/>
                    <a:p>
                      <a:pPr marL="87630" marR="499109">
                        <a:lnSpc>
                          <a:spcPct val="101899"/>
                        </a:lnSpc>
                        <a:spcBef>
                          <a:spcPts val="190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RELAÇÃO COM ENTRADA /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SAÍDA</a:t>
                      </a:r>
                      <a:r>
                        <a:rPr sz="1550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DE 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RECURSOS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935355">
                        <a:lnSpc>
                          <a:spcPct val="100000"/>
                        </a:lnSpc>
                      </a:pPr>
                      <a:r>
                        <a:rPr sz="1550" spc="5" dirty="0">
                          <a:latin typeface="Arial"/>
                          <a:cs typeface="Arial"/>
                        </a:rPr>
                        <a:t>Entrada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ctr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550" spc="5" dirty="0">
                          <a:latin typeface="Arial"/>
                          <a:cs typeface="Arial"/>
                        </a:rPr>
                        <a:t>Saída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885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POSSÍVEIS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REFLEXOS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55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5" dirty="0">
                          <a:latin typeface="Calibri"/>
                          <a:cs typeface="Calibri"/>
                        </a:rPr>
                        <a:t>ATIVO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48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884555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Aumento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53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975360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Redução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  <a:tr h="554355"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POSSÍVEIS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REFLEXOS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5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PASSIVO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47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884555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Redução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73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Aumento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REFLEXO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NO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PATRIMÔNIO</a:t>
                      </a:r>
                      <a:r>
                        <a:rPr sz="15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LÍQUIDO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48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884555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Aumento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790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Redução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092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RELAÇÕES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COM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OS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PROPRIETÁRIOS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48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404495" marR="266065" indent="5715">
                        <a:lnSpc>
                          <a:spcPct val="101899"/>
                        </a:lnSpc>
                        <a:spcBef>
                          <a:spcPts val="55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Não se confundem</a:t>
                      </a:r>
                      <a:r>
                        <a:rPr sz="15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10" dirty="0">
                          <a:latin typeface="Arial"/>
                          <a:cs typeface="Arial"/>
                        </a:rPr>
                        <a:t>com  </a:t>
                      </a:r>
                      <a:r>
                        <a:rPr sz="1550" spc="5" dirty="0">
                          <a:latin typeface="Arial"/>
                          <a:cs typeface="Arial"/>
                        </a:rPr>
                        <a:t>contribuições dos</a:t>
                      </a:r>
                      <a:r>
                        <a:rPr sz="15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-5" dirty="0">
                          <a:latin typeface="Arial"/>
                          <a:cs typeface="Arial"/>
                        </a:rPr>
                        <a:t>propr.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212090" indent="-27940">
                        <a:lnSpc>
                          <a:spcPct val="101899"/>
                        </a:lnSpc>
                        <a:spcBef>
                          <a:spcPts val="155"/>
                        </a:spcBef>
                      </a:pPr>
                      <a:r>
                        <a:rPr sz="1550" spc="10" dirty="0">
                          <a:latin typeface="Arial"/>
                          <a:cs typeface="Arial"/>
                        </a:rPr>
                        <a:t>Não se confundem</a:t>
                      </a:r>
                      <a:r>
                        <a:rPr sz="15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10" dirty="0">
                          <a:latin typeface="Arial"/>
                          <a:cs typeface="Arial"/>
                        </a:rPr>
                        <a:t>com  </a:t>
                      </a:r>
                      <a:r>
                        <a:rPr sz="1550" spc="5" dirty="0">
                          <a:latin typeface="Arial"/>
                          <a:cs typeface="Arial"/>
                        </a:rPr>
                        <a:t>distribuições aos</a:t>
                      </a:r>
                      <a:r>
                        <a:rPr sz="15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-5" dirty="0">
                          <a:latin typeface="Arial"/>
                          <a:cs typeface="Arial"/>
                        </a:rPr>
                        <a:t>propr.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39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224" y="958087"/>
            <a:ext cx="24352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Características: </a:t>
            </a:r>
            <a:r>
              <a:rPr sz="1750" b="1" spc="-45" dirty="0">
                <a:solidFill>
                  <a:srgbClr val="364C81"/>
                </a:solidFill>
                <a:latin typeface="Calibri"/>
                <a:cs typeface="Calibri"/>
              </a:rPr>
              <a:t>VPA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x</a:t>
            </a:r>
            <a:r>
              <a:rPr sz="1750" b="1" spc="3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VPD</a:t>
            </a:r>
            <a:endParaRPr sz="1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5568" y="1374139"/>
            <a:ext cx="12287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rgbClr val="133E69"/>
                </a:solidFill>
                <a:latin typeface="Calibri"/>
                <a:cs typeface="Calibri"/>
              </a:rPr>
              <a:t>Sumário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40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5380" y="2070607"/>
            <a:ext cx="5681345" cy="17462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63550" indent="-450850">
              <a:lnSpc>
                <a:spcPct val="100000"/>
              </a:lnSpc>
              <a:spcBef>
                <a:spcPts val="110"/>
              </a:spcBef>
              <a:buClr>
                <a:srgbClr val="4965AC"/>
              </a:buClr>
              <a:buAutoNum type="arabicPeriod"/>
              <a:tabLst>
                <a:tab pos="463550" algn="l"/>
                <a:tab pos="464184" algn="l"/>
              </a:tabLst>
            </a:pPr>
            <a:r>
              <a:rPr sz="2450" spc="-10" dirty="0">
                <a:solidFill>
                  <a:srgbClr val="BFBFBF"/>
                </a:solidFill>
                <a:latin typeface="Calibri"/>
                <a:cs typeface="Calibri"/>
              </a:rPr>
              <a:t>Introdução </a:t>
            </a:r>
            <a:r>
              <a:rPr sz="2450" dirty="0">
                <a:solidFill>
                  <a:srgbClr val="BFBFBF"/>
                </a:solidFill>
                <a:latin typeface="Calibri"/>
                <a:cs typeface="Calibri"/>
              </a:rPr>
              <a:t>e base</a:t>
            </a:r>
            <a:r>
              <a:rPr sz="2450" spc="-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450" spc="-5" dirty="0">
                <a:solidFill>
                  <a:srgbClr val="BFBFBF"/>
                </a:solidFill>
                <a:latin typeface="Calibri"/>
                <a:cs typeface="Calibri"/>
              </a:rPr>
              <a:t>normativa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965AC"/>
              </a:buClr>
              <a:buFont typeface="Calibri"/>
              <a:buAutoNum type="arabicPeriod"/>
            </a:pPr>
            <a:endParaRPr sz="2000">
              <a:latin typeface="Times New Roman"/>
              <a:cs typeface="Times New Roman"/>
            </a:endParaRPr>
          </a:p>
          <a:p>
            <a:pPr marL="463550" indent="-450850">
              <a:lnSpc>
                <a:spcPct val="100000"/>
              </a:lnSpc>
              <a:buClr>
                <a:srgbClr val="4965AC"/>
              </a:buClr>
              <a:buAutoNum type="arabicPeriod"/>
              <a:tabLst>
                <a:tab pos="463550" algn="l"/>
                <a:tab pos="464184" algn="l"/>
              </a:tabLst>
            </a:pPr>
            <a:r>
              <a:rPr sz="2450" spc="-5" dirty="0">
                <a:solidFill>
                  <a:srgbClr val="BFBFBF"/>
                </a:solidFill>
                <a:latin typeface="Calibri"/>
                <a:cs typeface="Calibri"/>
              </a:rPr>
              <a:t>Elementos </a:t>
            </a:r>
            <a:r>
              <a:rPr sz="2450" dirty="0">
                <a:solidFill>
                  <a:srgbClr val="BFBFBF"/>
                </a:solidFill>
                <a:latin typeface="Calibri"/>
                <a:cs typeface="Calibri"/>
              </a:rPr>
              <a:t>das </a:t>
            </a:r>
            <a:r>
              <a:rPr sz="2450" spc="-10" dirty="0">
                <a:solidFill>
                  <a:srgbClr val="BFBFBF"/>
                </a:solidFill>
                <a:latin typeface="Calibri"/>
                <a:cs typeface="Calibri"/>
              </a:rPr>
              <a:t>Demonstrações</a:t>
            </a:r>
            <a:r>
              <a:rPr sz="2450" spc="-5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450" spc="-5" dirty="0">
                <a:solidFill>
                  <a:srgbClr val="BFBFBF"/>
                </a:solidFill>
                <a:latin typeface="Calibri"/>
                <a:cs typeface="Calibri"/>
              </a:rPr>
              <a:t>Contábeis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965AC"/>
              </a:buClr>
              <a:buFont typeface="Calibri"/>
              <a:buAutoNum type="arabicPeriod"/>
            </a:pPr>
            <a:endParaRPr sz="2050">
              <a:latin typeface="Times New Roman"/>
              <a:cs typeface="Times New Roman"/>
            </a:endParaRPr>
          </a:p>
          <a:p>
            <a:pPr marL="463550" indent="-450850">
              <a:lnSpc>
                <a:spcPct val="100000"/>
              </a:lnSpc>
              <a:buClr>
                <a:srgbClr val="4965AC"/>
              </a:buClr>
              <a:buAutoNum type="arabicPeriod"/>
              <a:tabLst>
                <a:tab pos="463550" algn="l"/>
                <a:tab pos="464184" algn="l"/>
              </a:tabLst>
            </a:pPr>
            <a:r>
              <a:rPr sz="2450" spc="-5" dirty="0">
                <a:latin typeface="Calibri"/>
                <a:cs typeface="Calibri"/>
              </a:rPr>
              <a:t>Mensuração </a:t>
            </a:r>
            <a:r>
              <a:rPr sz="2450" spc="0" dirty="0">
                <a:latin typeface="Calibri"/>
                <a:cs typeface="Calibri"/>
              </a:rPr>
              <a:t>de </a:t>
            </a:r>
            <a:r>
              <a:rPr sz="2450" spc="-10" dirty="0">
                <a:latin typeface="Calibri"/>
                <a:cs typeface="Calibri"/>
              </a:rPr>
              <a:t>ativos </a:t>
            </a:r>
            <a:r>
              <a:rPr sz="2450" dirty="0">
                <a:latin typeface="Calibri"/>
                <a:cs typeface="Calibri"/>
              </a:rPr>
              <a:t>e</a:t>
            </a:r>
            <a:r>
              <a:rPr sz="2450" spc="-45" dirty="0">
                <a:latin typeface="Calibri"/>
                <a:cs typeface="Calibri"/>
              </a:rPr>
              <a:t> </a:t>
            </a:r>
            <a:r>
              <a:rPr sz="2450" spc="-5" dirty="0">
                <a:latin typeface="Calibri"/>
                <a:cs typeface="Calibri"/>
              </a:rPr>
              <a:t>passivos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1505" y="1758696"/>
            <a:ext cx="3851275" cy="669290"/>
          </a:xfrm>
          <a:custGeom>
            <a:avLst/>
            <a:gdLst/>
            <a:ahLst/>
            <a:cxnLst/>
            <a:rect l="l" t="t" r="r" b="b"/>
            <a:pathLst>
              <a:path w="3851275" h="669289">
                <a:moveTo>
                  <a:pt x="3851145" y="333756"/>
                </a:moveTo>
                <a:lnTo>
                  <a:pt x="3683505" y="0"/>
                </a:lnTo>
                <a:lnTo>
                  <a:pt x="167640" y="0"/>
                </a:lnTo>
                <a:lnTo>
                  <a:pt x="0" y="333756"/>
                </a:lnTo>
                <a:lnTo>
                  <a:pt x="167640" y="669036"/>
                </a:lnTo>
                <a:lnTo>
                  <a:pt x="3683505" y="669036"/>
                </a:lnTo>
                <a:lnTo>
                  <a:pt x="3851145" y="333756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5429" y="2200655"/>
            <a:ext cx="8813800" cy="883919"/>
          </a:xfrm>
          <a:custGeom>
            <a:avLst/>
            <a:gdLst/>
            <a:ahLst/>
            <a:cxnLst/>
            <a:rect l="l" t="t" r="r" b="b"/>
            <a:pathLst>
              <a:path w="8813800" h="883919">
                <a:moveTo>
                  <a:pt x="8813289" y="441960"/>
                </a:moveTo>
                <a:lnTo>
                  <a:pt x="8592309" y="0"/>
                </a:lnTo>
                <a:lnTo>
                  <a:pt x="220980" y="0"/>
                </a:lnTo>
                <a:lnTo>
                  <a:pt x="0" y="441960"/>
                </a:lnTo>
                <a:lnTo>
                  <a:pt x="220980" y="883920"/>
                </a:lnTo>
                <a:lnTo>
                  <a:pt x="8592309" y="883920"/>
                </a:lnTo>
                <a:lnTo>
                  <a:pt x="8813289" y="441960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6449" y="3147060"/>
            <a:ext cx="8272780" cy="1201420"/>
          </a:xfrm>
          <a:custGeom>
            <a:avLst/>
            <a:gdLst/>
            <a:ahLst/>
            <a:cxnLst/>
            <a:rect l="l" t="t" r="r" b="b"/>
            <a:pathLst>
              <a:path w="8272780" h="1201420">
                <a:moveTo>
                  <a:pt x="8272269" y="600456"/>
                </a:moveTo>
                <a:lnTo>
                  <a:pt x="8043669" y="0"/>
                </a:lnTo>
                <a:lnTo>
                  <a:pt x="227072" y="0"/>
                </a:lnTo>
                <a:lnTo>
                  <a:pt x="0" y="600456"/>
                </a:lnTo>
                <a:lnTo>
                  <a:pt x="227072" y="1200912"/>
                </a:lnTo>
                <a:lnTo>
                  <a:pt x="8043669" y="1200912"/>
                </a:lnTo>
                <a:lnTo>
                  <a:pt x="8272269" y="600456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90353" y="3142488"/>
            <a:ext cx="8284845" cy="1210310"/>
          </a:xfrm>
          <a:custGeom>
            <a:avLst/>
            <a:gdLst/>
            <a:ahLst/>
            <a:cxnLst/>
            <a:rect l="l" t="t" r="r" b="b"/>
            <a:pathLst>
              <a:path w="8284845" h="1210310">
                <a:moveTo>
                  <a:pt x="8284461" y="605028"/>
                </a:moveTo>
                <a:lnTo>
                  <a:pt x="8054337" y="0"/>
                </a:lnTo>
                <a:lnTo>
                  <a:pt x="230120" y="0"/>
                </a:lnTo>
                <a:lnTo>
                  <a:pt x="0" y="605028"/>
                </a:lnTo>
                <a:lnTo>
                  <a:pt x="10668" y="633076"/>
                </a:lnTo>
                <a:lnTo>
                  <a:pt x="10668" y="603504"/>
                </a:lnTo>
                <a:lnTo>
                  <a:pt x="11249" y="605028"/>
                </a:lnTo>
                <a:lnTo>
                  <a:pt x="233168" y="23591"/>
                </a:lnTo>
                <a:lnTo>
                  <a:pt x="233168" y="10668"/>
                </a:lnTo>
                <a:lnTo>
                  <a:pt x="239264" y="7620"/>
                </a:lnTo>
                <a:lnTo>
                  <a:pt x="239264" y="10668"/>
                </a:lnTo>
                <a:lnTo>
                  <a:pt x="8045193" y="10668"/>
                </a:lnTo>
                <a:lnTo>
                  <a:pt x="8045193" y="7620"/>
                </a:lnTo>
                <a:lnTo>
                  <a:pt x="8049765" y="10668"/>
                </a:lnTo>
                <a:lnTo>
                  <a:pt x="8049765" y="19679"/>
                </a:lnTo>
                <a:lnTo>
                  <a:pt x="8271691" y="605028"/>
                </a:lnTo>
                <a:lnTo>
                  <a:pt x="8272269" y="603504"/>
                </a:lnTo>
                <a:lnTo>
                  <a:pt x="8272269" y="637082"/>
                </a:lnTo>
                <a:lnTo>
                  <a:pt x="8284461" y="605028"/>
                </a:lnTo>
                <a:close/>
              </a:path>
              <a:path w="8284845" h="1210310">
                <a:moveTo>
                  <a:pt x="11249" y="605028"/>
                </a:moveTo>
                <a:lnTo>
                  <a:pt x="10668" y="603504"/>
                </a:lnTo>
                <a:lnTo>
                  <a:pt x="10668" y="606552"/>
                </a:lnTo>
                <a:lnTo>
                  <a:pt x="11249" y="605028"/>
                </a:lnTo>
                <a:close/>
              </a:path>
              <a:path w="8284845" h="1210310">
                <a:moveTo>
                  <a:pt x="238101" y="1199388"/>
                </a:moveTo>
                <a:lnTo>
                  <a:pt x="11249" y="605028"/>
                </a:lnTo>
                <a:lnTo>
                  <a:pt x="10668" y="606552"/>
                </a:lnTo>
                <a:lnTo>
                  <a:pt x="10668" y="633076"/>
                </a:lnTo>
                <a:lnTo>
                  <a:pt x="230120" y="1210056"/>
                </a:lnTo>
                <a:lnTo>
                  <a:pt x="233168" y="1210056"/>
                </a:lnTo>
                <a:lnTo>
                  <a:pt x="233168" y="1199388"/>
                </a:lnTo>
                <a:lnTo>
                  <a:pt x="238101" y="1199388"/>
                </a:lnTo>
                <a:close/>
              </a:path>
              <a:path w="8284845" h="1210310">
                <a:moveTo>
                  <a:pt x="239264" y="7620"/>
                </a:moveTo>
                <a:lnTo>
                  <a:pt x="233168" y="10668"/>
                </a:lnTo>
                <a:lnTo>
                  <a:pt x="238101" y="10668"/>
                </a:lnTo>
                <a:lnTo>
                  <a:pt x="239264" y="7620"/>
                </a:lnTo>
                <a:close/>
              </a:path>
              <a:path w="8284845" h="1210310">
                <a:moveTo>
                  <a:pt x="238101" y="10668"/>
                </a:moveTo>
                <a:lnTo>
                  <a:pt x="233168" y="10668"/>
                </a:lnTo>
                <a:lnTo>
                  <a:pt x="233168" y="23591"/>
                </a:lnTo>
                <a:lnTo>
                  <a:pt x="238101" y="10668"/>
                </a:lnTo>
                <a:close/>
              </a:path>
              <a:path w="8284845" h="1210310">
                <a:moveTo>
                  <a:pt x="239264" y="1202436"/>
                </a:moveTo>
                <a:lnTo>
                  <a:pt x="238101" y="1199388"/>
                </a:lnTo>
                <a:lnTo>
                  <a:pt x="233168" y="1199388"/>
                </a:lnTo>
                <a:lnTo>
                  <a:pt x="239264" y="1202436"/>
                </a:lnTo>
                <a:close/>
              </a:path>
              <a:path w="8284845" h="1210310">
                <a:moveTo>
                  <a:pt x="239264" y="1210056"/>
                </a:moveTo>
                <a:lnTo>
                  <a:pt x="239264" y="1202436"/>
                </a:lnTo>
                <a:lnTo>
                  <a:pt x="233168" y="1199388"/>
                </a:lnTo>
                <a:lnTo>
                  <a:pt x="233168" y="1210056"/>
                </a:lnTo>
                <a:lnTo>
                  <a:pt x="239264" y="1210056"/>
                </a:lnTo>
                <a:close/>
              </a:path>
              <a:path w="8284845" h="1210310">
                <a:moveTo>
                  <a:pt x="239264" y="10668"/>
                </a:moveTo>
                <a:lnTo>
                  <a:pt x="239264" y="7620"/>
                </a:lnTo>
                <a:lnTo>
                  <a:pt x="238101" y="10668"/>
                </a:lnTo>
                <a:lnTo>
                  <a:pt x="239264" y="10668"/>
                </a:lnTo>
                <a:close/>
              </a:path>
              <a:path w="8284845" h="1210310">
                <a:moveTo>
                  <a:pt x="8046348" y="1199388"/>
                </a:moveTo>
                <a:lnTo>
                  <a:pt x="238101" y="1199388"/>
                </a:lnTo>
                <a:lnTo>
                  <a:pt x="239264" y="1202436"/>
                </a:lnTo>
                <a:lnTo>
                  <a:pt x="239264" y="1210056"/>
                </a:lnTo>
                <a:lnTo>
                  <a:pt x="8045193" y="1210056"/>
                </a:lnTo>
                <a:lnTo>
                  <a:pt x="8045193" y="1202436"/>
                </a:lnTo>
                <a:lnTo>
                  <a:pt x="8046348" y="1199388"/>
                </a:lnTo>
                <a:close/>
              </a:path>
              <a:path w="8284845" h="1210310">
                <a:moveTo>
                  <a:pt x="8049765" y="10668"/>
                </a:moveTo>
                <a:lnTo>
                  <a:pt x="8045193" y="7620"/>
                </a:lnTo>
                <a:lnTo>
                  <a:pt x="8046348" y="10668"/>
                </a:lnTo>
                <a:lnTo>
                  <a:pt x="8049765" y="10668"/>
                </a:lnTo>
                <a:close/>
              </a:path>
              <a:path w="8284845" h="1210310">
                <a:moveTo>
                  <a:pt x="8046348" y="10668"/>
                </a:moveTo>
                <a:lnTo>
                  <a:pt x="8045193" y="7620"/>
                </a:lnTo>
                <a:lnTo>
                  <a:pt x="8045193" y="10668"/>
                </a:lnTo>
                <a:lnTo>
                  <a:pt x="8046348" y="10668"/>
                </a:lnTo>
                <a:close/>
              </a:path>
              <a:path w="8284845" h="1210310">
                <a:moveTo>
                  <a:pt x="8049765" y="1199388"/>
                </a:moveTo>
                <a:lnTo>
                  <a:pt x="8046348" y="1199388"/>
                </a:lnTo>
                <a:lnTo>
                  <a:pt x="8045193" y="1202436"/>
                </a:lnTo>
                <a:lnTo>
                  <a:pt x="8049765" y="1199388"/>
                </a:lnTo>
                <a:close/>
              </a:path>
              <a:path w="8284845" h="1210310">
                <a:moveTo>
                  <a:pt x="8049765" y="1210056"/>
                </a:moveTo>
                <a:lnTo>
                  <a:pt x="8049765" y="1199388"/>
                </a:lnTo>
                <a:lnTo>
                  <a:pt x="8045193" y="1202436"/>
                </a:lnTo>
                <a:lnTo>
                  <a:pt x="8045193" y="1210056"/>
                </a:lnTo>
                <a:lnTo>
                  <a:pt x="8049765" y="1210056"/>
                </a:lnTo>
                <a:close/>
              </a:path>
              <a:path w="8284845" h="1210310">
                <a:moveTo>
                  <a:pt x="8049765" y="19679"/>
                </a:moveTo>
                <a:lnTo>
                  <a:pt x="8049765" y="10668"/>
                </a:lnTo>
                <a:lnTo>
                  <a:pt x="8046348" y="10668"/>
                </a:lnTo>
                <a:lnTo>
                  <a:pt x="8049765" y="19679"/>
                </a:lnTo>
                <a:close/>
              </a:path>
              <a:path w="8284845" h="1210310">
                <a:moveTo>
                  <a:pt x="8272269" y="637082"/>
                </a:moveTo>
                <a:lnTo>
                  <a:pt x="8272269" y="606552"/>
                </a:lnTo>
                <a:lnTo>
                  <a:pt x="8271691" y="605028"/>
                </a:lnTo>
                <a:lnTo>
                  <a:pt x="8046348" y="1199388"/>
                </a:lnTo>
                <a:lnTo>
                  <a:pt x="8049765" y="1199388"/>
                </a:lnTo>
                <a:lnTo>
                  <a:pt x="8049765" y="1210056"/>
                </a:lnTo>
                <a:lnTo>
                  <a:pt x="8054337" y="1210056"/>
                </a:lnTo>
                <a:lnTo>
                  <a:pt x="8272269" y="637082"/>
                </a:lnTo>
                <a:close/>
              </a:path>
              <a:path w="8284845" h="1210310">
                <a:moveTo>
                  <a:pt x="8272269" y="606552"/>
                </a:moveTo>
                <a:lnTo>
                  <a:pt x="8272269" y="603504"/>
                </a:lnTo>
                <a:lnTo>
                  <a:pt x="8271691" y="605028"/>
                </a:lnTo>
                <a:lnTo>
                  <a:pt x="8272269" y="60655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70154" y="3355848"/>
            <a:ext cx="1506220" cy="309880"/>
          </a:xfrm>
          <a:custGeom>
            <a:avLst/>
            <a:gdLst/>
            <a:ahLst/>
            <a:cxnLst/>
            <a:rect l="l" t="t" r="r" b="b"/>
            <a:pathLst>
              <a:path w="1506220" h="309879">
                <a:moveTo>
                  <a:pt x="1505712" y="309372"/>
                </a:moveTo>
                <a:lnTo>
                  <a:pt x="1505712" y="0"/>
                </a:lnTo>
                <a:lnTo>
                  <a:pt x="0" y="0"/>
                </a:lnTo>
                <a:lnTo>
                  <a:pt x="0" y="309372"/>
                </a:lnTo>
                <a:lnTo>
                  <a:pt x="12192" y="309372"/>
                </a:lnTo>
                <a:lnTo>
                  <a:pt x="12192" y="25908"/>
                </a:lnTo>
                <a:lnTo>
                  <a:pt x="24384" y="12192"/>
                </a:lnTo>
                <a:lnTo>
                  <a:pt x="24384" y="25908"/>
                </a:lnTo>
                <a:lnTo>
                  <a:pt x="1481328" y="25908"/>
                </a:lnTo>
                <a:lnTo>
                  <a:pt x="1481328" y="12192"/>
                </a:lnTo>
                <a:lnTo>
                  <a:pt x="1493520" y="25908"/>
                </a:lnTo>
                <a:lnTo>
                  <a:pt x="1493520" y="309372"/>
                </a:lnTo>
                <a:lnTo>
                  <a:pt x="1505712" y="309372"/>
                </a:lnTo>
                <a:close/>
              </a:path>
              <a:path w="1506220" h="309879">
                <a:moveTo>
                  <a:pt x="24384" y="25908"/>
                </a:moveTo>
                <a:lnTo>
                  <a:pt x="24384" y="12192"/>
                </a:lnTo>
                <a:lnTo>
                  <a:pt x="12192" y="25908"/>
                </a:lnTo>
                <a:lnTo>
                  <a:pt x="24384" y="25908"/>
                </a:lnTo>
                <a:close/>
              </a:path>
              <a:path w="1506220" h="309879">
                <a:moveTo>
                  <a:pt x="24384" y="284988"/>
                </a:moveTo>
                <a:lnTo>
                  <a:pt x="24384" y="25908"/>
                </a:lnTo>
                <a:lnTo>
                  <a:pt x="12192" y="25908"/>
                </a:lnTo>
                <a:lnTo>
                  <a:pt x="12192" y="284988"/>
                </a:lnTo>
                <a:lnTo>
                  <a:pt x="24384" y="284988"/>
                </a:lnTo>
                <a:close/>
              </a:path>
              <a:path w="1506220" h="309879">
                <a:moveTo>
                  <a:pt x="1493520" y="284988"/>
                </a:moveTo>
                <a:lnTo>
                  <a:pt x="12192" y="284988"/>
                </a:lnTo>
                <a:lnTo>
                  <a:pt x="24384" y="297180"/>
                </a:lnTo>
                <a:lnTo>
                  <a:pt x="24384" y="309372"/>
                </a:lnTo>
                <a:lnTo>
                  <a:pt x="1481328" y="309372"/>
                </a:lnTo>
                <a:lnTo>
                  <a:pt x="1481328" y="297180"/>
                </a:lnTo>
                <a:lnTo>
                  <a:pt x="1493520" y="284988"/>
                </a:lnTo>
                <a:close/>
              </a:path>
              <a:path w="1506220" h="309879">
                <a:moveTo>
                  <a:pt x="24384" y="309372"/>
                </a:moveTo>
                <a:lnTo>
                  <a:pt x="24384" y="297180"/>
                </a:lnTo>
                <a:lnTo>
                  <a:pt x="12192" y="284988"/>
                </a:lnTo>
                <a:lnTo>
                  <a:pt x="12192" y="309372"/>
                </a:lnTo>
                <a:lnTo>
                  <a:pt x="24384" y="309372"/>
                </a:lnTo>
                <a:close/>
              </a:path>
              <a:path w="1506220" h="309879">
                <a:moveTo>
                  <a:pt x="1493520" y="25908"/>
                </a:moveTo>
                <a:lnTo>
                  <a:pt x="1481328" y="12192"/>
                </a:lnTo>
                <a:lnTo>
                  <a:pt x="1481328" y="25908"/>
                </a:lnTo>
                <a:lnTo>
                  <a:pt x="1493520" y="25908"/>
                </a:lnTo>
                <a:close/>
              </a:path>
              <a:path w="1506220" h="309879">
                <a:moveTo>
                  <a:pt x="1493520" y="284988"/>
                </a:moveTo>
                <a:lnTo>
                  <a:pt x="1493520" y="25908"/>
                </a:lnTo>
                <a:lnTo>
                  <a:pt x="1481328" y="25908"/>
                </a:lnTo>
                <a:lnTo>
                  <a:pt x="1481328" y="284988"/>
                </a:lnTo>
                <a:lnTo>
                  <a:pt x="1493520" y="284988"/>
                </a:lnTo>
                <a:close/>
              </a:path>
              <a:path w="1506220" h="309879">
                <a:moveTo>
                  <a:pt x="1493520" y="309372"/>
                </a:moveTo>
                <a:lnTo>
                  <a:pt x="1493520" y="284988"/>
                </a:lnTo>
                <a:lnTo>
                  <a:pt x="1481328" y="297180"/>
                </a:lnTo>
                <a:lnTo>
                  <a:pt x="1481328" y="309372"/>
                </a:lnTo>
                <a:lnTo>
                  <a:pt x="1493520" y="309372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12562" y="4261104"/>
            <a:ext cx="791210" cy="899160"/>
          </a:xfrm>
          <a:custGeom>
            <a:avLst/>
            <a:gdLst/>
            <a:ahLst/>
            <a:cxnLst/>
            <a:rect l="l" t="t" r="r" b="b"/>
            <a:pathLst>
              <a:path w="791210" h="899160">
                <a:moveTo>
                  <a:pt x="676591" y="795528"/>
                </a:moveTo>
                <a:lnTo>
                  <a:pt x="676591" y="659892"/>
                </a:lnTo>
                <a:lnTo>
                  <a:pt x="627864" y="651868"/>
                </a:lnTo>
                <a:lnTo>
                  <a:pt x="580248" y="641156"/>
                </a:lnTo>
                <a:lnTo>
                  <a:pt x="533837" y="627845"/>
                </a:lnTo>
                <a:lnTo>
                  <a:pt x="488721" y="612026"/>
                </a:lnTo>
                <a:lnTo>
                  <a:pt x="444993" y="593786"/>
                </a:lnTo>
                <a:lnTo>
                  <a:pt x="402745" y="573216"/>
                </a:lnTo>
                <a:lnTo>
                  <a:pt x="362068" y="550404"/>
                </a:lnTo>
                <a:lnTo>
                  <a:pt x="323055" y="525441"/>
                </a:lnTo>
                <a:lnTo>
                  <a:pt x="285797" y="498414"/>
                </a:lnTo>
                <a:lnTo>
                  <a:pt x="250386" y="469414"/>
                </a:lnTo>
                <a:lnTo>
                  <a:pt x="216915" y="438531"/>
                </a:lnTo>
                <a:lnTo>
                  <a:pt x="185474" y="405852"/>
                </a:lnTo>
                <a:lnTo>
                  <a:pt x="156156" y="371468"/>
                </a:lnTo>
                <a:lnTo>
                  <a:pt x="129053" y="335467"/>
                </a:lnTo>
                <a:lnTo>
                  <a:pt x="104256" y="297940"/>
                </a:lnTo>
                <a:lnTo>
                  <a:pt x="81858" y="258975"/>
                </a:lnTo>
                <a:lnTo>
                  <a:pt x="61946" y="218651"/>
                </a:lnTo>
                <a:lnTo>
                  <a:pt x="44625" y="177090"/>
                </a:lnTo>
                <a:lnTo>
                  <a:pt x="29973" y="134349"/>
                </a:lnTo>
                <a:lnTo>
                  <a:pt x="18088" y="90527"/>
                </a:lnTo>
                <a:lnTo>
                  <a:pt x="9061" y="45714"/>
                </a:lnTo>
                <a:lnTo>
                  <a:pt x="2983" y="0"/>
                </a:lnTo>
                <a:lnTo>
                  <a:pt x="0" y="46603"/>
                </a:lnTo>
                <a:lnTo>
                  <a:pt x="138" y="92715"/>
                </a:lnTo>
                <a:lnTo>
                  <a:pt x="3317" y="138239"/>
                </a:lnTo>
                <a:lnTo>
                  <a:pt x="9454" y="183078"/>
                </a:lnTo>
                <a:lnTo>
                  <a:pt x="18467" y="227136"/>
                </a:lnTo>
                <a:lnTo>
                  <a:pt x="30275" y="270317"/>
                </a:lnTo>
                <a:lnTo>
                  <a:pt x="44795" y="312522"/>
                </a:lnTo>
                <a:lnTo>
                  <a:pt x="61950" y="353666"/>
                </a:lnTo>
                <a:lnTo>
                  <a:pt x="81645" y="393625"/>
                </a:lnTo>
                <a:lnTo>
                  <a:pt x="103811" y="432328"/>
                </a:lnTo>
                <a:lnTo>
                  <a:pt x="128362" y="469670"/>
                </a:lnTo>
                <a:lnTo>
                  <a:pt x="155215" y="505556"/>
                </a:lnTo>
                <a:lnTo>
                  <a:pt x="184290" y="539888"/>
                </a:lnTo>
                <a:lnTo>
                  <a:pt x="215503" y="572569"/>
                </a:lnTo>
                <a:lnTo>
                  <a:pt x="248774" y="603504"/>
                </a:lnTo>
                <a:lnTo>
                  <a:pt x="284019" y="632595"/>
                </a:lnTo>
                <a:lnTo>
                  <a:pt x="321158" y="659746"/>
                </a:lnTo>
                <a:lnTo>
                  <a:pt x="360108" y="684860"/>
                </a:lnTo>
                <a:lnTo>
                  <a:pt x="400788" y="707842"/>
                </a:lnTo>
                <a:lnTo>
                  <a:pt x="443114" y="728593"/>
                </a:lnTo>
                <a:lnTo>
                  <a:pt x="487007" y="747019"/>
                </a:lnTo>
                <a:lnTo>
                  <a:pt x="532382" y="763022"/>
                </a:lnTo>
                <a:lnTo>
                  <a:pt x="579160" y="776505"/>
                </a:lnTo>
                <a:lnTo>
                  <a:pt x="627256" y="787373"/>
                </a:lnTo>
                <a:lnTo>
                  <a:pt x="676591" y="795528"/>
                </a:lnTo>
                <a:close/>
              </a:path>
              <a:path w="791210" h="899160">
                <a:moveTo>
                  <a:pt x="790891" y="736092"/>
                </a:moveTo>
                <a:lnTo>
                  <a:pt x="676591" y="556260"/>
                </a:lnTo>
                <a:lnTo>
                  <a:pt x="676591" y="899160"/>
                </a:lnTo>
                <a:lnTo>
                  <a:pt x="790891" y="736092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2498" y="3459479"/>
            <a:ext cx="791210" cy="870585"/>
          </a:xfrm>
          <a:custGeom>
            <a:avLst/>
            <a:gdLst/>
            <a:ahLst/>
            <a:cxnLst/>
            <a:rect l="l" t="t" r="r" b="b"/>
            <a:pathLst>
              <a:path w="791210" h="870585">
                <a:moveTo>
                  <a:pt x="790956" y="134112"/>
                </a:moveTo>
                <a:lnTo>
                  <a:pt x="790956" y="0"/>
                </a:lnTo>
                <a:lnTo>
                  <a:pt x="740875" y="1446"/>
                </a:lnTo>
                <a:lnTo>
                  <a:pt x="691631" y="5728"/>
                </a:lnTo>
                <a:lnTo>
                  <a:pt x="643314" y="12759"/>
                </a:lnTo>
                <a:lnTo>
                  <a:pt x="596018" y="22452"/>
                </a:lnTo>
                <a:lnTo>
                  <a:pt x="549834" y="34722"/>
                </a:lnTo>
                <a:lnTo>
                  <a:pt x="504855" y="49482"/>
                </a:lnTo>
                <a:lnTo>
                  <a:pt x="461172" y="66645"/>
                </a:lnTo>
                <a:lnTo>
                  <a:pt x="418878" y="86126"/>
                </a:lnTo>
                <a:lnTo>
                  <a:pt x="378064" y="107837"/>
                </a:lnTo>
                <a:lnTo>
                  <a:pt x="338823" y="131693"/>
                </a:lnTo>
                <a:lnTo>
                  <a:pt x="301247" y="157607"/>
                </a:lnTo>
                <a:lnTo>
                  <a:pt x="265427" y="185493"/>
                </a:lnTo>
                <a:lnTo>
                  <a:pt x="231457" y="215265"/>
                </a:lnTo>
                <a:lnTo>
                  <a:pt x="199428" y="246835"/>
                </a:lnTo>
                <a:lnTo>
                  <a:pt x="169432" y="280118"/>
                </a:lnTo>
                <a:lnTo>
                  <a:pt x="141561" y="315027"/>
                </a:lnTo>
                <a:lnTo>
                  <a:pt x="115907" y="351476"/>
                </a:lnTo>
                <a:lnTo>
                  <a:pt x="92563" y="389379"/>
                </a:lnTo>
                <a:lnTo>
                  <a:pt x="71621" y="428649"/>
                </a:lnTo>
                <a:lnTo>
                  <a:pt x="53172" y="469200"/>
                </a:lnTo>
                <a:lnTo>
                  <a:pt x="37308" y="510945"/>
                </a:lnTo>
                <a:lnTo>
                  <a:pt x="24123" y="553799"/>
                </a:lnTo>
                <a:lnTo>
                  <a:pt x="13707" y="597674"/>
                </a:lnTo>
                <a:lnTo>
                  <a:pt x="6153" y="642485"/>
                </a:lnTo>
                <a:lnTo>
                  <a:pt x="1553" y="688145"/>
                </a:lnTo>
                <a:lnTo>
                  <a:pt x="0" y="734568"/>
                </a:lnTo>
                <a:lnTo>
                  <a:pt x="0" y="870204"/>
                </a:lnTo>
                <a:lnTo>
                  <a:pt x="1553" y="823612"/>
                </a:lnTo>
                <a:lnTo>
                  <a:pt x="6153" y="777796"/>
                </a:lnTo>
                <a:lnTo>
                  <a:pt x="13707" y="732841"/>
                </a:lnTo>
                <a:lnTo>
                  <a:pt x="24123" y="688834"/>
                </a:lnTo>
                <a:lnTo>
                  <a:pt x="37308" y="645861"/>
                </a:lnTo>
                <a:lnTo>
                  <a:pt x="53172" y="604006"/>
                </a:lnTo>
                <a:lnTo>
                  <a:pt x="71621" y="563356"/>
                </a:lnTo>
                <a:lnTo>
                  <a:pt x="92563" y="523997"/>
                </a:lnTo>
                <a:lnTo>
                  <a:pt x="115907" y="486014"/>
                </a:lnTo>
                <a:lnTo>
                  <a:pt x="141561" y="449494"/>
                </a:lnTo>
                <a:lnTo>
                  <a:pt x="169432" y="414522"/>
                </a:lnTo>
                <a:lnTo>
                  <a:pt x="199428" y="381185"/>
                </a:lnTo>
                <a:lnTo>
                  <a:pt x="231457" y="349567"/>
                </a:lnTo>
                <a:lnTo>
                  <a:pt x="265427" y="319755"/>
                </a:lnTo>
                <a:lnTo>
                  <a:pt x="301247" y="291835"/>
                </a:lnTo>
                <a:lnTo>
                  <a:pt x="338823" y="265892"/>
                </a:lnTo>
                <a:lnTo>
                  <a:pt x="378064" y="242013"/>
                </a:lnTo>
                <a:lnTo>
                  <a:pt x="418878" y="220282"/>
                </a:lnTo>
                <a:lnTo>
                  <a:pt x="461172" y="200787"/>
                </a:lnTo>
                <a:lnTo>
                  <a:pt x="504855" y="183613"/>
                </a:lnTo>
                <a:lnTo>
                  <a:pt x="549834" y="168845"/>
                </a:lnTo>
                <a:lnTo>
                  <a:pt x="596018" y="156570"/>
                </a:lnTo>
                <a:lnTo>
                  <a:pt x="643314" y="146873"/>
                </a:lnTo>
                <a:lnTo>
                  <a:pt x="691631" y="139841"/>
                </a:lnTo>
                <a:lnTo>
                  <a:pt x="740875" y="135558"/>
                </a:lnTo>
                <a:lnTo>
                  <a:pt x="790956" y="134112"/>
                </a:lnTo>
                <a:close/>
              </a:path>
            </a:pathLst>
          </a:custGeom>
          <a:solidFill>
            <a:srgbClr val="3A51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06402" y="3453384"/>
            <a:ext cx="802640" cy="1725295"/>
          </a:xfrm>
          <a:custGeom>
            <a:avLst/>
            <a:gdLst/>
            <a:ahLst/>
            <a:cxnLst/>
            <a:rect l="l" t="t" r="r" b="b"/>
            <a:pathLst>
              <a:path w="802639" h="1725295">
                <a:moveTo>
                  <a:pt x="801370" y="146304"/>
                </a:moveTo>
                <a:lnTo>
                  <a:pt x="801370" y="0"/>
                </a:lnTo>
                <a:lnTo>
                  <a:pt x="755650" y="1524"/>
                </a:lnTo>
                <a:lnTo>
                  <a:pt x="713740" y="4572"/>
                </a:lnTo>
                <a:lnTo>
                  <a:pt x="674370" y="9144"/>
                </a:lnTo>
                <a:lnTo>
                  <a:pt x="635000" y="15240"/>
                </a:lnTo>
                <a:lnTo>
                  <a:pt x="558800" y="33528"/>
                </a:lnTo>
                <a:lnTo>
                  <a:pt x="485140" y="57912"/>
                </a:lnTo>
                <a:lnTo>
                  <a:pt x="416560" y="89916"/>
                </a:lnTo>
                <a:lnTo>
                  <a:pt x="351790" y="126492"/>
                </a:lnTo>
                <a:lnTo>
                  <a:pt x="318770" y="147828"/>
                </a:lnTo>
                <a:lnTo>
                  <a:pt x="261620" y="192024"/>
                </a:lnTo>
                <a:lnTo>
                  <a:pt x="232410" y="217932"/>
                </a:lnTo>
                <a:lnTo>
                  <a:pt x="157480" y="297180"/>
                </a:lnTo>
                <a:lnTo>
                  <a:pt x="95250" y="387096"/>
                </a:lnTo>
                <a:lnTo>
                  <a:pt x="62230" y="452628"/>
                </a:lnTo>
                <a:lnTo>
                  <a:pt x="35560" y="521208"/>
                </a:lnTo>
                <a:lnTo>
                  <a:pt x="16510" y="591312"/>
                </a:lnTo>
                <a:lnTo>
                  <a:pt x="3810" y="664464"/>
                </a:lnTo>
                <a:lnTo>
                  <a:pt x="1270" y="702564"/>
                </a:lnTo>
                <a:lnTo>
                  <a:pt x="0" y="740664"/>
                </a:lnTo>
                <a:lnTo>
                  <a:pt x="0" y="874776"/>
                </a:lnTo>
                <a:lnTo>
                  <a:pt x="1270" y="838200"/>
                </a:lnTo>
                <a:lnTo>
                  <a:pt x="3810" y="800100"/>
                </a:lnTo>
                <a:lnTo>
                  <a:pt x="8890" y="763524"/>
                </a:lnTo>
                <a:lnTo>
                  <a:pt x="11430" y="751332"/>
                </a:lnTo>
                <a:lnTo>
                  <a:pt x="11430" y="704088"/>
                </a:lnTo>
                <a:lnTo>
                  <a:pt x="13970" y="665988"/>
                </a:lnTo>
                <a:lnTo>
                  <a:pt x="26670" y="594360"/>
                </a:lnTo>
                <a:lnTo>
                  <a:pt x="46990" y="524256"/>
                </a:lnTo>
                <a:lnTo>
                  <a:pt x="72390" y="457200"/>
                </a:lnTo>
                <a:lnTo>
                  <a:pt x="105410" y="393192"/>
                </a:lnTo>
                <a:lnTo>
                  <a:pt x="143510" y="337162"/>
                </a:lnTo>
                <a:lnTo>
                  <a:pt x="143510" y="333756"/>
                </a:lnTo>
                <a:lnTo>
                  <a:pt x="166370" y="304800"/>
                </a:lnTo>
                <a:lnTo>
                  <a:pt x="189230" y="277368"/>
                </a:lnTo>
                <a:lnTo>
                  <a:pt x="214630" y="249936"/>
                </a:lnTo>
                <a:lnTo>
                  <a:pt x="214630" y="251460"/>
                </a:lnTo>
                <a:lnTo>
                  <a:pt x="240030" y="225552"/>
                </a:lnTo>
                <a:lnTo>
                  <a:pt x="295910" y="178308"/>
                </a:lnTo>
                <a:lnTo>
                  <a:pt x="356870" y="135636"/>
                </a:lnTo>
                <a:lnTo>
                  <a:pt x="387350" y="118754"/>
                </a:lnTo>
                <a:lnTo>
                  <a:pt x="387350" y="117348"/>
                </a:lnTo>
                <a:lnTo>
                  <a:pt x="421640" y="99060"/>
                </a:lnTo>
                <a:lnTo>
                  <a:pt x="490220" y="68580"/>
                </a:lnTo>
                <a:lnTo>
                  <a:pt x="561340" y="44196"/>
                </a:lnTo>
                <a:lnTo>
                  <a:pt x="637540" y="25908"/>
                </a:lnTo>
                <a:lnTo>
                  <a:pt x="675640" y="19812"/>
                </a:lnTo>
                <a:lnTo>
                  <a:pt x="715010" y="15240"/>
                </a:lnTo>
                <a:lnTo>
                  <a:pt x="755650" y="12192"/>
                </a:lnTo>
                <a:lnTo>
                  <a:pt x="789940" y="12192"/>
                </a:lnTo>
                <a:lnTo>
                  <a:pt x="789940" y="6096"/>
                </a:lnTo>
                <a:lnTo>
                  <a:pt x="796290" y="12192"/>
                </a:lnTo>
                <a:lnTo>
                  <a:pt x="796290" y="146473"/>
                </a:lnTo>
                <a:lnTo>
                  <a:pt x="801370" y="146304"/>
                </a:lnTo>
                <a:close/>
              </a:path>
              <a:path w="802639" h="1725295">
                <a:moveTo>
                  <a:pt x="795020" y="135636"/>
                </a:moveTo>
                <a:lnTo>
                  <a:pt x="755650" y="135636"/>
                </a:lnTo>
                <a:lnTo>
                  <a:pt x="713740" y="138684"/>
                </a:lnTo>
                <a:lnTo>
                  <a:pt x="674370" y="143256"/>
                </a:lnTo>
                <a:lnTo>
                  <a:pt x="635000" y="150876"/>
                </a:lnTo>
                <a:lnTo>
                  <a:pt x="596900" y="158496"/>
                </a:lnTo>
                <a:lnTo>
                  <a:pt x="558800" y="169164"/>
                </a:lnTo>
                <a:lnTo>
                  <a:pt x="521970" y="179832"/>
                </a:lnTo>
                <a:lnTo>
                  <a:pt x="485140" y="193548"/>
                </a:lnTo>
                <a:lnTo>
                  <a:pt x="416560" y="224028"/>
                </a:lnTo>
                <a:lnTo>
                  <a:pt x="318770" y="281940"/>
                </a:lnTo>
                <a:lnTo>
                  <a:pt x="288290" y="304800"/>
                </a:lnTo>
                <a:lnTo>
                  <a:pt x="261620" y="327660"/>
                </a:lnTo>
                <a:lnTo>
                  <a:pt x="232410" y="352044"/>
                </a:lnTo>
                <a:lnTo>
                  <a:pt x="181610" y="403860"/>
                </a:lnTo>
                <a:lnTo>
                  <a:pt x="135890" y="461772"/>
                </a:lnTo>
                <a:lnTo>
                  <a:pt x="95250" y="522732"/>
                </a:lnTo>
                <a:lnTo>
                  <a:pt x="62230" y="586740"/>
                </a:lnTo>
                <a:lnTo>
                  <a:pt x="35560" y="655320"/>
                </a:lnTo>
                <a:lnTo>
                  <a:pt x="16510" y="726948"/>
                </a:lnTo>
                <a:lnTo>
                  <a:pt x="3810" y="800100"/>
                </a:lnTo>
                <a:lnTo>
                  <a:pt x="1270" y="838200"/>
                </a:lnTo>
                <a:lnTo>
                  <a:pt x="0" y="874776"/>
                </a:lnTo>
                <a:lnTo>
                  <a:pt x="3810" y="875284"/>
                </a:lnTo>
                <a:lnTo>
                  <a:pt x="3810" y="809244"/>
                </a:lnTo>
                <a:lnTo>
                  <a:pt x="13542" y="807784"/>
                </a:lnTo>
                <a:lnTo>
                  <a:pt x="26670" y="728472"/>
                </a:lnTo>
                <a:lnTo>
                  <a:pt x="46990" y="658368"/>
                </a:lnTo>
                <a:lnTo>
                  <a:pt x="72390" y="591312"/>
                </a:lnTo>
                <a:lnTo>
                  <a:pt x="105410" y="528828"/>
                </a:lnTo>
                <a:lnTo>
                  <a:pt x="124460" y="496824"/>
                </a:lnTo>
                <a:lnTo>
                  <a:pt x="124460" y="498348"/>
                </a:lnTo>
                <a:lnTo>
                  <a:pt x="143510" y="471453"/>
                </a:lnTo>
                <a:lnTo>
                  <a:pt x="143510" y="467868"/>
                </a:lnTo>
                <a:lnTo>
                  <a:pt x="166370" y="438912"/>
                </a:lnTo>
                <a:lnTo>
                  <a:pt x="240030" y="359664"/>
                </a:lnTo>
                <a:lnTo>
                  <a:pt x="295910" y="312420"/>
                </a:lnTo>
                <a:lnTo>
                  <a:pt x="355600" y="272064"/>
                </a:lnTo>
                <a:lnTo>
                  <a:pt x="355600" y="271272"/>
                </a:lnTo>
                <a:lnTo>
                  <a:pt x="454660" y="217932"/>
                </a:lnTo>
                <a:lnTo>
                  <a:pt x="524510" y="190500"/>
                </a:lnTo>
                <a:lnTo>
                  <a:pt x="561340" y="179832"/>
                </a:lnTo>
                <a:lnTo>
                  <a:pt x="599440" y="169164"/>
                </a:lnTo>
                <a:lnTo>
                  <a:pt x="637540" y="161544"/>
                </a:lnTo>
                <a:lnTo>
                  <a:pt x="675640" y="155448"/>
                </a:lnTo>
                <a:lnTo>
                  <a:pt x="715010" y="150876"/>
                </a:lnTo>
                <a:lnTo>
                  <a:pt x="755650" y="147828"/>
                </a:lnTo>
                <a:lnTo>
                  <a:pt x="789940" y="146685"/>
                </a:lnTo>
                <a:lnTo>
                  <a:pt x="789940" y="140208"/>
                </a:lnTo>
                <a:lnTo>
                  <a:pt x="795020" y="135636"/>
                </a:lnTo>
                <a:close/>
              </a:path>
              <a:path w="802639" h="1725295">
                <a:moveTo>
                  <a:pt x="19050" y="975360"/>
                </a:moveTo>
                <a:lnTo>
                  <a:pt x="13970" y="943356"/>
                </a:lnTo>
                <a:lnTo>
                  <a:pt x="11430" y="909828"/>
                </a:lnTo>
                <a:lnTo>
                  <a:pt x="11430" y="876300"/>
                </a:lnTo>
                <a:lnTo>
                  <a:pt x="0" y="874776"/>
                </a:lnTo>
                <a:lnTo>
                  <a:pt x="0" y="876300"/>
                </a:lnTo>
                <a:lnTo>
                  <a:pt x="1270" y="909828"/>
                </a:lnTo>
                <a:lnTo>
                  <a:pt x="6350" y="976884"/>
                </a:lnTo>
                <a:lnTo>
                  <a:pt x="12700" y="1010412"/>
                </a:lnTo>
                <a:lnTo>
                  <a:pt x="17780" y="1032764"/>
                </a:lnTo>
                <a:lnTo>
                  <a:pt x="17780" y="975360"/>
                </a:lnTo>
                <a:lnTo>
                  <a:pt x="19050" y="975360"/>
                </a:lnTo>
                <a:close/>
              </a:path>
              <a:path w="802639" h="1725295">
                <a:moveTo>
                  <a:pt x="13542" y="807784"/>
                </a:moveTo>
                <a:lnTo>
                  <a:pt x="3810" y="809244"/>
                </a:lnTo>
                <a:lnTo>
                  <a:pt x="6350" y="841248"/>
                </a:lnTo>
                <a:lnTo>
                  <a:pt x="11430" y="865632"/>
                </a:lnTo>
                <a:lnTo>
                  <a:pt x="11430" y="838200"/>
                </a:lnTo>
                <a:lnTo>
                  <a:pt x="13542" y="807784"/>
                </a:lnTo>
                <a:close/>
              </a:path>
              <a:path w="802639" h="1725295">
                <a:moveTo>
                  <a:pt x="11430" y="876300"/>
                </a:moveTo>
                <a:lnTo>
                  <a:pt x="11430" y="865632"/>
                </a:lnTo>
                <a:lnTo>
                  <a:pt x="6350" y="841248"/>
                </a:lnTo>
                <a:lnTo>
                  <a:pt x="3810" y="809244"/>
                </a:lnTo>
                <a:lnTo>
                  <a:pt x="3810" y="875284"/>
                </a:lnTo>
                <a:lnTo>
                  <a:pt x="11430" y="876300"/>
                </a:lnTo>
                <a:close/>
              </a:path>
              <a:path w="802639" h="1725295">
                <a:moveTo>
                  <a:pt x="128270" y="1124712"/>
                </a:moveTo>
                <a:lnTo>
                  <a:pt x="111760" y="1098804"/>
                </a:lnTo>
                <a:lnTo>
                  <a:pt x="81280" y="1043940"/>
                </a:lnTo>
                <a:lnTo>
                  <a:pt x="81280" y="1045464"/>
                </a:lnTo>
                <a:lnTo>
                  <a:pt x="69850" y="1016508"/>
                </a:lnTo>
                <a:lnTo>
                  <a:pt x="57150" y="989076"/>
                </a:lnTo>
                <a:lnTo>
                  <a:pt x="46990" y="960120"/>
                </a:lnTo>
                <a:lnTo>
                  <a:pt x="36830" y="929640"/>
                </a:lnTo>
                <a:lnTo>
                  <a:pt x="29210" y="900684"/>
                </a:lnTo>
                <a:lnTo>
                  <a:pt x="24130" y="870204"/>
                </a:lnTo>
                <a:lnTo>
                  <a:pt x="17780" y="838200"/>
                </a:lnTo>
                <a:lnTo>
                  <a:pt x="17780" y="839724"/>
                </a:lnTo>
                <a:lnTo>
                  <a:pt x="13970" y="807720"/>
                </a:lnTo>
                <a:lnTo>
                  <a:pt x="13542" y="807784"/>
                </a:lnTo>
                <a:lnTo>
                  <a:pt x="11430" y="838200"/>
                </a:lnTo>
                <a:lnTo>
                  <a:pt x="11430" y="865632"/>
                </a:lnTo>
                <a:lnTo>
                  <a:pt x="26670" y="932688"/>
                </a:lnTo>
                <a:lnTo>
                  <a:pt x="58420" y="1021080"/>
                </a:lnTo>
                <a:lnTo>
                  <a:pt x="86360" y="1077468"/>
                </a:lnTo>
                <a:lnTo>
                  <a:pt x="118110" y="1130808"/>
                </a:lnTo>
                <a:lnTo>
                  <a:pt x="127000" y="1143762"/>
                </a:lnTo>
                <a:lnTo>
                  <a:pt x="127000" y="1124712"/>
                </a:lnTo>
                <a:lnTo>
                  <a:pt x="128270" y="1124712"/>
                </a:lnTo>
                <a:close/>
              </a:path>
              <a:path w="802639" h="1725295">
                <a:moveTo>
                  <a:pt x="300990" y="1441704"/>
                </a:moveTo>
                <a:lnTo>
                  <a:pt x="273050" y="1420368"/>
                </a:lnTo>
                <a:lnTo>
                  <a:pt x="248920" y="1399032"/>
                </a:lnTo>
                <a:lnTo>
                  <a:pt x="224790" y="1376172"/>
                </a:lnTo>
                <a:lnTo>
                  <a:pt x="201930" y="1351788"/>
                </a:lnTo>
                <a:lnTo>
                  <a:pt x="201930" y="1353312"/>
                </a:lnTo>
                <a:lnTo>
                  <a:pt x="180340" y="1327404"/>
                </a:lnTo>
                <a:lnTo>
                  <a:pt x="158750" y="1303020"/>
                </a:lnTo>
                <a:lnTo>
                  <a:pt x="139700" y="1275588"/>
                </a:lnTo>
                <a:lnTo>
                  <a:pt x="139700" y="1277112"/>
                </a:lnTo>
                <a:lnTo>
                  <a:pt x="120650" y="1249680"/>
                </a:lnTo>
                <a:lnTo>
                  <a:pt x="104140" y="1220724"/>
                </a:lnTo>
                <a:lnTo>
                  <a:pt x="104140" y="1222248"/>
                </a:lnTo>
                <a:lnTo>
                  <a:pt x="88900" y="1193292"/>
                </a:lnTo>
                <a:lnTo>
                  <a:pt x="73660" y="1162812"/>
                </a:lnTo>
                <a:lnTo>
                  <a:pt x="73660" y="1164336"/>
                </a:lnTo>
                <a:lnTo>
                  <a:pt x="49530" y="1103376"/>
                </a:lnTo>
                <a:lnTo>
                  <a:pt x="40640" y="1071372"/>
                </a:lnTo>
                <a:lnTo>
                  <a:pt x="40640" y="1072896"/>
                </a:lnTo>
                <a:lnTo>
                  <a:pt x="31750" y="1040892"/>
                </a:lnTo>
                <a:lnTo>
                  <a:pt x="24130" y="1008888"/>
                </a:lnTo>
                <a:lnTo>
                  <a:pt x="17780" y="975360"/>
                </a:lnTo>
                <a:lnTo>
                  <a:pt x="17780" y="1032764"/>
                </a:lnTo>
                <a:lnTo>
                  <a:pt x="29210" y="1075944"/>
                </a:lnTo>
                <a:lnTo>
                  <a:pt x="50800" y="1138428"/>
                </a:lnTo>
                <a:lnTo>
                  <a:pt x="78740" y="1197864"/>
                </a:lnTo>
                <a:lnTo>
                  <a:pt x="111760" y="1255776"/>
                </a:lnTo>
                <a:lnTo>
                  <a:pt x="149860" y="1309116"/>
                </a:lnTo>
                <a:lnTo>
                  <a:pt x="194310" y="1360932"/>
                </a:lnTo>
                <a:lnTo>
                  <a:pt x="241300" y="1406652"/>
                </a:lnTo>
                <a:lnTo>
                  <a:pt x="293370" y="1450848"/>
                </a:lnTo>
                <a:lnTo>
                  <a:pt x="299720" y="1455350"/>
                </a:lnTo>
                <a:lnTo>
                  <a:pt x="299720" y="1441704"/>
                </a:lnTo>
                <a:lnTo>
                  <a:pt x="300990" y="1441704"/>
                </a:lnTo>
                <a:close/>
              </a:path>
              <a:path w="802639" h="1725295">
                <a:moveTo>
                  <a:pt x="375920" y="1356360"/>
                </a:moveTo>
                <a:lnTo>
                  <a:pt x="322580" y="1322832"/>
                </a:lnTo>
                <a:lnTo>
                  <a:pt x="271780" y="1284732"/>
                </a:lnTo>
                <a:lnTo>
                  <a:pt x="226060" y="1242060"/>
                </a:lnTo>
                <a:lnTo>
                  <a:pt x="184150" y="1197864"/>
                </a:lnTo>
                <a:lnTo>
                  <a:pt x="127000" y="1124712"/>
                </a:lnTo>
                <a:lnTo>
                  <a:pt x="127000" y="1143762"/>
                </a:lnTo>
                <a:lnTo>
                  <a:pt x="135890" y="1156716"/>
                </a:lnTo>
                <a:lnTo>
                  <a:pt x="154940" y="1181100"/>
                </a:lnTo>
                <a:lnTo>
                  <a:pt x="176530" y="1205484"/>
                </a:lnTo>
                <a:lnTo>
                  <a:pt x="195580" y="1228344"/>
                </a:lnTo>
                <a:lnTo>
                  <a:pt x="218440" y="1251204"/>
                </a:lnTo>
                <a:lnTo>
                  <a:pt x="241300" y="1272540"/>
                </a:lnTo>
                <a:lnTo>
                  <a:pt x="264160" y="1292352"/>
                </a:lnTo>
                <a:lnTo>
                  <a:pt x="290830" y="1312164"/>
                </a:lnTo>
                <a:lnTo>
                  <a:pt x="314960" y="1331976"/>
                </a:lnTo>
                <a:lnTo>
                  <a:pt x="341630" y="1348740"/>
                </a:lnTo>
                <a:lnTo>
                  <a:pt x="369570" y="1367028"/>
                </a:lnTo>
                <a:lnTo>
                  <a:pt x="374650" y="1369798"/>
                </a:lnTo>
                <a:lnTo>
                  <a:pt x="374650" y="1356360"/>
                </a:lnTo>
                <a:lnTo>
                  <a:pt x="375920" y="1356360"/>
                </a:lnTo>
                <a:close/>
              </a:path>
              <a:path w="802639" h="1725295">
                <a:moveTo>
                  <a:pt x="146050" y="333756"/>
                </a:moveTo>
                <a:lnTo>
                  <a:pt x="143510" y="333756"/>
                </a:lnTo>
                <a:lnTo>
                  <a:pt x="143510" y="337162"/>
                </a:lnTo>
                <a:lnTo>
                  <a:pt x="146050" y="333756"/>
                </a:lnTo>
                <a:close/>
              </a:path>
              <a:path w="802639" h="1725295">
                <a:moveTo>
                  <a:pt x="146050" y="467868"/>
                </a:moveTo>
                <a:lnTo>
                  <a:pt x="143510" y="467868"/>
                </a:lnTo>
                <a:lnTo>
                  <a:pt x="143510" y="471453"/>
                </a:lnTo>
                <a:lnTo>
                  <a:pt x="146050" y="467868"/>
                </a:lnTo>
                <a:close/>
              </a:path>
              <a:path w="802639" h="1725295">
                <a:moveTo>
                  <a:pt x="415290" y="1513332"/>
                </a:moveTo>
                <a:lnTo>
                  <a:pt x="384810" y="1496568"/>
                </a:lnTo>
                <a:lnTo>
                  <a:pt x="355600" y="1479804"/>
                </a:lnTo>
                <a:lnTo>
                  <a:pt x="326390" y="1461516"/>
                </a:lnTo>
                <a:lnTo>
                  <a:pt x="299720" y="1441704"/>
                </a:lnTo>
                <a:lnTo>
                  <a:pt x="299720" y="1455350"/>
                </a:lnTo>
                <a:lnTo>
                  <a:pt x="321310" y="1470660"/>
                </a:lnTo>
                <a:lnTo>
                  <a:pt x="378460" y="1507236"/>
                </a:lnTo>
                <a:lnTo>
                  <a:pt x="408940" y="1524000"/>
                </a:lnTo>
                <a:lnTo>
                  <a:pt x="414020" y="1526438"/>
                </a:lnTo>
                <a:lnTo>
                  <a:pt x="414020" y="1513332"/>
                </a:lnTo>
                <a:lnTo>
                  <a:pt x="415290" y="1513332"/>
                </a:lnTo>
                <a:close/>
              </a:path>
              <a:path w="802639" h="1725295">
                <a:moveTo>
                  <a:pt x="356870" y="271272"/>
                </a:moveTo>
                <a:lnTo>
                  <a:pt x="355600" y="271272"/>
                </a:lnTo>
                <a:lnTo>
                  <a:pt x="355600" y="272064"/>
                </a:lnTo>
                <a:lnTo>
                  <a:pt x="356870" y="271272"/>
                </a:lnTo>
                <a:close/>
              </a:path>
              <a:path w="802639" h="1725295">
                <a:moveTo>
                  <a:pt x="461010" y="1400556"/>
                </a:moveTo>
                <a:lnTo>
                  <a:pt x="430530" y="1386840"/>
                </a:lnTo>
                <a:lnTo>
                  <a:pt x="402590" y="1371600"/>
                </a:lnTo>
                <a:lnTo>
                  <a:pt x="402590" y="1373124"/>
                </a:lnTo>
                <a:lnTo>
                  <a:pt x="374650" y="1356360"/>
                </a:lnTo>
                <a:lnTo>
                  <a:pt x="374650" y="1369798"/>
                </a:lnTo>
                <a:lnTo>
                  <a:pt x="425450" y="1397508"/>
                </a:lnTo>
                <a:lnTo>
                  <a:pt x="455930" y="1411224"/>
                </a:lnTo>
                <a:lnTo>
                  <a:pt x="459740" y="1412814"/>
                </a:lnTo>
                <a:lnTo>
                  <a:pt x="459740" y="1400556"/>
                </a:lnTo>
                <a:lnTo>
                  <a:pt x="461010" y="1400556"/>
                </a:lnTo>
                <a:close/>
              </a:path>
              <a:path w="802639" h="1725295">
                <a:moveTo>
                  <a:pt x="389890" y="117348"/>
                </a:moveTo>
                <a:lnTo>
                  <a:pt x="387350" y="117348"/>
                </a:lnTo>
                <a:lnTo>
                  <a:pt x="387350" y="118754"/>
                </a:lnTo>
                <a:lnTo>
                  <a:pt x="389890" y="117348"/>
                </a:lnTo>
                <a:close/>
              </a:path>
              <a:path w="802639" h="1725295">
                <a:moveTo>
                  <a:pt x="477520" y="1542288"/>
                </a:moveTo>
                <a:lnTo>
                  <a:pt x="445770" y="1528572"/>
                </a:lnTo>
                <a:lnTo>
                  <a:pt x="414020" y="1513332"/>
                </a:lnTo>
                <a:lnTo>
                  <a:pt x="414020" y="1526438"/>
                </a:lnTo>
                <a:lnTo>
                  <a:pt x="440690" y="1539240"/>
                </a:lnTo>
                <a:lnTo>
                  <a:pt x="473710" y="1552956"/>
                </a:lnTo>
                <a:lnTo>
                  <a:pt x="476250" y="1553931"/>
                </a:lnTo>
                <a:lnTo>
                  <a:pt x="476250" y="1542288"/>
                </a:lnTo>
                <a:lnTo>
                  <a:pt x="477520" y="1542288"/>
                </a:lnTo>
                <a:close/>
              </a:path>
              <a:path w="802639" h="1725295">
                <a:moveTo>
                  <a:pt x="552450" y="1434084"/>
                </a:moveTo>
                <a:lnTo>
                  <a:pt x="520700" y="1423416"/>
                </a:lnTo>
                <a:lnTo>
                  <a:pt x="520700" y="1424940"/>
                </a:lnTo>
                <a:lnTo>
                  <a:pt x="459740" y="1400556"/>
                </a:lnTo>
                <a:lnTo>
                  <a:pt x="459740" y="1412814"/>
                </a:lnTo>
                <a:lnTo>
                  <a:pt x="485140" y="1423416"/>
                </a:lnTo>
                <a:lnTo>
                  <a:pt x="516890" y="1434084"/>
                </a:lnTo>
                <a:lnTo>
                  <a:pt x="547370" y="1444752"/>
                </a:lnTo>
                <a:lnTo>
                  <a:pt x="551180" y="1445768"/>
                </a:lnTo>
                <a:lnTo>
                  <a:pt x="551180" y="1434084"/>
                </a:lnTo>
                <a:lnTo>
                  <a:pt x="552450" y="1434084"/>
                </a:lnTo>
                <a:close/>
              </a:path>
              <a:path w="802639" h="1725295">
                <a:moveTo>
                  <a:pt x="543560" y="1566672"/>
                </a:moveTo>
                <a:lnTo>
                  <a:pt x="476250" y="1542288"/>
                </a:lnTo>
                <a:lnTo>
                  <a:pt x="476250" y="1553931"/>
                </a:lnTo>
                <a:lnTo>
                  <a:pt x="505460" y="1565148"/>
                </a:lnTo>
                <a:lnTo>
                  <a:pt x="538480" y="1577340"/>
                </a:lnTo>
                <a:lnTo>
                  <a:pt x="542290" y="1578337"/>
                </a:lnTo>
                <a:lnTo>
                  <a:pt x="542290" y="1566672"/>
                </a:lnTo>
                <a:lnTo>
                  <a:pt x="543560" y="1566672"/>
                </a:lnTo>
                <a:close/>
              </a:path>
              <a:path w="802639" h="1725295">
                <a:moveTo>
                  <a:pt x="612140" y="1584960"/>
                </a:moveTo>
                <a:lnTo>
                  <a:pt x="542290" y="1566672"/>
                </a:lnTo>
                <a:lnTo>
                  <a:pt x="542290" y="1578337"/>
                </a:lnTo>
                <a:lnTo>
                  <a:pt x="608330" y="1595628"/>
                </a:lnTo>
                <a:lnTo>
                  <a:pt x="610870" y="1596172"/>
                </a:lnTo>
                <a:lnTo>
                  <a:pt x="610870" y="1584960"/>
                </a:lnTo>
                <a:lnTo>
                  <a:pt x="612140" y="1584960"/>
                </a:lnTo>
                <a:close/>
              </a:path>
              <a:path w="802639" h="1725295">
                <a:moveTo>
                  <a:pt x="681990" y="1463040"/>
                </a:moveTo>
                <a:lnTo>
                  <a:pt x="615950" y="1450848"/>
                </a:lnTo>
                <a:lnTo>
                  <a:pt x="582930" y="1443228"/>
                </a:lnTo>
                <a:lnTo>
                  <a:pt x="551180" y="1434084"/>
                </a:lnTo>
                <a:lnTo>
                  <a:pt x="551180" y="1445768"/>
                </a:lnTo>
                <a:lnTo>
                  <a:pt x="581660" y="1453896"/>
                </a:lnTo>
                <a:lnTo>
                  <a:pt x="613410" y="1461516"/>
                </a:lnTo>
                <a:lnTo>
                  <a:pt x="646430" y="1469136"/>
                </a:lnTo>
                <a:lnTo>
                  <a:pt x="675640" y="1473517"/>
                </a:lnTo>
                <a:lnTo>
                  <a:pt x="675640" y="1467612"/>
                </a:lnTo>
                <a:lnTo>
                  <a:pt x="681990" y="1463040"/>
                </a:lnTo>
                <a:close/>
              </a:path>
              <a:path w="802639" h="1725295">
                <a:moveTo>
                  <a:pt x="687070" y="1689337"/>
                </a:moveTo>
                <a:lnTo>
                  <a:pt x="687070" y="1598676"/>
                </a:lnTo>
                <a:lnTo>
                  <a:pt x="646430" y="1591056"/>
                </a:lnTo>
                <a:lnTo>
                  <a:pt x="610870" y="1584960"/>
                </a:lnTo>
                <a:lnTo>
                  <a:pt x="610870" y="1596172"/>
                </a:lnTo>
                <a:lnTo>
                  <a:pt x="643890" y="1603248"/>
                </a:lnTo>
                <a:lnTo>
                  <a:pt x="675640" y="1607189"/>
                </a:lnTo>
                <a:lnTo>
                  <a:pt x="675640" y="1603248"/>
                </a:lnTo>
                <a:lnTo>
                  <a:pt x="680720" y="1607820"/>
                </a:lnTo>
                <a:lnTo>
                  <a:pt x="680720" y="1698396"/>
                </a:lnTo>
                <a:lnTo>
                  <a:pt x="687070" y="1689337"/>
                </a:lnTo>
                <a:close/>
              </a:path>
              <a:path w="802639" h="1725295">
                <a:moveTo>
                  <a:pt x="802640" y="1543812"/>
                </a:moveTo>
                <a:lnTo>
                  <a:pt x="675640" y="1344168"/>
                </a:lnTo>
                <a:lnTo>
                  <a:pt x="675640" y="1461867"/>
                </a:lnTo>
                <a:lnTo>
                  <a:pt x="676910" y="1462102"/>
                </a:lnTo>
                <a:lnTo>
                  <a:pt x="676910" y="1367028"/>
                </a:lnTo>
                <a:lnTo>
                  <a:pt x="687070" y="1363980"/>
                </a:lnTo>
                <a:lnTo>
                  <a:pt x="687070" y="1383192"/>
                </a:lnTo>
                <a:lnTo>
                  <a:pt x="788520" y="1544601"/>
                </a:lnTo>
                <a:lnTo>
                  <a:pt x="791210" y="1540764"/>
                </a:lnTo>
                <a:lnTo>
                  <a:pt x="791210" y="1560134"/>
                </a:lnTo>
                <a:lnTo>
                  <a:pt x="802640" y="1543812"/>
                </a:lnTo>
                <a:close/>
              </a:path>
              <a:path w="802639" h="1725295">
                <a:moveTo>
                  <a:pt x="681990" y="1474470"/>
                </a:moveTo>
                <a:lnTo>
                  <a:pt x="681990" y="1463040"/>
                </a:lnTo>
                <a:lnTo>
                  <a:pt x="675640" y="1467612"/>
                </a:lnTo>
                <a:lnTo>
                  <a:pt x="675640" y="1473517"/>
                </a:lnTo>
                <a:lnTo>
                  <a:pt x="681990" y="1474470"/>
                </a:lnTo>
                <a:close/>
              </a:path>
              <a:path w="802639" h="1725295">
                <a:moveTo>
                  <a:pt x="680720" y="1607820"/>
                </a:moveTo>
                <a:lnTo>
                  <a:pt x="675640" y="1603248"/>
                </a:lnTo>
                <a:lnTo>
                  <a:pt x="675640" y="1607189"/>
                </a:lnTo>
                <a:lnTo>
                  <a:pt x="680720" y="1607820"/>
                </a:lnTo>
                <a:close/>
              </a:path>
              <a:path w="802639" h="1725295">
                <a:moveTo>
                  <a:pt x="680720" y="1698396"/>
                </a:moveTo>
                <a:lnTo>
                  <a:pt x="680720" y="1607820"/>
                </a:lnTo>
                <a:lnTo>
                  <a:pt x="675640" y="1607189"/>
                </a:lnTo>
                <a:lnTo>
                  <a:pt x="675640" y="1725168"/>
                </a:lnTo>
                <a:lnTo>
                  <a:pt x="676910" y="1723354"/>
                </a:lnTo>
                <a:lnTo>
                  <a:pt x="676910" y="1703832"/>
                </a:lnTo>
                <a:lnTo>
                  <a:pt x="680720" y="1698396"/>
                </a:lnTo>
                <a:close/>
              </a:path>
              <a:path w="802639" h="1725295">
                <a:moveTo>
                  <a:pt x="687070" y="1383192"/>
                </a:moveTo>
                <a:lnTo>
                  <a:pt x="687070" y="1363980"/>
                </a:lnTo>
                <a:lnTo>
                  <a:pt x="676910" y="1367028"/>
                </a:lnTo>
                <a:lnTo>
                  <a:pt x="687070" y="1383192"/>
                </a:lnTo>
                <a:close/>
              </a:path>
              <a:path w="802639" h="1725295">
                <a:moveTo>
                  <a:pt x="687070" y="1475232"/>
                </a:moveTo>
                <a:lnTo>
                  <a:pt x="687070" y="1383192"/>
                </a:lnTo>
                <a:lnTo>
                  <a:pt x="676910" y="1367028"/>
                </a:lnTo>
                <a:lnTo>
                  <a:pt x="676910" y="1462102"/>
                </a:lnTo>
                <a:lnTo>
                  <a:pt x="681990" y="1463040"/>
                </a:lnTo>
                <a:lnTo>
                  <a:pt x="681990" y="1474470"/>
                </a:lnTo>
                <a:lnTo>
                  <a:pt x="687070" y="1475232"/>
                </a:lnTo>
                <a:close/>
              </a:path>
              <a:path w="802639" h="1725295">
                <a:moveTo>
                  <a:pt x="791210" y="1560134"/>
                </a:moveTo>
                <a:lnTo>
                  <a:pt x="791210" y="1540764"/>
                </a:lnTo>
                <a:lnTo>
                  <a:pt x="789940" y="1546860"/>
                </a:lnTo>
                <a:lnTo>
                  <a:pt x="788520" y="1544601"/>
                </a:lnTo>
                <a:lnTo>
                  <a:pt x="676910" y="1703832"/>
                </a:lnTo>
                <a:lnTo>
                  <a:pt x="687070" y="1706880"/>
                </a:lnTo>
                <a:lnTo>
                  <a:pt x="687070" y="1708846"/>
                </a:lnTo>
                <a:lnTo>
                  <a:pt x="791210" y="1560134"/>
                </a:lnTo>
                <a:close/>
              </a:path>
              <a:path w="802639" h="1725295">
                <a:moveTo>
                  <a:pt x="687070" y="1708846"/>
                </a:moveTo>
                <a:lnTo>
                  <a:pt x="687070" y="1706880"/>
                </a:lnTo>
                <a:lnTo>
                  <a:pt x="676910" y="1703832"/>
                </a:lnTo>
                <a:lnTo>
                  <a:pt x="676910" y="1723354"/>
                </a:lnTo>
                <a:lnTo>
                  <a:pt x="687070" y="1708846"/>
                </a:lnTo>
                <a:close/>
              </a:path>
              <a:path w="802639" h="1725295">
                <a:moveTo>
                  <a:pt x="791210" y="1540764"/>
                </a:moveTo>
                <a:lnTo>
                  <a:pt x="788520" y="1544601"/>
                </a:lnTo>
                <a:lnTo>
                  <a:pt x="789940" y="1546860"/>
                </a:lnTo>
                <a:lnTo>
                  <a:pt x="791210" y="1540764"/>
                </a:lnTo>
                <a:close/>
              </a:path>
              <a:path w="802639" h="1725295">
                <a:moveTo>
                  <a:pt x="796290" y="12192"/>
                </a:moveTo>
                <a:lnTo>
                  <a:pt x="789940" y="6096"/>
                </a:lnTo>
                <a:lnTo>
                  <a:pt x="789940" y="12192"/>
                </a:lnTo>
                <a:lnTo>
                  <a:pt x="796290" y="12192"/>
                </a:lnTo>
                <a:close/>
              </a:path>
              <a:path w="802639" h="1725295">
                <a:moveTo>
                  <a:pt x="796290" y="146473"/>
                </a:moveTo>
                <a:lnTo>
                  <a:pt x="796290" y="12192"/>
                </a:lnTo>
                <a:lnTo>
                  <a:pt x="789940" y="12192"/>
                </a:lnTo>
                <a:lnTo>
                  <a:pt x="789940" y="135636"/>
                </a:lnTo>
                <a:lnTo>
                  <a:pt x="795020" y="135636"/>
                </a:lnTo>
                <a:lnTo>
                  <a:pt x="795020" y="146515"/>
                </a:lnTo>
                <a:lnTo>
                  <a:pt x="796290" y="146473"/>
                </a:lnTo>
                <a:close/>
              </a:path>
              <a:path w="802639" h="1725295">
                <a:moveTo>
                  <a:pt x="795020" y="146515"/>
                </a:moveTo>
                <a:lnTo>
                  <a:pt x="795020" y="135636"/>
                </a:lnTo>
                <a:lnTo>
                  <a:pt x="789940" y="140208"/>
                </a:lnTo>
                <a:lnTo>
                  <a:pt x="789940" y="146685"/>
                </a:lnTo>
                <a:lnTo>
                  <a:pt x="795020" y="146515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26314" y="4410455"/>
            <a:ext cx="7458709" cy="1073150"/>
          </a:xfrm>
          <a:custGeom>
            <a:avLst/>
            <a:gdLst/>
            <a:ahLst/>
            <a:cxnLst/>
            <a:rect l="l" t="t" r="r" b="b"/>
            <a:pathLst>
              <a:path w="7458709" h="1073150">
                <a:moveTo>
                  <a:pt x="0" y="0"/>
                </a:moveTo>
                <a:lnTo>
                  <a:pt x="0" y="1072896"/>
                </a:lnTo>
                <a:lnTo>
                  <a:pt x="7458456" y="1072896"/>
                </a:lnTo>
                <a:lnTo>
                  <a:pt x="7458456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18694" y="4401311"/>
            <a:ext cx="7475220" cy="1091565"/>
          </a:xfrm>
          <a:custGeom>
            <a:avLst/>
            <a:gdLst/>
            <a:ahLst/>
            <a:cxnLst/>
            <a:rect l="l" t="t" r="r" b="b"/>
            <a:pathLst>
              <a:path w="7475220" h="1091564">
                <a:moveTo>
                  <a:pt x="7475220" y="1091184"/>
                </a:moveTo>
                <a:lnTo>
                  <a:pt x="7475220" y="0"/>
                </a:lnTo>
                <a:lnTo>
                  <a:pt x="0" y="0"/>
                </a:lnTo>
                <a:lnTo>
                  <a:pt x="0" y="1091184"/>
                </a:lnTo>
                <a:lnTo>
                  <a:pt x="7620" y="1091184"/>
                </a:lnTo>
                <a:lnTo>
                  <a:pt x="7620" y="16764"/>
                </a:lnTo>
                <a:lnTo>
                  <a:pt x="16764" y="9144"/>
                </a:lnTo>
                <a:lnTo>
                  <a:pt x="16764" y="16764"/>
                </a:lnTo>
                <a:lnTo>
                  <a:pt x="7458456" y="16764"/>
                </a:lnTo>
                <a:lnTo>
                  <a:pt x="7458456" y="9144"/>
                </a:lnTo>
                <a:lnTo>
                  <a:pt x="7466076" y="16764"/>
                </a:lnTo>
                <a:lnTo>
                  <a:pt x="7466076" y="1091184"/>
                </a:lnTo>
                <a:lnTo>
                  <a:pt x="7475220" y="1091184"/>
                </a:lnTo>
                <a:close/>
              </a:path>
              <a:path w="7475220" h="1091564">
                <a:moveTo>
                  <a:pt x="16764" y="16764"/>
                </a:moveTo>
                <a:lnTo>
                  <a:pt x="16764" y="9144"/>
                </a:lnTo>
                <a:lnTo>
                  <a:pt x="7620" y="16764"/>
                </a:lnTo>
                <a:lnTo>
                  <a:pt x="16764" y="16764"/>
                </a:lnTo>
                <a:close/>
              </a:path>
              <a:path w="7475220" h="1091564">
                <a:moveTo>
                  <a:pt x="16764" y="1074420"/>
                </a:moveTo>
                <a:lnTo>
                  <a:pt x="16764" y="16764"/>
                </a:lnTo>
                <a:lnTo>
                  <a:pt x="7620" y="16764"/>
                </a:lnTo>
                <a:lnTo>
                  <a:pt x="7620" y="1074420"/>
                </a:lnTo>
                <a:lnTo>
                  <a:pt x="16764" y="1074420"/>
                </a:lnTo>
                <a:close/>
              </a:path>
              <a:path w="7475220" h="1091564">
                <a:moveTo>
                  <a:pt x="7466076" y="1074420"/>
                </a:moveTo>
                <a:lnTo>
                  <a:pt x="7620" y="1074420"/>
                </a:lnTo>
                <a:lnTo>
                  <a:pt x="16764" y="1082040"/>
                </a:lnTo>
                <a:lnTo>
                  <a:pt x="16764" y="1091184"/>
                </a:lnTo>
                <a:lnTo>
                  <a:pt x="7458456" y="1091184"/>
                </a:lnTo>
                <a:lnTo>
                  <a:pt x="7458456" y="1082040"/>
                </a:lnTo>
                <a:lnTo>
                  <a:pt x="7466076" y="1074420"/>
                </a:lnTo>
                <a:close/>
              </a:path>
              <a:path w="7475220" h="1091564">
                <a:moveTo>
                  <a:pt x="16764" y="1091184"/>
                </a:moveTo>
                <a:lnTo>
                  <a:pt x="16764" y="1082040"/>
                </a:lnTo>
                <a:lnTo>
                  <a:pt x="7620" y="1074420"/>
                </a:lnTo>
                <a:lnTo>
                  <a:pt x="7620" y="1091184"/>
                </a:lnTo>
                <a:lnTo>
                  <a:pt x="16764" y="1091184"/>
                </a:lnTo>
                <a:close/>
              </a:path>
              <a:path w="7475220" h="1091564">
                <a:moveTo>
                  <a:pt x="7466076" y="16764"/>
                </a:moveTo>
                <a:lnTo>
                  <a:pt x="7458456" y="9144"/>
                </a:lnTo>
                <a:lnTo>
                  <a:pt x="7458456" y="16764"/>
                </a:lnTo>
                <a:lnTo>
                  <a:pt x="7466076" y="16764"/>
                </a:lnTo>
                <a:close/>
              </a:path>
              <a:path w="7475220" h="1091564">
                <a:moveTo>
                  <a:pt x="7466076" y="1074420"/>
                </a:moveTo>
                <a:lnTo>
                  <a:pt x="7466076" y="16764"/>
                </a:lnTo>
                <a:lnTo>
                  <a:pt x="7458456" y="16764"/>
                </a:lnTo>
                <a:lnTo>
                  <a:pt x="7458456" y="1074420"/>
                </a:lnTo>
                <a:lnTo>
                  <a:pt x="7466076" y="1074420"/>
                </a:lnTo>
                <a:close/>
              </a:path>
              <a:path w="7475220" h="1091564">
                <a:moveTo>
                  <a:pt x="7466076" y="1091184"/>
                </a:moveTo>
                <a:lnTo>
                  <a:pt x="7466076" y="1074420"/>
                </a:lnTo>
                <a:lnTo>
                  <a:pt x="7458456" y="1082040"/>
                </a:lnTo>
                <a:lnTo>
                  <a:pt x="7458456" y="1091184"/>
                </a:lnTo>
                <a:lnTo>
                  <a:pt x="7466076" y="10911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2084" y="976375"/>
            <a:ext cx="9822815" cy="4451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Mensuração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de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ativos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passivos no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setor</a:t>
            </a:r>
            <a:r>
              <a:rPr sz="1750" b="1" spc="60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público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895985">
              <a:lnSpc>
                <a:spcPct val="100000"/>
              </a:lnSpc>
            </a:pP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Mensuração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imes New Roman"/>
              <a:cs typeface="Times New Roman"/>
            </a:endParaRPr>
          </a:p>
          <a:p>
            <a:pPr marL="1483360" marR="1297305">
              <a:lnSpc>
                <a:spcPct val="101899"/>
              </a:lnSpc>
            </a:pPr>
            <a:r>
              <a:rPr sz="1550" spc="5" dirty="0">
                <a:latin typeface="Calibri"/>
                <a:cs typeface="Calibri"/>
              </a:rPr>
              <a:t>Determinação de </a:t>
            </a:r>
            <a:r>
              <a:rPr sz="1550" dirty="0">
                <a:latin typeface="Calibri"/>
                <a:cs typeface="Calibri"/>
              </a:rPr>
              <a:t>valores </a:t>
            </a:r>
            <a:r>
              <a:rPr sz="1550" spc="5" dirty="0">
                <a:latin typeface="Calibri"/>
                <a:cs typeface="Calibri"/>
              </a:rPr>
              <a:t>pelos quais </a:t>
            </a:r>
            <a:r>
              <a:rPr sz="1550" spc="10" dirty="0">
                <a:latin typeface="Calibri"/>
                <a:cs typeface="Calibri"/>
              </a:rPr>
              <a:t>os </a:t>
            </a:r>
            <a:r>
              <a:rPr sz="1550" spc="0" dirty="0">
                <a:latin typeface="Calibri"/>
                <a:cs typeface="Calibri"/>
              </a:rPr>
              <a:t>elementos contábeis </a:t>
            </a:r>
            <a:r>
              <a:rPr sz="1550" spc="5" dirty="0">
                <a:latin typeface="Calibri"/>
                <a:cs typeface="Calibri"/>
              </a:rPr>
              <a:t>devem ser </a:t>
            </a:r>
            <a:r>
              <a:rPr sz="1550" spc="0" dirty="0">
                <a:latin typeface="Calibri"/>
                <a:cs typeface="Calibri"/>
              </a:rPr>
              <a:t>reconhecidos 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0" dirty="0">
                <a:latin typeface="Calibri"/>
                <a:cs typeface="Calibri"/>
              </a:rPr>
              <a:t>apresentados </a:t>
            </a:r>
            <a:r>
              <a:rPr sz="1550" spc="5" dirty="0">
                <a:latin typeface="Calibri"/>
                <a:cs typeface="Calibri"/>
              </a:rPr>
              <a:t>nas </a:t>
            </a:r>
            <a:r>
              <a:rPr sz="1550" spc="0" dirty="0">
                <a:latin typeface="Calibri"/>
                <a:cs typeface="Calibri"/>
              </a:rPr>
              <a:t>demonstrações</a:t>
            </a:r>
            <a:r>
              <a:rPr sz="1550" spc="-2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contábeis.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1979930">
              <a:lnSpc>
                <a:spcPct val="100000"/>
              </a:lnSpc>
              <a:spcBef>
                <a:spcPts val="5"/>
              </a:spcBef>
            </a:pPr>
            <a:r>
              <a:rPr sz="1550" b="1" spc="0" dirty="0">
                <a:latin typeface="Calibri"/>
                <a:cs typeface="Calibri"/>
              </a:rPr>
              <a:t>Objetivo:</a:t>
            </a:r>
            <a:endParaRPr sz="1550">
              <a:latin typeface="Calibri"/>
              <a:cs typeface="Calibri"/>
            </a:endParaRPr>
          </a:p>
          <a:p>
            <a:pPr marL="2680970" marR="1256030" indent="-300355" algn="just">
              <a:lnSpc>
                <a:spcPct val="101699"/>
              </a:lnSpc>
              <a:spcBef>
                <a:spcPts val="5"/>
              </a:spcBef>
            </a:pPr>
            <a:r>
              <a:rPr sz="1550" spc="15" dirty="0">
                <a:latin typeface="Courier New"/>
                <a:cs typeface="Courier New"/>
              </a:rPr>
              <a:t>o </a:t>
            </a:r>
            <a:r>
              <a:rPr sz="1550" spc="5" dirty="0">
                <a:latin typeface="Calibri"/>
                <a:cs typeface="Calibri"/>
              </a:rPr>
              <a:t>Selecionar bases que </a:t>
            </a:r>
            <a:r>
              <a:rPr sz="1550" dirty="0">
                <a:latin typeface="Calibri"/>
                <a:cs typeface="Calibri"/>
              </a:rPr>
              <a:t>reflitam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spc="10" dirty="0">
                <a:latin typeface="Calibri"/>
                <a:cs typeface="Calibri"/>
              </a:rPr>
              <a:t>modo </a:t>
            </a:r>
            <a:r>
              <a:rPr sz="1550" spc="5" dirty="0">
                <a:latin typeface="Calibri"/>
                <a:cs typeface="Calibri"/>
              </a:rPr>
              <a:t>mais adequado </a:t>
            </a:r>
            <a:r>
              <a:rPr sz="1550" spc="10" dirty="0">
                <a:latin typeface="Calibri"/>
                <a:cs typeface="Calibri"/>
              </a:rPr>
              <a:t>o </a:t>
            </a:r>
            <a:r>
              <a:rPr sz="1550" spc="0" dirty="0">
                <a:latin typeface="Calibri"/>
                <a:cs typeface="Calibri"/>
              </a:rPr>
              <a:t>custo </a:t>
            </a:r>
            <a:r>
              <a:rPr sz="1550" spc="5" dirty="0">
                <a:latin typeface="Calibri"/>
                <a:cs typeface="Calibri"/>
              </a:rPr>
              <a:t>dos  </a:t>
            </a:r>
            <a:r>
              <a:rPr sz="1550" spc="0" dirty="0">
                <a:latin typeface="Calibri"/>
                <a:cs typeface="Calibri"/>
              </a:rPr>
              <a:t>serviços,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5" dirty="0">
                <a:latin typeface="Calibri"/>
                <a:cs typeface="Calibri"/>
              </a:rPr>
              <a:t>capacidade </a:t>
            </a:r>
            <a:r>
              <a:rPr sz="1550" spc="0" dirty="0">
                <a:latin typeface="Calibri"/>
                <a:cs typeface="Calibri"/>
              </a:rPr>
              <a:t>operacional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e a </a:t>
            </a:r>
            <a:r>
              <a:rPr sz="1550" spc="5" dirty="0">
                <a:latin typeface="Calibri"/>
                <a:cs typeface="Calibri"/>
              </a:rPr>
              <a:t>capacidade </a:t>
            </a:r>
            <a:r>
              <a:rPr sz="1550" spc="0" dirty="0">
                <a:latin typeface="Calibri"/>
                <a:cs typeface="Calibri"/>
              </a:rPr>
              <a:t>financeira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da  </a:t>
            </a:r>
            <a:r>
              <a:rPr sz="1550" spc="0" dirty="0">
                <a:latin typeface="Calibri"/>
                <a:cs typeface="Calibri"/>
              </a:rPr>
              <a:t>entidade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dirty="0">
                <a:latin typeface="Calibri"/>
                <a:cs typeface="Calibri"/>
              </a:rPr>
              <a:t>forma </a:t>
            </a:r>
            <a:r>
              <a:rPr sz="1550" spc="5" dirty="0">
                <a:latin typeface="Calibri"/>
                <a:cs typeface="Calibri"/>
              </a:rPr>
              <a:t>que seja </a:t>
            </a:r>
            <a:r>
              <a:rPr sz="1550" spc="0" dirty="0">
                <a:latin typeface="Calibri"/>
                <a:cs typeface="Calibri"/>
              </a:rPr>
              <a:t>útil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para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dirty="0">
                <a:latin typeface="Calibri"/>
                <a:cs typeface="Calibri"/>
              </a:rPr>
              <a:t>prestação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dirty="0">
                <a:latin typeface="Calibri"/>
                <a:cs typeface="Calibri"/>
              </a:rPr>
              <a:t>contas </a:t>
            </a:r>
            <a:r>
              <a:rPr sz="1550" spc="10" dirty="0">
                <a:latin typeface="Calibri"/>
                <a:cs typeface="Calibri"/>
              </a:rPr>
              <a:t>e  </a:t>
            </a:r>
            <a:r>
              <a:rPr sz="1550" spc="0" dirty="0">
                <a:latin typeface="Calibri"/>
                <a:cs typeface="Calibri"/>
              </a:rPr>
              <a:t>responsabilização (accountability)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5" dirty="0">
                <a:latin typeface="Calibri"/>
                <a:cs typeface="Calibri"/>
              </a:rPr>
              <a:t>tomada de</a:t>
            </a:r>
            <a:r>
              <a:rPr sz="1550" spc="-1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decisão.</a:t>
            </a:r>
            <a:endParaRPr sz="1550">
              <a:latin typeface="Calibri"/>
              <a:cs typeface="Calibri"/>
            </a:endParaRPr>
          </a:p>
          <a:p>
            <a:pPr marL="2694940" marR="74295" indent="-250190">
              <a:lnSpc>
                <a:spcPct val="101899"/>
              </a:lnSpc>
              <a:spcBef>
                <a:spcPts val="919"/>
              </a:spcBef>
              <a:buFont typeface="Arial"/>
              <a:buChar char="•"/>
              <a:tabLst>
                <a:tab pos="2694305" algn="l"/>
                <a:tab pos="2695575" algn="l"/>
              </a:tabLst>
            </a:pP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Estrutura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conceitual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não propõe uma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única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base de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mensuração,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mas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apresenta 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diferentes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bases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ativos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passivos;</a:t>
            </a:r>
            <a:endParaRPr sz="1550">
              <a:latin typeface="Calibri"/>
              <a:cs typeface="Calibri"/>
            </a:endParaRPr>
          </a:p>
          <a:p>
            <a:pPr marL="2694940" marR="73025" indent="-250190">
              <a:lnSpc>
                <a:spcPct val="101299"/>
              </a:lnSpc>
              <a:spcBef>
                <a:spcPts val="15"/>
              </a:spcBef>
              <a:buFont typeface="Arial"/>
              <a:buChar char="•"/>
              <a:tabLst>
                <a:tab pos="2694305" algn="l"/>
                <a:tab pos="2695575" algn="l"/>
              </a:tabLst>
            </a:pP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seleção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da base de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mensuração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considera 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550" b="1" spc="-5" dirty="0">
                <a:solidFill>
                  <a:srgbClr val="FFFFFF"/>
                </a:solidFill>
                <a:latin typeface="Calibri"/>
                <a:cs typeface="Calibri"/>
              </a:rPr>
              <a:t>grau 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observância 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das </a:t>
            </a:r>
            <a:r>
              <a:rPr sz="1550" b="1" spc="-5" dirty="0">
                <a:solidFill>
                  <a:srgbClr val="FFFFFF"/>
                </a:solidFill>
                <a:latin typeface="Calibri"/>
                <a:cs typeface="Calibri"/>
              </a:rPr>
              <a:t>características  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qualitativas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restrições 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sobre 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550" b="1" spc="0" dirty="0">
                <a:solidFill>
                  <a:srgbClr val="FFFFFF"/>
                </a:solidFill>
                <a:latin typeface="Calibri"/>
                <a:cs typeface="Calibri"/>
              </a:rPr>
              <a:t>informação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nas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demonstrações</a:t>
            </a:r>
            <a:r>
              <a:rPr sz="1550" spc="-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contábeis.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41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6221" y="4280916"/>
            <a:ext cx="1610995" cy="266700"/>
          </a:xfrm>
          <a:prstGeom prst="rect">
            <a:avLst/>
          </a:prstGeom>
          <a:solidFill>
            <a:srgbClr val="77687B"/>
          </a:solidFill>
        </p:spPr>
        <p:txBody>
          <a:bodyPr vert="horz" wrap="square" lIns="0" tIns="2984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235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EXEMPLO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87077" y="4539996"/>
            <a:ext cx="3773804" cy="826135"/>
          </a:xfrm>
          <a:custGeom>
            <a:avLst/>
            <a:gdLst/>
            <a:ahLst/>
            <a:cxnLst/>
            <a:rect l="l" t="t" r="r" b="b"/>
            <a:pathLst>
              <a:path w="3773804" h="826135">
                <a:moveTo>
                  <a:pt x="3773421" y="826008"/>
                </a:moveTo>
                <a:lnTo>
                  <a:pt x="3773421" y="0"/>
                </a:lnTo>
                <a:lnTo>
                  <a:pt x="0" y="0"/>
                </a:lnTo>
                <a:lnTo>
                  <a:pt x="0" y="826008"/>
                </a:lnTo>
                <a:lnTo>
                  <a:pt x="9144" y="826008"/>
                </a:lnTo>
                <a:lnTo>
                  <a:pt x="9144" y="16764"/>
                </a:lnTo>
                <a:lnTo>
                  <a:pt x="16764" y="7620"/>
                </a:lnTo>
                <a:lnTo>
                  <a:pt x="16764" y="16764"/>
                </a:lnTo>
                <a:lnTo>
                  <a:pt x="3756657" y="16764"/>
                </a:lnTo>
                <a:lnTo>
                  <a:pt x="3756657" y="7620"/>
                </a:lnTo>
                <a:lnTo>
                  <a:pt x="3765801" y="16764"/>
                </a:lnTo>
                <a:lnTo>
                  <a:pt x="3765801" y="826008"/>
                </a:lnTo>
                <a:lnTo>
                  <a:pt x="3773421" y="826008"/>
                </a:lnTo>
                <a:close/>
              </a:path>
              <a:path w="3773804" h="826135">
                <a:moveTo>
                  <a:pt x="16764" y="16764"/>
                </a:moveTo>
                <a:lnTo>
                  <a:pt x="16764" y="7620"/>
                </a:lnTo>
                <a:lnTo>
                  <a:pt x="9144" y="16764"/>
                </a:lnTo>
                <a:lnTo>
                  <a:pt x="16764" y="16764"/>
                </a:lnTo>
                <a:close/>
              </a:path>
              <a:path w="3773804" h="826135">
                <a:moveTo>
                  <a:pt x="16764" y="809244"/>
                </a:moveTo>
                <a:lnTo>
                  <a:pt x="16764" y="16764"/>
                </a:lnTo>
                <a:lnTo>
                  <a:pt x="9144" y="16764"/>
                </a:lnTo>
                <a:lnTo>
                  <a:pt x="9144" y="809244"/>
                </a:lnTo>
                <a:lnTo>
                  <a:pt x="16764" y="809244"/>
                </a:lnTo>
                <a:close/>
              </a:path>
              <a:path w="3773804" h="826135">
                <a:moveTo>
                  <a:pt x="3765801" y="809244"/>
                </a:moveTo>
                <a:lnTo>
                  <a:pt x="9144" y="809244"/>
                </a:lnTo>
                <a:lnTo>
                  <a:pt x="16764" y="818388"/>
                </a:lnTo>
                <a:lnTo>
                  <a:pt x="16764" y="826008"/>
                </a:lnTo>
                <a:lnTo>
                  <a:pt x="3756657" y="826008"/>
                </a:lnTo>
                <a:lnTo>
                  <a:pt x="3756657" y="818388"/>
                </a:lnTo>
                <a:lnTo>
                  <a:pt x="3765801" y="809244"/>
                </a:lnTo>
                <a:close/>
              </a:path>
              <a:path w="3773804" h="826135">
                <a:moveTo>
                  <a:pt x="16764" y="826008"/>
                </a:moveTo>
                <a:lnTo>
                  <a:pt x="16764" y="818388"/>
                </a:lnTo>
                <a:lnTo>
                  <a:pt x="9144" y="809244"/>
                </a:lnTo>
                <a:lnTo>
                  <a:pt x="9144" y="826008"/>
                </a:lnTo>
                <a:lnTo>
                  <a:pt x="16764" y="826008"/>
                </a:lnTo>
                <a:close/>
              </a:path>
              <a:path w="3773804" h="826135">
                <a:moveTo>
                  <a:pt x="3765801" y="16764"/>
                </a:moveTo>
                <a:lnTo>
                  <a:pt x="3756657" y="7620"/>
                </a:lnTo>
                <a:lnTo>
                  <a:pt x="3756657" y="16764"/>
                </a:lnTo>
                <a:lnTo>
                  <a:pt x="3765801" y="16764"/>
                </a:lnTo>
                <a:close/>
              </a:path>
              <a:path w="3773804" h="826135">
                <a:moveTo>
                  <a:pt x="3765801" y="809244"/>
                </a:moveTo>
                <a:lnTo>
                  <a:pt x="3765801" y="16764"/>
                </a:lnTo>
                <a:lnTo>
                  <a:pt x="3756657" y="16764"/>
                </a:lnTo>
                <a:lnTo>
                  <a:pt x="3756657" y="809244"/>
                </a:lnTo>
                <a:lnTo>
                  <a:pt x="3765801" y="809244"/>
                </a:lnTo>
                <a:close/>
              </a:path>
              <a:path w="3773804" h="826135">
                <a:moveTo>
                  <a:pt x="3765801" y="826008"/>
                </a:moveTo>
                <a:lnTo>
                  <a:pt x="3765801" y="809244"/>
                </a:lnTo>
                <a:lnTo>
                  <a:pt x="3756657" y="818388"/>
                </a:lnTo>
                <a:lnTo>
                  <a:pt x="3756657" y="826008"/>
                </a:lnTo>
                <a:lnTo>
                  <a:pt x="3765801" y="826008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96221" y="4604004"/>
            <a:ext cx="3756660" cy="754380"/>
          </a:xfrm>
          <a:prstGeom prst="rect">
            <a:avLst/>
          </a:prstGeom>
          <a:solidFill>
            <a:srgbClr val="EBE9EC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1664"/>
              </a:lnSpc>
              <a:tabLst>
                <a:tab pos="1115060" algn="l"/>
                <a:tab pos="1555750" algn="l"/>
                <a:tab pos="2224405" algn="l"/>
                <a:tab pos="2666365" algn="l"/>
                <a:tab pos="3390265" algn="l"/>
              </a:tabLst>
            </a:pPr>
            <a:r>
              <a:rPr sz="1550" b="1" spc="0" dirty="0">
                <a:latin typeface="Calibri"/>
                <a:cs typeface="Calibri"/>
              </a:rPr>
              <a:t>Aquisição</a:t>
            </a:r>
            <a:r>
              <a:rPr sz="1550" spc="0" dirty="0">
                <a:latin typeface="Times New Roman"/>
                <a:cs typeface="Times New Roman"/>
              </a:rPr>
              <a:t>	</a:t>
            </a:r>
            <a:r>
              <a:rPr sz="1550" b="1" spc="5" dirty="0">
                <a:latin typeface="Calibri"/>
                <a:cs typeface="Calibri"/>
              </a:rPr>
              <a:t>de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b="1" spc="0" dirty="0">
                <a:latin typeface="Calibri"/>
                <a:cs typeface="Calibri"/>
              </a:rPr>
              <a:t>cotas</a:t>
            </a:r>
            <a:r>
              <a:rPr sz="1550" spc="0" dirty="0">
                <a:latin typeface="Times New Roman"/>
                <a:cs typeface="Times New Roman"/>
              </a:rPr>
              <a:t>	</a:t>
            </a:r>
            <a:r>
              <a:rPr sz="1550" b="1" spc="10" dirty="0">
                <a:latin typeface="Calibri"/>
                <a:cs typeface="Calibri"/>
              </a:rPr>
              <a:t>de</a:t>
            </a:r>
            <a:r>
              <a:rPr sz="1550" spc="10" dirty="0">
                <a:latin typeface="Times New Roman"/>
                <a:cs typeface="Times New Roman"/>
              </a:rPr>
              <a:t>	</a:t>
            </a:r>
            <a:r>
              <a:rPr sz="1550" b="1" spc="5" dirty="0">
                <a:latin typeface="Calibri"/>
                <a:cs typeface="Calibri"/>
              </a:rPr>
              <a:t>fundo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b="1" spc="5" dirty="0">
                <a:latin typeface="Calibri"/>
                <a:cs typeface="Calibri"/>
              </a:rPr>
              <a:t>por</a:t>
            </a:r>
            <a:endParaRPr sz="1550">
              <a:latin typeface="Calibri"/>
              <a:cs typeface="Calibri"/>
            </a:endParaRPr>
          </a:p>
          <a:p>
            <a:pPr marL="80645" marR="71755">
              <a:lnSpc>
                <a:spcPct val="101899"/>
              </a:lnSpc>
            </a:pPr>
            <a:r>
              <a:rPr sz="1550" b="1" spc="5" dirty="0">
                <a:latin typeface="Calibri"/>
                <a:cs typeface="Calibri"/>
              </a:rPr>
              <a:t>R$10.000,00 em jan/15, com </a:t>
            </a:r>
            <a:r>
              <a:rPr sz="1550" b="1" dirty="0">
                <a:latin typeface="Calibri"/>
                <a:cs typeface="Calibri"/>
              </a:rPr>
              <a:t>intenção </a:t>
            </a:r>
            <a:r>
              <a:rPr sz="1550" b="1" spc="5" dirty="0">
                <a:latin typeface="Calibri"/>
                <a:cs typeface="Calibri"/>
              </a:rPr>
              <a:t>de  </a:t>
            </a:r>
            <a:r>
              <a:rPr sz="1550" b="1" dirty="0">
                <a:latin typeface="Calibri"/>
                <a:cs typeface="Calibri"/>
              </a:rPr>
              <a:t>resgate </a:t>
            </a:r>
            <a:r>
              <a:rPr sz="1550" b="1" spc="10" dirty="0">
                <a:latin typeface="Calibri"/>
                <a:cs typeface="Calibri"/>
              </a:rPr>
              <a:t>em </a:t>
            </a:r>
            <a:r>
              <a:rPr sz="1550" b="1" spc="5" dirty="0">
                <a:latin typeface="Calibri"/>
                <a:cs typeface="Calibri"/>
              </a:rPr>
              <a:t>curto</a:t>
            </a:r>
            <a:r>
              <a:rPr sz="1550" b="1" spc="-7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prazo.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32126" y="4536948"/>
            <a:ext cx="3898900" cy="809625"/>
          </a:xfrm>
          <a:custGeom>
            <a:avLst/>
            <a:gdLst/>
            <a:ahLst/>
            <a:cxnLst/>
            <a:rect l="l" t="t" r="r" b="b"/>
            <a:pathLst>
              <a:path w="3898900" h="809625">
                <a:moveTo>
                  <a:pt x="0" y="0"/>
                </a:moveTo>
                <a:lnTo>
                  <a:pt x="0" y="809244"/>
                </a:lnTo>
                <a:lnTo>
                  <a:pt x="3898392" y="809244"/>
                </a:lnTo>
                <a:lnTo>
                  <a:pt x="3898392" y="0"/>
                </a:lnTo>
                <a:lnTo>
                  <a:pt x="0" y="0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24506" y="4527804"/>
            <a:ext cx="3915410" cy="828040"/>
          </a:xfrm>
          <a:custGeom>
            <a:avLst/>
            <a:gdLst/>
            <a:ahLst/>
            <a:cxnLst/>
            <a:rect l="l" t="t" r="r" b="b"/>
            <a:pathLst>
              <a:path w="3915409" h="828039">
                <a:moveTo>
                  <a:pt x="3915156" y="827532"/>
                </a:moveTo>
                <a:lnTo>
                  <a:pt x="3915156" y="0"/>
                </a:lnTo>
                <a:lnTo>
                  <a:pt x="0" y="0"/>
                </a:lnTo>
                <a:lnTo>
                  <a:pt x="0" y="827532"/>
                </a:lnTo>
                <a:lnTo>
                  <a:pt x="7620" y="827532"/>
                </a:lnTo>
                <a:lnTo>
                  <a:pt x="7620" y="16764"/>
                </a:lnTo>
                <a:lnTo>
                  <a:pt x="16764" y="9144"/>
                </a:lnTo>
                <a:lnTo>
                  <a:pt x="16764" y="16764"/>
                </a:lnTo>
                <a:lnTo>
                  <a:pt x="3898392" y="16764"/>
                </a:lnTo>
                <a:lnTo>
                  <a:pt x="3898392" y="9144"/>
                </a:lnTo>
                <a:lnTo>
                  <a:pt x="3906012" y="16764"/>
                </a:lnTo>
                <a:lnTo>
                  <a:pt x="3906012" y="827532"/>
                </a:lnTo>
                <a:lnTo>
                  <a:pt x="3915156" y="827532"/>
                </a:lnTo>
                <a:close/>
              </a:path>
              <a:path w="3915409" h="828039">
                <a:moveTo>
                  <a:pt x="16764" y="16764"/>
                </a:moveTo>
                <a:lnTo>
                  <a:pt x="16764" y="9144"/>
                </a:lnTo>
                <a:lnTo>
                  <a:pt x="7620" y="16764"/>
                </a:lnTo>
                <a:lnTo>
                  <a:pt x="16764" y="16764"/>
                </a:lnTo>
                <a:close/>
              </a:path>
              <a:path w="3915409" h="828039">
                <a:moveTo>
                  <a:pt x="16764" y="810768"/>
                </a:moveTo>
                <a:lnTo>
                  <a:pt x="16764" y="16764"/>
                </a:lnTo>
                <a:lnTo>
                  <a:pt x="7620" y="16764"/>
                </a:lnTo>
                <a:lnTo>
                  <a:pt x="7620" y="810768"/>
                </a:lnTo>
                <a:lnTo>
                  <a:pt x="16764" y="810768"/>
                </a:lnTo>
                <a:close/>
              </a:path>
              <a:path w="3915409" h="828039">
                <a:moveTo>
                  <a:pt x="3906012" y="810768"/>
                </a:moveTo>
                <a:lnTo>
                  <a:pt x="7620" y="810768"/>
                </a:lnTo>
                <a:lnTo>
                  <a:pt x="16764" y="818388"/>
                </a:lnTo>
                <a:lnTo>
                  <a:pt x="16764" y="827532"/>
                </a:lnTo>
                <a:lnTo>
                  <a:pt x="3898392" y="827532"/>
                </a:lnTo>
                <a:lnTo>
                  <a:pt x="3898392" y="818388"/>
                </a:lnTo>
                <a:lnTo>
                  <a:pt x="3906012" y="810768"/>
                </a:lnTo>
                <a:close/>
              </a:path>
              <a:path w="3915409" h="828039">
                <a:moveTo>
                  <a:pt x="16764" y="827532"/>
                </a:moveTo>
                <a:lnTo>
                  <a:pt x="16764" y="818388"/>
                </a:lnTo>
                <a:lnTo>
                  <a:pt x="7620" y="810768"/>
                </a:lnTo>
                <a:lnTo>
                  <a:pt x="7620" y="827532"/>
                </a:lnTo>
                <a:lnTo>
                  <a:pt x="16764" y="827532"/>
                </a:lnTo>
                <a:close/>
              </a:path>
              <a:path w="3915409" h="828039">
                <a:moveTo>
                  <a:pt x="3906012" y="16764"/>
                </a:moveTo>
                <a:lnTo>
                  <a:pt x="3898392" y="9144"/>
                </a:lnTo>
                <a:lnTo>
                  <a:pt x="3898392" y="16764"/>
                </a:lnTo>
                <a:lnTo>
                  <a:pt x="3906012" y="16764"/>
                </a:lnTo>
                <a:close/>
              </a:path>
              <a:path w="3915409" h="828039">
                <a:moveTo>
                  <a:pt x="3906012" y="810768"/>
                </a:moveTo>
                <a:lnTo>
                  <a:pt x="3906012" y="16764"/>
                </a:lnTo>
                <a:lnTo>
                  <a:pt x="3898392" y="16764"/>
                </a:lnTo>
                <a:lnTo>
                  <a:pt x="3898392" y="810768"/>
                </a:lnTo>
                <a:lnTo>
                  <a:pt x="3906012" y="810768"/>
                </a:lnTo>
                <a:close/>
              </a:path>
              <a:path w="3915409" h="828039">
                <a:moveTo>
                  <a:pt x="3906012" y="827532"/>
                </a:moveTo>
                <a:lnTo>
                  <a:pt x="3906012" y="810768"/>
                </a:lnTo>
                <a:lnTo>
                  <a:pt x="3898392" y="818388"/>
                </a:lnTo>
                <a:lnTo>
                  <a:pt x="3898392" y="827532"/>
                </a:lnTo>
                <a:lnTo>
                  <a:pt x="3906012" y="827532"/>
                </a:lnTo>
                <a:close/>
              </a:path>
            </a:pathLst>
          </a:custGeom>
          <a:solidFill>
            <a:srgbClr val="7768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32126" y="4554726"/>
            <a:ext cx="3898900" cy="748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645" marR="70485" algn="just">
              <a:lnSpc>
                <a:spcPct val="101899"/>
              </a:lnSpc>
              <a:spcBef>
                <a:spcPts val="95"/>
              </a:spcBef>
            </a:pPr>
            <a:r>
              <a:rPr sz="1550" b="1" spc="-5" dirty="0">
                <a:latin typeface="Calibri"/>
                <a:cs typeface="Calibri"/>
              </a:rPr>
              <a:t>Valorização </a:t>
            </a:r>
            <a:r>
              <a:rPr sz="1550" b="1" spc="5" dirty="0">
                <a:latin typeface="Calibri"/>
                <a:cs typeface="Calibri"/>
              </a:rPr>
              <a:t>das </a:t>
            </a:r>
            <a:r>
              <a:rPr sz="1550" b="1" spc="0" dirty="0">
                <a:latin typeface="Calibri"/>
                <a:cs typeface="Calibri"/>
              </a:rPr>
              <a:t>cotas </a:t>
            </a:r>
            <a:r>
              <a:rPr sz="1550" b="1" spc="10" dirty="0">
                <a:latin typeface="Calibri"/>
                <a:cs typeface="Calibri"/>
              </a:rPr>
              <a:t>do </a:t>
            </a:r>
            <a:r>
              <a:rPr sz="1550" b="1" spc="0" dirty="0">
                <a:latin typeface="Calibri"/>
                <a:cs typeface="Calibri"/>
              </a:rPr>
              <a:t>fundo, tendo </a:t>
            </a:r>
            <a:r>
              <a:rPr sz="1550" b="1" spc="10" dirty="0">
                <a:latin typeface="Calibri"/>
                <a:cs typeface="Calibri"/>
              </a:rPr>
              <a:t>em  em </a:t>
            </a:r>
            <a:r>
              <a:rPr sz="1550" b="1" spc="0" dirty="0">
                <a:latin typeface="Calibri"/>
                <a:cs typeface="Calibri"/>
              </a:rPr>
              <a:t>fev/15 </a:t>
            </a:r>
            <a:r>
              <a:rPr sz="1550" b="1" spc="10" dirty="0">
                <a:latin typeface="Calibri"/>
                <a:cs typeface="Calibri"/>
              </a:rPr>
              <a:t>um </a:t>
            </a:r>
            <a:r>
              <a:rPr sz="1550" b="1" spc="0" dirty="0">
                <a:latin typeface="Calibri"/>
                <a:cs typeface="Calibri"/>
              </a:rPr>
              <a:t>valor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mercado </a:t>
            </a:r>
            <a:r>
              <a:rPr sz="1550" b="1" spc="10" dirty="0">
                <a:latin typeface="Calibri"/>
                <a:cs typeface="Calibri"/>
              </a:rPr>
              <a:t>de  </a:t>
            </a:r>
            <a:r>
              <a:rPr sz="1550" b="1" spc="5" dirty="0">
                <a:latin typeface="Calibri"/>
                <a:cs typeface="Calibri"/>
              </a:rPr>
              <a:t>R$10.800,00.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76303" y="5453885"/>
            <a:ext cx="5232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367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R$  </a:t>
            </a:r>
            <a:r>
              <a:rPr sz="1400" b="1" spc="-5" dirty="0">
                <a:latin typeface="Calibri"/>
                <a:cs typeface="Calibri"/>
              </a:rPr>
              <a:t>10.00</a:t>
            </a:r>
            <a:r>
              <a:rPr sz="1400" b="1" dirty="0"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158648" y="5463539"/>
          <a:ext cx="3156585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1190"/>
                <a:gridCol w="2525395"/>
              </a:tblGrid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1.1.4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Investimentos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 aplic.</a:t>
                      </a:r>
                      <a:r>
                        <a:rPr sz="14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tempor.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1.1.1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Caixa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equivalentes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caixa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8523106" y="5453885"/>
            <a:ext cx="2959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R$  </a:t>
            </a:r>
            <a:r>
              <a:rPr sz="1400" b="1" spc="-5" dirty="0">
                <a:latin typeface="Calibri"/>
                <a:cs typeface="Calibri"/>
              </a:rPr>
              <a:t>80</a:t>
            </a:r>
            <a:r>
              <a:rPr sz="1400" b="1" dirty="0"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026557" y="5463539"/>
          <a:ext cx="3298190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2940"/>
                <a:gridCol w="2635250"/>
              </a:tblGrid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1.1.4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Investimentos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 aplic.</a:t>
                      </a:r>
                      <a:r>
                        <a:rPr sz="14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tempor.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4.4.5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VPA-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Remuneração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de ap.</a:t>
                      </a:r>
                      <a:r>
                        <a:rPr sz="1400" b="1" spc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finan.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9450202" y="1821179"/>
            <a:ext cx="213360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76821" y="2011679"/>
            <a:ext cx="1089660" cy="10896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8081" y="1304544"/>
            <a:ext cx="608330" cy="2821305"/>
          </a:xfrm>
          <a:custGeom>
            <a:avLst/>
            <a:gdLst/>
            <a:ahLst/>
            <a:cxnLst/>
            <a:rect l="l" t="t" r="r" b="b"/>
            <a:pathLst>
              <a:path w="608330" h="2821304">
                <a:moveTo>
                  <a:pt x="608076" y="1411224"/>
                </a:moveTo>
                <a:lnTo>
                  <a:pt x="605028" y="1315212"/>
                </a:lnTo>
                <a:lnTo>
                  <a:pt x="598932" y="1220724"/>
                </a:lnTo>
                <a:lnTo>
                  <a:pt x="586740" y="1124712"/>
                </a:lnTo>
                <a:lnTo>
                  <a:pt x="571500" y="1030224"/>
                </a:lnTo>
                <a:lnTo>
                  <a:pt x="550164" y="937260"/>
                </a:lnTo>
                <a:lnTo>
                  <a:pt x="525780" y="844296"/>
                </a:lnTo>
                <a:lnTo>
                  <a:pt x="495300" y="752856"/>
                </a:lnTo>
                <a:lnTo>
                  <a:pt x="461772" y="662940"/>
                </a:lnTo>
                <a:lnTo>
                  <a:pt x="423672" y="573024"/>
                </a:lnTo>
                <a:lnTo>
                  <a:pt x="379476" y="486156"/>
                </a:lnTo>
                <a:lnTo>
                  <a:pt x="332232" y="400812"/>
                </a:lnTo>
                <a:lnTo>
                  <a:pt x="280416" y="316992"/>
                </a:lnTo>
                <a:lnTo>
                  <a:pt x="222504" y="234696"/>
                </a:lnTo>
                <a:lnTo>
                  <a:pt x="161544" y="155448"/>
                </a:lnTo>
                <a:lnTo>
                  <a:pt x="96012" y="79248"/>
                </a:lnTo>
                <a:lnTo>
                  <a:pt x="21336" y="0"/>
                </a:lnTo>
                <a:lnTo>
                  <a:pt x="0" y="21336"/>
                </a:lnTo>
                <a:lnTo>
                  <a:pt x="12192" y="34290"/>
                </a:lnTo>
                <a:lnTo>
                  <a:pt x="12192" y="18288"/>
                </a:lnTo>
                <a:lnTo>
                  <a:pt x="15668" y="21996"/>
                </a:lnTo>
                <a:lnTo>
                  <a:pt x="16764" y="20764"/>
                </a:lnTo>
                <a:lnTo>
                  <a:pt x="16764" y="12192"/>
                </a:lnTo>
                <a:lnTo>
                  <a:pt x="24384" y="12192"/>
                </a:lnTo>
                <a:lnTo>
                  <a:pt x="24384" y="20308"/>
                </a:lnTo>
                <a:lnTo>
                  <a:pt x="86868" y="86868"/>
                </a:lnTo>
                <a:lnTo>
                  <a:pt x="152400" y="163068"/>
                </a:lnTo>
                <a:lnTo>
                  <a:pt x="213360" y="242316"/>
                </a:lnTo>
                <a:lnTo>
                  <a:pt x="213360" y="240792"/>
                </a:lnTo>
                <a:lnTo>
                  <a:pt x="271272" y="323088"/>
                </a:lnTo>
                <a:lnTo>
                  <a:pt x="271272" y="325439"/>
                </a:lnTo>
                <a:lnTo>
                  <a:pt x="323088" y="405384"/>
                </a:lnTo>
                <a:lnTo>
                  <a:pt x="370332" y="490728"/>
                </a:lnTo>
                <a:lnTo>
                  <a:pt x="413004" y="577596"/>
                </a:lnTo>
                <a:lnTo>
                  <a:pt x="451104" y="667512"/>
                </a:lnTo>
                <a:lnTo>
                  <a:pt x="451104" y="665988"/>
                </a:lnTo>
                <a:lnTo>
                  <a:pt x="486156" y="757428"/>
                </a:lnTo>
                <a:lnTo>
                  <a:pt x="486156" y="760476"/>
                </a:lnTo>
                <a:lnTo>
                  <a:pt x="515112" y="847344"/>
                </a:lnTo>
                <a:lnTo>
                  <a:pt x="539496" y="940308"/>
                </a:lnTo>
                <a:lnTo>
                  <a:pt x="560832" y="1033272"/>
                </a:lnTo>
                <a:lnTo>
                  <a:pt x="560832" y="1041861"/>
                </a:lnTo>
                <a:lnTo>
                  <a:pt x="576072" y="1127760"/>
                </a:lnTo>
                <a:lnTo>
                  <a:pt x="576072" y="1126236"/>
                </a:lnTo>
                <a:lnTo>
                  <a:pt x="586740" y="1220724"/>
                </a:lnTo>
                <a:lnTo>
                  <a:pt x="594360" y="1316736"/>
                </a:lnTo>
                <a:lnTo>
                  <a:pt x="594360" y="1315212"/>
                </a:lnTo>
                <a:lnTo>
                  <a:pt x="595884" y="1411224"/>
                </a:lnTo>
                <a:lnTo>
                  <a:pt x="595884" y="1625346"/>
                </a:lnTo>
                <a:lnTo>
                  <a:pt x="598932" y="1601724"/>
                </a:lnTo>
                <a:lnTo>
                  <a:pt x="605028" y="1505712"/>
                </a:lnTo>
                <a:lnTo>
                  <a:pt x="608076" y="1411224"/>
                </a:lnTo>
                <a:close/>
              </a:path>
              <a:path w="608330" h="2821304">
                <a:moveTo>
                  <a:pt x="577596" y="1613480"/>
                </a:moveTo>
                <a:lnTo>
                  <a:pt x="577596" y="1411224"/>
                </a:lnTo>
                <a:lnTo>
                  <a:pt x="574548" y="1504188"/>
                </a:lnTo>
                <a:lnTo>
                  <a:pt x="568452" y="1598676"/>
                </a:lnTo>
                <a:lnTo>
                  <a:pt x="557784" y="1691640"/>
                </a:lnTo>
                <a:lnTo>
                  <a:pt x="541020" y="1784604"/>
                </a:lnTo>
                <a:lnTo>
                  <a:pt x="521208" y="1877568"/>
                </a:lnTo>
                <a:lnTo>
                  <a:pt x="496824" y="1969008"/>
                </a:lnTo>
                <a:lnTo>
                  <a:pt x="496824" y="1967484"/>
                </a:lnTo>
                <a:lnTo>
                  <a:pt x="467868" y="2058924"/>
                </a:lnTo>
                <a:lnTo>
                  <a:pt x="434340" y="2147316"/>
                </a:lnTo>
                <a:lnTo>
                  <a:pt x="396240" y="2235708"/>
                </a:lnTo>
                <a:lnTo>
                  <a:pt x="353568" y="2321052"/>
                </a:lnTo>
                <a:lnTo>
                  <a:pt x="306324" y="2406396"/>
                </a:lnTo>
                <a:lnTo>
                  <a:pt x="254508" y="2488692"/>
                </a:lnTo>
                <a:lnTo>
                  <a:pt x="198120" y="2569464"/>
                </a:lnTo>
                <a:lnTo>
                  <a:pt x="198120" y="2567940"/>
                </a:lnTo>
                <a:lnTo>
                  <a:pt x="138684" y="2647188"/>
                </a:lnTo>
                <a:lnTo>
                  <a:pt x="73152" y="2721864"/>
                </a:lnTo>
                <a:lnTo>
                  <a:pt x="0" y="2799588"/>
                </a:lnTo>
                <a:lnTo>
                  <a:pt x="12192" y="2811780"/>
                </a:lnTo>
                <a:lnTo>
                  <a:pt x="12192" y="2795016"/>
                </a:lnTo>
                <a:lnTo>
                  <a:pt x="15668" y="2798927"/>
                </a:lnTo>
                <a:lnTo>
                  <a:pt x="80772" y="2729484"/>
                </a:lnTo>
                <a:lnTo>
                  <a:pt x="146304" y="2653284"/>
                </a:lnTo>
                <a:lnTo>
                  <a:pt x="207264" y="2575560"/>
                </a:lnTo>
                <a:lnTo>
                  <a:pt x="263652" y="2494788"/>
                </a:lnTo>
                <a:lnTo>
                  <a:pt x="315468" y="2410968"/>
                </a:lnTo>
                <a:lnTo>
                  <a:pt x="362712" y="2327148"/>
                </a:lnTo>
                <a:lnTo>
                  <a:pt x="405384" y="2240280"/>
                </a:lnTo>
                <a:lnTo>
                  <a:pt x="445008" y="2151888"/>
                </a:lnTo>
                <a:lnTo>
                  <a:pt x="478536" y="2061972"/>
                </a:lnTo>
                <a:lnTo>
                  <a:pt x="507492" y="1972056"/>
                </a:lnTo>
                <a:lnTo>
                  <a:pt x="531876" y="1879092"/>
                </a:lnTo>
                <a:lnTo>
                  <a:pt x="551688" y="1787652"/>
                </a:lnTo>
                <a:lnTo>
                  <a:pt x="568452" y="1693164"/>
                </a:lnTo>
                <a:lnTo>
                  <a:pt x="577596" y="1613480"/>
                </a:lnTo>
                <a:close/>
              </a:path>
              <a:path w="608330" h="2821304">
                <a:moveTo>
                  <a:pt x="15668" y="21996"/>
                </a:moveTo>
                <a:lnTo>
                  <a:pt x="12192" y="18288"/>
                </a:lnTo>
                <a:lnTo>
                  <a:pt x="12192" y="25908"/>
                </a:lnTo>
                <a:lnTo>
                  <a:pt x="15668" y="21996"/>
                </a:lnTo>
                <a:close/>
              </a:path>
              <a:path w="608330" h="2821304">
                <a:moveTo>
                  <a:pt x="588264" y="1411224"/>
                </a:moveTo>
                <a:lnTo>
                  <a:pt x="586740" y="1316736"/>
                </a:lnTo>
                <a:lnTo>
                  <a:pt x="579120" y="1222248"/>
                </a:lnTo>
                <a:lnTo>
                  <a:pt x="568452" y="1127760"/>
                </a:lnTo>
                <a:lnTo>
                  <a:pt x="551688" y="1034796"/>
                </a:lnTo>
                <a:lnTo>
                  <a:pt x="531876" y="941832"/>
                </a:lnTo>
                <a:lnTo>
                  <a:pt x="507492" y="850392"/>
                </a:lnTo>
                <a:lnTo>
                  <a:pt x="478536" y="758952"/>
                </a:lnTo>
                <a:lnTo>
                  <a:pt x="445008" y="669036"/>
                </a:lnTo>
                <a:lnTo>
                  <a:pt x="405384" y="582168"/>
                </a:lnTo>
                <a:lnTo>
                  <a:pt x="362712" y="495300"/>
                </a:lnTo>
                <a:lnTo>
                  <a:pt x="315468" y="409956"/>
                </a:lnTo>
                <a:lnTo>
                  <a:pt x="263652" y="327660"/>
                </a:lnTo>
                <a:lnTo>
                  <a:pt x="207264" y="246888"/>
                </a:lnTo>
                <a:lnTo>
                  <a:pt x="146304" y="167640"/>
                </a:lnTo>
                <a:lnTo>
                  <a:pt x="80772" y="91440"/>
                </a:lnTo>
                <a:lnTo>
                  <a:pt x="15668" y="21996"/>
                </a:lnTo>
                <a:lnTo>
                  <a:pt x="12192" y="25908"/>
                </a:lnTo>
                <a:lnTo>
                  <a:pt x="12192" y="34290"/>
                </a:lnTo>
                <a:lnTo>
                  <a:pt x="73152" y="99060"/>
                </a:lnTo>
                <a:lnTo>
                  <a:pt x="138684" y="175260"/>
                </a:lnTo>
                <a:lnTo>
                  <a:pt x="198120" y="252984"/>
                </a:lnTo>
                <a:lnTo>
                  <a:pt x="254508" y="333756"/>
                </a:lnTo>
                <a:lnTo>
                  <a:pt x="306324" y="416052"/>
                </a:lnTo>
                <a:lnTo>
                  <a:pt x="353568" y="499872"/>
                </a:lnTo>
                <a:lnTo>
                  <a:pt x="396240" y="586740"/>
                </a:lnTo>
                <a:lnTo>
                  <a:pt x="434340" y="673608"/>
                </a:lnTo>
                <a:lnTo>
                  <a:pt x="467868" y="763524"/>
                </a:lnTo>
                <a:lnTo>
                  <a:pt x="496824" y="853440"/>
                </a:lnTo>
                <a:lnTo>
                  <a:pt x="521208" y="944880"/>
                </a:lnTo>
                <a:lnTo>
                  <a:pt x="541020" y="1036320"/>
                </a:lnTo>
                <a:lnTo>
                  <a:pt x="557784" y="1129284"/>
                </a:lnTo>
                <a:lnTo>
                  <a:pt x="568452" y="1223772"/>
                </a:lnTo>
                <a:lnTo>
                  <a:pt x="568452" y="1222248"/>
                </a:lnTo>
                <a:lnTo>
                  <a:pt x="574548" y="1316736"/>
                </a:lnTo>
                <a:lnTo>
                  <a:pt x="577596" y="1411224"/>
                </a:lnTo>
                <a:lnTo>
                  <a:pt x="577596" y="1613480"/>
                </a:lnTo>
                <a:lnTo>
                  <a:pt x="579120" y="1600200"/>
                </a:lnTo>
                <a:lnTo>
                  <a:pt x="586740" y="1505712"/>
                </a:lnTo>
                <a:lnTo>
                  <a:pt x="588264" y="1411224"/>
                </a:lnTo>
                <a:close/>
              </a:path>
              <a:path w="608330" h="2821304">
                <a:moveTo>
                  <a:pt x="15668" y="2798927"/>
                </a:moveTo>
                <a:lnTo>
                  <a:pt x="12192" y="2795016"/>
                </a:lnTo>
                <a:lnTo>
                  <a:pt x="12192" y="2802636"/>
                </a:lnTo>
                <a:lnTo>
                  <a:pt x="15668" y="2798927"/>
                </a:lnTo>
                <a:close/>
              </a:path>
              <a:path w="608330" h="2821304">
                <a:moveTo>
                  <a:pt x="20717" y="2804606"/>
                </a:moveTo>
                <a:lnTo>
                  <a:pt x="15668" y="2798927"/>
                </a:lnTo>
                <a:lnTo>
                  <a:pt x="12192" y="2802636"/>
                </a:lnTo>
                <a:lnTo>
                  <a:pt x="12192" y="2811780"/>
                </a:lnTo>
                <a:lnTo>
                  <a:pt x="16764" y="2816352"/>
                </a:lnTo>
                <a:lnTo>
                  <a:pt x="16764" y="2808732"/>
                </a:lnTo>
                <a:lnTo>
                  <a:pt x="20717" y="2804606"/>
                </a:lnTo>
                <a:close/>
              </a:path>
              <a:path w="608330" h="2821304">
                <a:moveTo>
                  <a:pt x="24384" y="12192"/>
                </a:moveTo>
                <a:lnTo>
                  <a:pt x="16764" y="12192"/>
                </a:lnTo>
                <a:lnTo>
                  <a:pt x="20677" y="16361"/>
                </a:lnTo>
                <a:lnTo>
                  <a:pt x="24384" y="12192"/>
                </a:lnTo>
                <a:close/>
              </a:path>
              <a:path w="608330" h="2821304">
                <a:moveTo>
                  <a:pt x="20677" y="16361"/>
                </a:moveTo>
                <a:lnTo>
                  <a:pt x="16764" y="12192"/>
                </a:lnTo>
                <a:lnTo>
                  <a:pt x="16764" y="20764"/>
                </a:lnTo>
                <a:lnTo>
                  <a:pt x="20677" y="16361"/>
                </a:lnTo>
                <a:close/>
              </a:path>
              <a:path w="608330" h="2821304">
                <a:moveTo>
                  <a:pt x="24384" y="2808732"/>
                </a:moveTo>
                <a:lnTo>
                  <a:pt x="20717" y="2804606"/>
                </a:lnTo>
                <a:lnTo>
                  <a:pt x="16764" y="2808732"/>
                </a:lnTo>
                <a:lnTo>
                  <a:pt x="24384" y="2808732"/>
                </a:lnTo>
                <a:close/>
              </a:path>
              <a:path w="608330" h="2821304">
                <a:moveTo>
                  <a:pt x="24384" y="2817751"/>
                </a:moveTo>
                <a:lnTo>
                  <a:pt x="24384" y="2808732"/>
                </a:lnTo>
                <a:lnTo>
                  <a:pt x="16764" y="2808732"/>
                </a:lnTo>
                <a:lnTo>
                  <a:pt x="16764" y="2816352"/>
                </a:lnTo>
                <a:lnTo>
                  <a:pt x="21336" y="2820924"/>
                </a:lnTo>
                <a:lnTo>
                  <a:pt x="24384" y="2817751"/>
                </a:lnTo>
                <a:close/>
              </a:path>
              <a:path w="608330" h="2821304">
                <a:moveTo>
                  <a:pt x="24384" y="20308"/>
                </a:moveTo>
                <a:lnTo>
                  <a:pt x="24384" y="12192"/>
                </a:lnTo>
                <a:lnTo>
                  <a:pt x="20677" y="16361"/>
                </a:lnTo>
                <a:lnTo>
                  <a:pt x="24384" y="20308"/>
                </a:lnTo>
                <a:close/>
              </a:path>
              <a:path w="608330" h="2821304">
                <a:moveTo>
                  <a:pt x="271272" y="2518209"/>
                </a:moveTo>
                <a:lnTo>
                  <a:pt x="271272" y="2499360"/>
                </a:lnTo>
                <a:lnTo>
                  <a:pt x="213360" y="2580132"/>
                </a:lnTo>
                <a:lnTo>
                  <a:pt x="152400" y="2659380"/>
                </a:lnTo>
                <a:lnTo>
                  <a:pt x="86868" y="2735580"/>
                </a:lnTo>
                <a:lnTo>
                  <a:pt x="20717" y="2804606"/>
                </a:lnTo>
                <a:lnTo>
                  <a:pt x="24384" y="2808732"/>
                </a:lnTo>
                <a:lnTo>
                  <a:pt x="24384" y="2817751"/>
                </a:lnTo>
                <a:lnTo>
                  <a:pt x="96012" y="2743200"/>
                </a:lnTo>
                <a:lnTo>
                  <a:pt x="161544" y="2665476"/>
                </a:lnTo>
                <a:lnTo>
                  <a:pt x="222504" y="2586228"/>
                </a:lnTo>
                <a:lnTo>
                  <a:pt x="271272" y="2518209"/>
                </a:lnTo>
                <a:close/>
              </a:path>
              <a:path w="608330" h="2821304">
                <a:moveTo>
                  <a:pt x="271272" y="325439"/>
                </a:moveTo>
                <a:lnTo>
                  <a:pt x="271272" y="323088"/>
                </a:lnTo>
                <a:lnTo>
                  <a:pt x="269748" y="323088"/>
                </a:lnTo>
                <a:lnTo>
                  <a:pt x="271272" y="325439"/>
                </a:lnTo>
                <a:close/>
              </a:path>
              <a:path w="608330" h="2821304">
                <a:moveTo>
                  <a:pt x="486156" y="2093006"/>
                </a:moveTo>
                <a:lnTo>
                  <a:pt x="486156" y="2065020"/>
                </a:lnTo>
                <a:lnTo>
                  <a:pt x="451104" y="2154936"/>
                </a:lnTo>
                <a:lnTo>
                  <a:pt x="413004" y="2243328"/>
                </a:lnTo>
                <a:lnTo>
                  <a:pt x="370332" y="2330196"/>
                </a:lnTo>
                <a:lnTo>
                  <a:pt x="323088" y="2415540"/>
                </a:lnTo>
                <a:lnTo>
                  <a:pt x="269748" y="2499360"/>
                </a:lnTo>
                <a:lnTo>
                  <a:pt x="271272" y="2499360"/>
                </a:lnTo>
                <a:lnTo>
                  <a:pt x="271272" y="2518209"/>
                </a:lnTo>
                <a:lnTo>
                  <a:pt x="280416" y="2505456"/>
                </a:lnTo>
                <a:lnTo>
                  <a:pt x="332232" y="2421636"/>
                </a:lnTo>
                <a:lnTo>
                  <a:pt x="379476" y="2334768"/>
                </a:lnTo>
                <a:lnTo>
                  <a:pt x="423672" y="2247900"/>
                </a:lnTo>
                <a:lnTo>
                  <a:pt x="461772" y="2159508"/>
                </a:lnTo>
                <a:lnTo>
                  <a:pt x="486156" y="2093006"/>
                </a:lnTo>
                <a:close/>
              </a:path>
              <a:path w="608330" h="2821304">
                <a:moveTo>
                  <a:pt x="486156" y="760476"/>
                </a:moveTo>
                <a:lnTo>
                  <a:pt x="486156" y="757428"/>
                </a:lnTo>
                <a:lnTo>
                  <a:pt x="484632" y="755904"/>
                </a:lnTo>
                <a:lnTo>
                  <a:pt x="486156" y="760476"/>
                </a:lnTo>
                <a:close/>
              </a:path>
              <a:path w="608330" h="2821304">
                <a:moveTo>
                  <a:pt x="560832" y="1837182"/>
                </a:moveTo>
                <a:lnTo>
                  <a:pt x="560832" y="1787652"/>
                </a:lnTo>
                <a:lnTo>
                  <a:pt x="539496" y="1882140"/>
                </a:lnTo>
                <a:lnTo>
                  <a:pt x="515112" y="1973580"/>
                </a:lnTo>
                <a:lnTo>
                  <a:pt x="484632" y="2065020"/>
                </a:lnTo>
                <a:lnTo>
                  <a:pt x="486156" y="2065020"/>
                </a:lnTo>
                <a:lnTo>
                  <a:pt x="486156" y="2093006"/>
                </a:lnTo>
                <a:lnTo>
                  <a:pt x="495300" y="2068068"/>
                </a:lnTo>
                <a:lnTo>
                  <a:pt x="525780" y="1976628"/>
                </a:lnTo>
                <a:lnTo>
                  <a:pt x="550164" y="1883664"/>
                </a:lnTo>
                <a:lnTo>
                  <a:pt x="560832" y="1837182"/>
                </a:lnTo>
                <a:close/>
              </a:path>
              <a:path w="608330" h="2821304">
                <a:moveTo>
                  <a:pt x="560832" y="1041861"/>
                </a:moveTo>
                <a:lnTo>
                  <a:pt x="560832" y="1033272"/>
                </a:lnTo>
                <a:lnTo>
                  <a:pt x="559308" y="1033272"/>
                </a:lnTo>
                <a:lnTo>
                  <a:pt x="560832" y="1041861"/>
                </a:lnTo>
                <a:close/>
              </a:path>
              <a:path w="608330" h="2821304">
                <a:moveTo>
                  <a:pt x="595884" y="1625346"/>
                </a:moveTo>
                <a:lnTo>
                  <a:pt x="595884" y="1411224"/>
                </a:lnTo>
                <a:lnTo>
                  <a:pt x="594360" y="1505712"/>
                </a:lnTo>
                <a:lnTo>
                  <a:pt x="586740" y="1600200"/>
                </a:lnTo>
                <a:lnTo>
                  <a:pt x="576072" y="1694688"/>
                </a:lnTo>
                <a:lnTo>
                  <a:pt x="559308" y="1789176"/>
                </a:lnTo>
                <a:lnTo>
                  <a:pt x="560832" y="1787652"/>
                </a:lnTo>
                <a:lnTo>
                  <a:pt x="560832" y="1837182"/>
                </a:lnTo>
                <a:lnTo>
                  <a:pt x="571500" y="1790700"/>
                </a:lnTo>
                <a:lnTo>
                  <a:pt x="586740" y="1696212"/>
                </a:lnTo>
                <a:lnTo>
                  <a:pt x="595884" y="1625346"/>
                </a:lnTo>
                <a:close/>
              </a:path>
            </a:pathLst>
          </a:custGeom>
          <a:solidFill>
            <a:srgbClr val="6F80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1461" y="1464564"/>
            <a:ext cx="7318375" cy="736600"/>
          </a:xfrm>
          <a:custGeom>
            <a:avLst/>
            <a:gdLst/>
            <a:ahLst/>
            <a:cxnLst/>
            <a:rect l="l" t="t" r="r" b="b"/>
            <a:pathLst>
              <a:path w="7318375" h="736600">
                <a:moveTo>
                  <a:pt x="0" y="0"/>
                </a:moveTo>
                <a:lnTo>
                  <a:pt x="0" y="736092"/>
                </a:lnTo>
                <a:lnTo>
                  <a:pt x="7318248" y="736092"/>
                </a:lnTo>
                <a:lnTo>
                  <a:pt x="7318248" y="0"/>
                </a:lnTo>
                <a:lnTo>
                  <a:pt x="0" y="0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06889" y="1458468"/>
            <a:ext cx="7329170" cy="746760"/>
          </a:xfrm>
          <a:custGeom>
            <a:avLst/>
            <a:gdLst/>
            <a:ahLst/>
            <a:cxnLst/>
            <a:rect l="l" t="t" r="r" b="b"/>
            <a:pathLst>
              <a:path w="7329170" h="746760">
                <a:moveTo>
                  <a:pt x="7328913" y="746760"/>
                </a:moveTo>
                <a:lnTo>
                  <a:pt x="7328913" y="0"/>
                </a:lnTo>
                <a:lnTo>
                  <a:pt x="0" y="0"/>
                </a:lnTo>
                <a:lnTo>
                  <a:pt x="0" y="746760"/>
                </a:lnTo>
                <a:lnTo>
                  <a:pt x="4572" y="746760"/>
                </a:ln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7318245" y="10668"/>
                </a:lnTo>
                <a:lnTo>
                  <a:pt x="7318245" y="6096"/>
                </a:lnTo>
                <a:lnTo>
                  <a:pt x="7322817" y="10668"/>
                </a:lnTo>
                <a:lnTo>
                  <a:pt x="7322817" y="746760"/>
                </a:lnTo>
                <a:lnTo>
                  <a:pt x="7328913" y="746760"/>
                </a:lnTo>
                <a:close/>
              </a:path>
              <a:path w="7329170" h="746760">
                <a:moveTo>
                  <a:pt x="10668" y="10668"/>
                </a:move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7329170" h="746760">
                <a:moveTo>
                  <a:pt x="10668" y="736092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736092"/>
                </a:lnTo>
                <a:lnTo>
                  <a:pt x="10668" y="736092"/>
                </a:lnTo>
                <a:close/>
              </a:path>
              <a:path w="7329170" h="746760">
                <a:moveTo>
                  <a:pt x="7322817" y="736092"/>
                </a:moveTo>
                <a:lnTo>
                  <a:pt x="4572" y="736092"/>
                </a:lnTo>
                <a:lnTo>
                  <a:pt x="10668" y="742188"/>
                </a:lnTo>
                <a:lnTo>
                  <a:pt x="10668" y="746760"/>
                </a:lnTo>
                <a:lnTo>
                  <a:pt x="7318245" y="746760"/>
                </a:lnTo>
                <a:lnTo>
                  <a:pt x="7318245" y="742188"/>
                </a:lnTo>
                <a:lnTo>
                  <a:pt x="7322817" y="736092"/>
                </a:lnTo>
                <a:close/>
              </a:path>
              <a:path w="7329170" h="746760">
                <a:moveTo>
                  <a:pt x="10668" y="746760"/>
                </a:moveTo>
                <a:lnTo>
                  <a:pt x="10668" y="742188"/>
                </a:lnTo>
                <a:lnTo>
                  <a:pt x="4572" y="736092"/>
                </a:lnTo>
                <a:lnTo>
                  <a:pt x="4572" y="746760"/>
                </a:lnTo>
                <a:lnTo>
                  <a:pt x="10668" y="746760"/>
                </a:lnTo>
                <a:close/>
              </a:path>
              <a:path w="7329170" h="746760">
                <a:moveTo>
                  <a:pt x="7322817" y="10668"/>
                </a:moveTo>
                <a:lnTo>
                  <a:pt x="7318245" y="6096"/>
                </a:lnTo>
                <a:lnTo>
                  <a:pt x="7318245" y="10668"/>
                </a:lnTo>
                <a:lnTo>
                  <a:pt x="7322817" y="10668"/>
                </a:lnTo>
                <a:close/>
              </a:path>
              <a:path w="7329170" h="746760">
                <a:moveTo>
                  <a:pt x="7322817" y="736092"/>
                </a:moveTo>
                <a:lnTo>
                  <a:pt x="7322817" y="10668"/>
                </a:lnTo>
                <a:lnTo>
                  <a:pt x="7318245" y="10668"/>
                </a:lnTo>
                <a:lnTo>
                  <a:pt x="7318245" y="736092"/>
                </a:lnTo>
                <a:lnTo>
                  <a:pt x="7322817" y="736092"/>
                </a:lnTo>
                <a:close/>
              </a:path>
              <a:path w="7329170" h="746760">
                <a:moveTo>
                  <a:pt x="7322817" y="746760"/>
                </a:moveTo>
                <a:lnTo>
                  <a:pt x="7322817" y="736092"/>
                </a:lnTo>
                <a:lnTo>
                  <a:pt x="7318245" y="742188"/>
                </a:lnTo>
                <a:lnTo>
                  <a:pt x="7318245" y="746760"/>
                </a:lnTo>
                <a:lnTo>
                  <a:pt x="7322817" y="7467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38665" y="1580388"/>
            <a:ext cx="547370" cy="502920"/>
          </a:xfrm>
          <a:custGeom>
            <a:avLst/>
            <a:gdLst/>
            <a:ahLst/>
            <a:cxnLst/>
            <a:rect l="l" t="t" r="r" b="b"/>
            <a:pathLst>
              <a:path w="547369" h="502919">
                <a:moveTo>
                  <a:pt x="547116" y="251460"/>
                </a:moveTo>
                <a:lnTo>
                  <a:pt x="542675" y="206310"/>
                </a:lnTo>
                <a:lnTo>
                  <a:pt x="529881" y="163795"/>
                </a:lnTo>
                <a:lnTo>
                  <a:pt x="509524" y="124629"/>
                </a:lnTo>
                <a:lnTo>
                  <a:pt x="482393" y="89527"/>
                </a:lnTo>
                <a:lnTo>
                  <a:pt x="449278" y="59203"/>
                </a:lnTo>
                <a:lnTo>
                  <a:pt x="410972" y="34374"/>
                </a:lnTo>
                <a:lnTo>
                  <a:pt x="368262" y="15754"/>
                </a:lnTo>
                <a:lnTo>
                  <a:pt x="321940" y="4057"/>
                </a:lnTo>
                <a:lnTo>
                  <a:pt x="272796" y="0"/>
                </a:lnTo>
                <a:lnTo>
                  <a:pt x="223703" y="4057"/>
                </a:lnTo>
                <a:lnTo>
                  <a:pt x="177521" y="15754"/>
                </a:lnTo>
                <a:lnTo>
                  <a:pt x="135015" y="34374"/>
                </a:lnTo>
                <a:lnTo>
                  <a:pt x="96948" y="59203"/>
                </a:lnTo>
                <a:lnTo>
                  <a:pt x="64087" y="89527"/>
                </a:lnTo>
                <a:lnTo>
                  <a:pt x="37196" y="124629"/>
                </a:lnTo>
                <a:lnTo>
                  <a:pt x="17042" y="163795"/>
                </a:lnTo>
                <a:lnTo>
                  <a:pt x="4388" y="206310"/>
                </a:lnTo>
                <a:lnTo>
                  <a:pt x="0" y="251460"/>
                </a:lnTo>
                <a:lnTo>
                  <a:pt x="4388" y="296609"/>
                </a:lnTo>
                <a:lnTo>
                  <a:pt x="17042" y="339124"/>
                </a:lnTo>
                <a:lnTo>
                  <a:pt x="37196" y="378290"/>
                </a:lnTo>
                <a:lnTo>
                  <a:pt x="64087" y="413392"/>
                </a:lnTo>
                <a:lnTo>
                  <a:pt x="96948" y="443716"/>
                </a:lnTo>
                <a:lnTo>
                  <a:pt x="135015" y="468545"/>
                </a:lnTo>
                <a:lnTo>
                  <a:pt x="177521" y="487165"/>
                </a:lnTo>
                <a:lnTo>
                  <a:pt x="223703" y="498862"/>
                </a:lnTo>
                <a:lnTo>
                  <a:pt x="272796" y="502920"/>
                </a:lnTo>
                <a:lnTo>
                  <a:pt x="321940" y="498862"/>
                </a:lnTo>
                <a:lnTo>
                  <a:pt x="368262" y="487165"/>
                </a:lnTo>
                <a:lnTo>
                  <a:pt x="410972" y="468545"/>
                </a:lnTo>
                <a:lnTo>
                  <a:pt x="449278" y="443716"/>
                </a:lnTo>
                <a:lnTo>
                  <a:pt x="482393" y="413392"/>
                </a:lnTo>
                <a:lnTo>
                  <a:pt x="509524" y="378290"/>
                </a:lnTo>
                <a:lnTo>
                  <a:pt x="529881" y="339124"/>
                </a:lnTo>
                <a:lnTo>
                  <a:pt x="542675" y="296609"/>
                </a:lnTo>
                <a:lnTo>
                  <a:pt x="547116" y="2514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2569" y="1575816"/>
            <a:ext cx="559435" cy="513715"/>
          </a:xfrm>
          <a:custGeom>
            <a:avLst/>
            <a:gdLst/>
            <a:ahLst/>
            <a:cxnLst/>
            <a:rect l="l" t="t" r="r" b="b"/>
            <a:pathLst>
              <a:path w="559435" h="513714">
                <a:moveTo>
                  <a:pt x="557784" y="281940"/>
                </a:moveTo>
                <a:lnTo>
                  <a:pt x="557784" y="230124"/>
                </a:lnTo>
                <a:lnTo>
                  <a:pt x="554736" y="217932"/>
                </a:lnTo>
                <a:lnTo>
                  <a:pt x="553212" y="204216"/>
                </a:lnTo>
                <a:lnTo>
                  <a:pt x="541020" y="167640"/>
                </a:lnTo>
                <a:lnTo>
                  <a:pt x="510540" y="112776"/>
                </a:lnTo>
                <a:lnTo>
                  <a:pt x="477012" y="74676"/>
                </a:lnTo>
                <a:lnTo>
                  <a:pt x="435864" y="42672"/>
                </a:lnTo>
                <a:lnTo>
                  <a:pt x="388620" y="19812"/>
                </a:lnTo>
                <a:lnTo>
                  <a:pt x="335280" y="4572"/>
                </a:lnTo>
                <a:lnTo>
                  <a:pt x="294132" y="0"/>
                </a:lnTo>
                <a:lnTo>
                  <a:pt x="251460" y="0"/>
                </a:lnTo>
                <a:lnTo>
                  <a:pt x="237744" y="3048"/>
                </a:lnTo>
                <a:lnTo>
                  <a:pt x="224028" y="4572"/>
                </a:lnTo>
                <a:lnTo>
                  <a:pt x="170688" y="19812"/>
                </a:lnTo>
                <a:lnTo>
                  <a:pt x="123444" y="42672"/>
                </a:lnTo>
                <a:lnTo>
                  <a:pt x="82296" y="74676"/>
                </a:lnTo>
                <a:lnTo>
                  <a:pt x="48768" y="112776"/>
                </a:lnTo>
                <a:lnTo>
                  <a:pt x="27432" y="144780"/>
                </a:lnTo>
                <a:lnTo>
                  <a:pt x="22860" y="156972"/>
                </a:lnTo>
                <a:lnTo>
                  <a:pt x="16764" y="167640"/>
                </a:lnTo>
                <a:lnTo>
                  <a:pt x="6096" y="204216"/>
                </a:lnTo>
                <a:lnTo>
                  <a:pt x="0" y="243840"/>
                </a:lnTo>
                <a:lnTo>
                  <a:pt x="0" y="269748"/>
                </a:lnTo>
                <a:lnTo>
                  <a:pt x="1524" y="281940"/>
                </a:lnTo>
                <a:lnTo>
                  <a:pt x="3048" y="295656"/>
                </a:lnTo>
                <a:lnTo>
                  <a:pt x="12192" y="332232"/>
                </a:lnTo>
                <a:lnTo>
                  <a:pt x="12192" y="231648"/>
                </a:lnTo>
                <a:lnTo>
                  <a:pt x="15240" y="219456"/>
                </a:lnTo>
                <a:lnTo>
                  <a:pt x="16764" y="207264"/>
                </a:lnTo>
                <a:lnTo>
                  <a:pt x="22860" y="182880"/>
                </a:lnTo>
                <a:lnTo>
                  <a:pt x="27432" y="172212"/>
                </a:lnTo>
                <a:lnTo>
                  <a:pt x="32004" y="160020"/>
                </a:lnTo>
                <a:lnTo>
                  <a:pt x="32004" y="161544"/>
                </a:lnTo>
                <a:lnTo>
                  <a:pt x="38100" y="149352"/>
                </a:lnTo>
                <a:lnTo>
                  <a:pt x="38100" y="150876"/>
                </a:lnTo>
                <a:lnTo>
                  <a:pt x="44196" y="138684"/>
                </a:lnTo>
                <a:lnTo>
                  <a:pt x="44196" y="140208"/>
                </a:lnTo>
                <a:lnTo>
                  <a:pt x="56388" y="121242"/>
                </a:lnTo>
                <a:lnTo>
                  <a:pt x="56388" y="118872"/>
                </a:lnTo>
                <a:lnTo>
                  <a:pt x="71628" y="102246"/>
                </a:lnTo>
                <a:lnTo>
                  <a:pt x="71628" y="100584"/>
                </a:lnTo>
                <a:lnTo>
                  <a:pt x="89916" y="82296"/>
                </a:lnTo>
                <a:lnTo>
                  <a:pt x="108204" y="68228"/>
                </a:lnTo>
                <a:lnTo>
                  <a:pt x="108204" y="67056"/>
                </a:lnTo>
                <a:lnTo>
                  <a:pt x="129540" y="51816"/>
                </a:lnTo>
                <a:lnTo>
                  <a:pt x="129540" y="53340"/>
                </a:lnTo>
                <a:lnTo>
                  <a:pt x="150876" y="40538"/>
                </a:lnTo>
                <a:lnTo>
                  <a:pt x="150876" y="39624"/>
                </a:lnTo>
                <a:lnTo>
                  <a:pt x="199644" y="21336"/>
                </a:lnTo>
                <a:lnTo>
                  <a:pt x="211836" y="18288"/>
                </a:lnTo>
                <a:lnTo>
                  <a:pt x="225552" y="15240"/>
                </a:lnTo>
                <a:lnTo>
                  <a:pt x="237744" y="13885"/>
                </a:lnTo>
                <a:lnTo>
                  <a:pt x="237744" y="13716"/>
                </a:lnTo>
                <a:lnTo>
                  <a:pt x="265176" y="10668"/>
                </a:lnTo>
                <a:lnTo>
                  <a:pt x="294132" y="10668"/>
                </a:lnTo>
                <a:lnTo>
                  <a:pt x="294132" y="10820"/>
                </a:lnTo>
                <a:lnTo>
                  <a:pt x="307848" y="12192"/>
                </a:lnTo>
                <a:lnTo>
                  <a:pt x="307848" y="12361"/>
                </a:lnTo>
                <a:lnTo>
                  <a:pt x="333756" y="15240"/>
                </a:lnTo>
                <a:lnTo>
                  <a:pt x="347472" y="18288"/>
                </a:lnTo>
                <a:lnTo>
                  <a:pt x="347472" y="18626"/>
                </a:lnTo>
                <a:lnTo>
                  <a:pt x="359664" y="21336"/>
                </a:lnTo>
                <a:lnTo>
                  <a:pt x="384048" y="30480"/>
                </a:lnTo>
                <a:lnTo>
                  <a:pt x="406908" y="41148"/>
                </a:lnTo>
                <a:lnTo>
                  <a:pt x="406908" y="39624"/>
                </a:lnTo>
                <a:lnTo>
                  <a:pt x="429768" y="53340"/>
                </a:lnTo>
                <a:lnTo>
                  <a:pt x="429768" y="51816"/>
                </a:lnTo>
                <a:lnTo>
                  <a:pt x="451104" y="67056"/>
                </a:lnTo>
                <a:lnTo>
                  <a:pt x="451104" y="68228"/>
                </a:lnTo>
                <a:lnTo>
                  <a:pt x="469392" y="82296"/>
                </a:lnTo>
                <a:lnTo>
                  <a:pt x="486156" y="100584"/>
                </a:lnTo>
                <a:lnTo>
                  <a:pt x="501396" y="118872"/>
                </a:lnTo>
                <a:lnTo>
                  <a:pt x="515112" y="140208"/>
                </a:lnTo>
                <a:lnTo>
                  <a:pt x="515112" y="138684"/>
                </a:lnTo>
                <a:lnTo>
                  <a:pt x="521208" y="150876"/>
                </a:lnTo>
                <a:lnTo>
                  <a:pt x="521208" y="149352"/>
                </a:lnTo>
                <a:lnTo>
                  <a:pt x="527304" y="161544"/>
                </a:lnTo>
                <a:lnTo>
                  <a:pt x="527304" y="163068"/>
                </a:lnTo>
                <a:lnTo>
                  <a:pt x="531876" y="172212"/>
                </a:lnTo>
                <a:lnTo>
                  <a:pt x="534924" y="182880"/>
                </a:lnTo>
                <a:lnTo>
                  <a:pt x="539496" y="195072"/>
                </a:lnTo>
                <a:lnTo>
                  <a:pt x="542544" y="207264"/>
                </a:lnTo>
                <a:lnTo>
                  <a:pt x="547116" y="243840"/>
                </a:lnTo>
                <a:lnTo>
                  <a:pt x="547116" y="328168"/>
                </a:lnTo>
                <a:lnTo>
                  <a:pt x="550164" y="320040"/>
                </a:lnTo>
                <a:lnTo>
                  <a:pt x="553212" y="307848"/>
                </a:lnTo>
                <a:lnTo>
                  <a:pt x="554736" y="295656"/>
                </a:lnTo>
                <a:lnTo>
                  <a:pt x="557784" y="281940"/>
                </a:lnTo>
                <a:close/>
              </a:path>
              <a:path w="559435" h="513714">
                <a:moveTo>
                  <a:pt x="15240" y="294132"/>
                </a:moveTo>
                <a:lnTo>
                  <a:pt x="12192" y="281940"/>
                </a:lnTo>
                <a:lnTo>
                  <a:pt x="12192" y="332232"/>
                </a:lnTo>
                <a:lnTo>
                  <a:pt x="13716" y="336296"/>
                </a:lnTo>
                <a:lnTo>
                  <a:pt x="13716" y="294132"/>
                </a:lnTo>
                <a:lnTo>
                  <a:pt x="15240" y="294132"/>
                </a:lnTo>
                <a:close/>
              </a:path>
              <a:path w="559435" h="513714">
                <a:moveTo>
                  <a:pt x="57912" y="393192"/>
                </a:moveTo>
                <a:lnTo>
                  <a:pt x="44196" y="373380"/>
                </a:lnTo>
                <a:lnTo>
                  <a:pt x="32004" y="352044"/>
                </a:lnTo>
                <a:lnTo>
                  <a:pt x="27432" y="339852"/>
                </a:lnTo>
                <a:lnTo>
                  <a:pt x="27432" y="341376"/>
                </a:lnTo>
                <a:lnTo>
                  <a:pt x="22860" y="329184"/>
                </a:lnTo>
                <a:lnTo>
                  <a:pt x="19812" y="316992"/>
                </a:lnTo>
                <a:lnTo>
                  <a:pt x="19812" y="318516"/>
                </a:lnTo>
                <a:lnTo>
                  <a:pt x="13716" y="294132"/>
                </a:lnTo>
                <a:lnTo>
                  <a:pt x="13716" y="336296"/>
                </a:lnTo>
                <a:lnTo>
                  <a:pt x="16764" y="344424"/>
                </a:lnTo>
                <a:lnTo>
                  <a:pt x="22860" y="356616"/>
                </a:lnTo>
                <a:lnTo>
                  <a:pt x="27432" y="367284"/>
                </a:lnTo>
                <a:lnTo>
                  <a:pt x="33528" y="379476"/>
                </a:lnTo>
                <a:lnTo>
                  <a:pt x="48768" y="400812"/>
                </a:lnTo>
                <a:lnTo>
                  <a:pt x="56388" y="410718"/>
                </a:lnTo>
                <a:lnTo>
                  <a:pt x="56388" y="393192"/>
                </a:lnTo>
                <a:lnTo>
                  <a:pt x="57912" y="393192"/>
                </a:lnTo>
                <a:close/>
              </a:path>
              <a:path w="559435" h="513714">
                <a:moveTo>
                  <a:pt x="57912" y="118872"/>
                </a:moveTo>
                <a:lnTo>
                  <a:pt x="56388" y="118872"/>
                </a:lnTo>
                <a:lnTo>
                  <a:pt x="56388" y="121242"/>
                </a:lnTo>
                <a:lnTo>
                  <a:pt x="57912" y="118872"/>
                </a:lnTo>
                <a:close/>
              </a:path>
              <a:path w="559435" h="513714">
                <a:moveTo>
                  <a:pt x="73152" y="413004"/>
                </a:moveTo>
                <a:lnTo>
                  <a:pt x="56388" y="393192"/>
                </a:lnTo>
                <a:lnTo>
                  <a:pt x="56388" y="410718"/>
                </a:lnTo>
                <a:lnTo>
                  <a:pt x="64008" y="420624"/>
                </a:lnTo>
                <a:lnTo>
                  <a:pt x="71628" y="428244"/>
                </a:lnTo>
                <a:lnTo>
                  <a:pt x="71628" y="413004"/>
                </a:lnTo>
                <a:lnTo>
                  <a:pt x="73152" y="413004"/>
                </a:lnTo>
                <a:close/>
              </a:path>
              <a:path w="559435" h="513714">
                <a:moveTo>
                  <a:pt x="73152" y="100584"/>
                </a:moveTo>
                <a:lnTo>
                  <a:pt x="71628" y="100584"/>
                </a:lnTo>
                <a:lnTo>
                  <a:pt x="71628" y="102246"/>
                </a:lnTo>
                <a:lnTo>
                  <a:pt x="73152" y="100584"/>
                </a:lnTo>
                <a:close/>
              </a:path>
              <a:path w="559435" h="513714">
                <a:moveTo>
                  <a:pt x="109728" y="459594"/>
                </a:moveTo>
                <a:lnTo>
                  <a:pt x="109728" y="446532"/>
                </a:lnTo>
                <a:lnTo>
                  <a:pt x="89916" y="429768"/>
                </a:lnTo>
                <a:lnTo>
                  <a:pt x="71628" y="413004"/>
                </a:lnTo>
                <a:lnTo>
                  <a:pt x="71628" y="428244"/>
                </a:lnTo>
                <a:lnTo>
                  <a:pt x="82296" y="438912"/>
                </a:lnTo>
                <a:lnTo>
                  <a:pt x="102108" y="454152"/>
                </a:lnTo>
                <a:lnTo>
                  <a:pt x="109728" y="459594"/>
                </a:lnTo>
                <a:close/>
              </a:path>
              <a:path w="559435" h="513714">
                <a:moveTo>
                  <a:pt x="109728" y="67056"/>
                </a:moveTo>
                <a:lnTo>
                  <a:pt x="108204" y="67056"/>
                </a:lnTo>
                <a:lnTo>
                  <a:pt x="108204" y="68228"/>
                </a:lnTo>
                <a:lnTo>
                  <a:pt x="109728" y="67056"/>
                </a:lnTo>
                <a:close/>
              </a:path>
              <a:path w="559435" h="513714">
                <a:moveTo>
                  <a:pt x="152400" y="472440"/>
                </a:moveTo>
                <a:lnTo>
                  <a:pt x="129540" y="460248"/>
                </a:lnTo>
                <a:lnTo>
                  <a:pt x="108204" y="445008"/>
                </a:lnTo>
                <a:lnTo>
                  <a:pt x="109728" y="446532"/>
                </a:lnTo>
                <a:lnTo>
                  <a:pt x="109728" y="459594"/>
                </a:lnTo>
                <a:lnTo>
                  <a:pt x="123444" y="469392"/>
                </a:lnTo>
                <a:lnTo>
                  <a:pt x="146304" y="481584"/>
                </a:lnTo>
                <a:lnTo>
                  <a:pt x="150876" y="483870"/>
                </a:lnTo>
                <a:lnTo>
                  <a:pt x="150876" y="472440"/>
                </a:lnTo>
                <a:lnTo>
                  <a:pt x="152400" y="472440"/>
                </a:lnTo>
                <a:close/>
              </a:path>
              <a:path w="559435" h="513714">
                <a:moveTo>
                  <a:pt x="152400" y="39624"/>
                </a:moveTo>
                <a:lnTo>
                  <a:pt x="150876" y="39624"/>
                </a:lnTo>
                <a:lnTo>
                  <a:pt x="150876" y="40538"/>
                </a:lnTo>
                <a:lnTo>
                  <a:pt x="152400" y="39624"/>
                </a:lnTo>
                <a:close/>
              </a:path>
              <a:path w="559435" h="513714">
                <a:moveTo>
                  <a:pt x="239268" y="499872"/>
                </a:moveTo>
                <a:lnTo>
                  <a:pt x="211836" y="493776"/>
                </a:lnTo>
                <a:lnTo>
                  <a:pt x="199644" y="490728"/>
                </a:lnTo>
                <a:lnTo>
                  <a:pt x="175260" y="483108"/>
                </a:lnTo>
                <a:lnTo>
                  <a:pt x="150876" y="472440"/>
                </a:lnTo>
                <a:lnTo>
                  <a:pt x="150876" y="483870"/>
                </a:lnTo>
                <a:lnTo>
                  <a:pt x="170688" y="493776"/>
                </a:lnTo>
                <a:lnTo>
                  <a:pt x="196596" y="501396"/>
                </a:lnTo>
                <a:lnTo>
                  <a:pt x="210312" y="505968"/>
                </a:lnTo>
                <a:lnTo>
                  <a:pt x="224028" y="507492"/>
                </a:lnTo>
                <a:lnTo>
                  <a:pt x="237744" y="510540"/>
                </a:lnTo>
                <a:lnTo>
                  <a:pt x="237744" y="499872"/>
                </a:lnTo>
                <a:lnTo>
                  <a:pt x="239268" y="499872"/>
                </a:lnTo>
                <a:close/>
              </a:path>
              <a:path w="559435" h="513714">
                <a:moveTo>
                  <a:pt x="239268" y="13716"/>
                </a:moveTo>
                <a:lnTo>
                  <a:pt x="237744" y="13716"/>
                </a:lnTo>
                <a:lnTo>
                  <a:pt x="237744" y="13885"/>
                </a:lnTo>
                <a:lnTo>
                  <a:pt x="239268" y="13716"/>
                </a:lnTo>
                <a:close/>
              </a:path>
              <a:path w="559435" h="513714">
                <a:moveTo>
                  <a:pt x="307848" y="512064"/>
                </a:moveTo>
                <a:lnTo>
                  <a:pt x="307848" y="501396"/>
                </a:lnTo>
                <a:lnTo>
                  <a:pt x="294132" y="501396"/>
                </a:lnTo>
                <a:lnTo>
                  <a:pt x="278892" y="502920"/>
                </a:lnTo>
                <a:lnTo>
                  <a:pt x="265176" y="501396"/>
                </a:lnTo>
                <a:lnTo>
                  <a:pt x="251460" y="501396"/>
                </a:lnTo>
                <a:lnTo>
                  <a:pt x="237744" y="499872"/>
                </a:lnTo>
                <a:lnTo>
                  <a:pt x="237744" y="510540"/>
                </a:lnTo>
                <a:lnTo>
                  <a:pt x="265176" y="513588"/>
                </a:lnTo>
                <a:lnTo>
                  <a:pt x="294132" y="513588"/>
                </a:lnTo>
                <a:lnTo>
                  <a:pt x="307848" y="512064"/>
                </a:lnTo>
                <a:close/>
              </a:path>
              <a:path w="559435" h="513714">
                <a:moveTo>
                  <a:pt x="294132" y="10820"/>
                </a:moveTo>
                <a:lnTo>
                  <a:pt x="294132" y="10668"/>
                </a:lnTo>
                <a:lnTo>
                  <a:pt x="292608" y="10668"/>
                </a:lnTo>
                <a:lnTo>
                  <a:pt x="294132" y="10820"/>
                </a:lnTo>
                <a:close/>
              </a:path>
              <a:path w="559435" h="513714">
                <a:moveTo>
                  <a:pt x="307848" y="12361"/>
                </a:moveTo>
                <a:lnTo>
                  <a:pt x="307848" y="12192"/>
                </a:lnTo>
                <a:lnTo>
                  <a:pt x="306324" y="12192"/>
                </a:lnTo>
                <a:lnTo>
                  <a:pt x="307848" y="12361"/>
                </a:lnTo>
                <a:close/>
              </a:path>
              <a:path w="559435" h="513714">
                <a:moveTo>
                  <a:pt x="347472" y="506137"/>
                </a:moveTo>
                <a:lnTo>
                  <a:pt x="347472" y="493776"/>
                </a:lnTo>
                <a:lnTo>
                  <a:pt x="320040" y="499872"/>
                </a:lnTo>
                <a:lnTo>
                  <a:pt x="306324" y="501396"/>
                </a:lnTo>
                <a:lnTo>
                  <a:pt x="307848" y="501396"/>
                </a:lnTo>
                <a:lnTo>
                  <a:pt x="307848" y="512064"/>
                </a:lnTo>
                <a:lnTo>
                  <a:pt x="321564" y="510540"/>
                </a:lnTo>
                <a:lnTo>
                  <a:pt x="335280" y="507492"/>
                </a:lnTo>
                <a:lnTo>
                  <a:pt x="347472" y="506137"/>
                </a:lnTo>
                <a:close/>
              </a:path>
              <a:path w="559435" h="513714">
                <a:moveTo>
                  <a:pt x="347472" y="18626"/>
                </a:moveTo>
                <a:lnTo>
                  <a:pt x="347472" y="18288"/>
                </a:lnTo>
                <a:lnTo>
                  <a:pt x="345948" y="18288"/>
                </a:lnTo>
                <a:lnTo>
                  <a:pt x="347472" y="18626"/>
                </a:lnTo>
                <a:close/>
              </a:path>
              <a:path w="559435" h="513714">
                <a:moveTo>
                  <a:pt x="451104" y="445008"/>
                </a:moveTo>
                <a:lnTo>
                  <a:pt x="406908" y="472440"/>
                </a:lnTo>
                <a:lnTo>
                  <a:pt x="359664" y="490728"/>
                </a:lnTo>
                <a:lnTo>
                  <a:pt x="345948" y="493776"/>
                </a:lnTo>
                <a:lnTo>
                  <a:pt x="347472" y="493776"/>
                </a:lnTo>
                <a:lnTo>
                  <a:pt x="347472" y="506137"/>
                </a:lnTo>
                <a:lnTo>
                  <a:pt x="348996" y="505968"/>
                </a:lnTo>
                <a:lnTo>
                  <a:pt x="362712" y="501396"/>
                </a:lnTo>
                <a:lnTo>
                  <a:pt x="388620" y="493776"/>
                </a:lnTo>
                <a:lnTo>
                  <a:pt x="413004" y="481584"/>
                </a:lnTo>
                <a:lnTo>
                  <a:pt x="435864" y="469392"/>
                </a:lnTo>
                <a:lnTo>
                  <a:pt x="449580" y="459594"/>
                </a:lnTo>
                <a:lnTo>
                  <a:pt x="449580" y="446532"/>
                </a:lnTo>
                <a:lnTo>
                  <a:pt x="451104" y="445008"/>
                </a:lnTo>
                <a:close/>
              </a:path>
              <a:path w="559435" h="513714">
                <a:moveTo>
                  <a:pt x="451104" y="68228"/>
                </a:moveTo>
                <a:lnTo>
                  <a:pt x="451104" y="67056"/>
                </a:lnTo>
                <a:lnTo>
                  <a:pt x="449580" y="67056"/>
                </a:lnTo>
                <a:lnTo>
                  <a:pt x="451104" y="68228"/>
                </a:lnTo>
                <a:close/>
              </a:path>
              <a:path w="559435" h="513714">
                <a:moveTo>
                  <a:pt x="527304" y="373380"/>
                </a:moveTo>
                <a:lnTo>
                  <a:pt x="527304" y="352044"/>
                </a:lnTo>
                <a:lnTo>
                  <a:pt x="515112" y="373380"/>
                </a:lnTo>
                <a:lnTo>
                  <a:pt x="501396" y="393192"/>
                </a:lnTo>
                <a:lnTo>
                  <a:pt x="486156" y="413004"/>
                </a:lnTo>
                <a:lnTo>
                  <a:pt x="469392" y="429768"/>
                </a:lnTo>
                <a:lnTo>
                  <a:pt x="449580" y="446532"/>
                </a:lnTo>
                <a:lnTo>
                  <a:pt x="449580" y="459594"/>
                </a:lnTo>
                <a:lnTo>
                  <a:pt x="495300" y="420624"/>
                </a:lnTo>
                <a:lnTo>
                  <a:pt x="524256" y="379476"/>
                </a:lnTo>
                <a:lnTo>
                  <a:pt x="527304" y="373380"/>
                </a:lnTo>
                <a:close/>
              </a:path>
              <a:path w="559435" h="513714">
                <a:moveTo>
                  <a:pt x="527304" y="163068"/>
                </a:moveTo>
                <a:lnTo>
                  <a:pt x="527304" y="161544"/>
                </a:lnTo>
                <a:lnTo>
                  <a:pt x="525780" y="160020"/>
                </a:lnTo>
                <a:lnTo>
                  <a:pt x="527304" y="163068"/>
                </a:lnTo>
                <a:close/>
              </a:path>
              <a:path w="559435" h="513714">
                <a:moveTo>
                  <a:pt x="547116" y="328168"/>
                </a:moveTo>
                <a:lnTo>
                  <a:pt x="547116" y="268224"/>
                </a:lnTo>
                <a:lnTo>
                  <a:pt x="545592" y="281940"/>
                </a:lnTo>
                <a:lnTo>
                  <a:pt x="542544" y="306324"/>
                </a:lnTo>
                <a:lnTo>
                  <a:pt x="539496" y="318516"/>
                </a:lnTo>
                <a:lnTo>
                  <a:pt x="539496" y="316992"/>
                </a:lnTo>
                <a:lnTo>
                  <a:pt x="534924" y="329184"/>
                </a:lnTo>
                <a:lnTo>
                  <a:pt x="531876" y="341376"/>
                </a:lnTo>
                <a:lnTo>
                  <a:pt x="531876" y="339852"/>
                </a:lnTo>
                <a:lnTo>
                  <a:pt x="525780" y="352044"/>
                </a:lnTo>
                <a:lnTo>
                  <a:pt x="527304" y="352044"/>
                </a:lnTo>
                <a:lnTo>
                  <a:pt x="527304" y="373380"/>
                </a:lnTo>
                <a:lnTo>
                  <a:pt x="530352" y="367284"/>
                </a:lnTo>
                <a:lnTo>
                  <a:pt x="536448" y="356616"/>
                </a:lnTo>
                <a:lnTo>
                  <a:pt x="547116" y="328168"/>
                </a:lnTo>
                <a:close/>
              </a:path>
              <a:path w="559435" h="513714">
                <a:moveTo>
                  <a:pt x="559308" y="256032"/>
                </a:moveTo>
                <a:lnTo>
                  <a:pt x="557784" y="243840"/>
                </a:lnTo>
                <a:lnTo>
                  <a:pt x="557784" y="269748"/>
                </a:lnTo>
                <a:lnTo>
                  <a:pt x="559308" y="256032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26345" y="2327148"/>
            <a:ext cx="7103745" cy="777240"/>
          </a:xfrm>
          <a:custGeom>
            <a:avLst/>
            <a:gdLst/>
            <a:ahLst/>
            <a:cxnLst/>
            <a:rect l="l" t="t" r="r" b="b"/>
            <a:pathLst>
              <a:path w="7103745" h="777239">
                <a:moveTo>
                  <a:pt x="0" y="0"/>
                </a:moveTo>
                <a:lnTo>
                  <a:pt x="0" y="777240"/>
                </a:lnTo>
                <a:lnTo>
                  <a:pt x="7103364" y="777240"/>
                </a:lnTo>
                <a:lnTo>
                  <a:pt x="7103364" y="0"/>
                </a:lnTo>
                <a:lnTo>
                  <a:pt x="0" y="0"/>
                </a:lnTo>
                <a:close/>
              </a:path>
            </a:pathLst>
          </a:custGeom>
          <a:solidFill>
            <a:srgbClr val="8592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20249" y="2321052"/>
            <a:ext cx="7115809" cy="788035"/>
          </a:xfrm>
          <a:custGeom>
            <a:avLst/>
            <a:gdLst/>
            <a:ahLst/>
            <a:cxnLst/>
            <a:rect l="l" t="t" r="r" b="b"/>
            <a:pathLst>
              <a:path w="7115809" h="788035">
                <a:moveTo>
                  <a:pt x="7115553" y="787908"/>
                </a:moveTo>
                <a:lnTo>
                  <a:pt x="7115553" y="0"/>
                </a:lnTo>
                <a:lnTo>
                  <a:pt x="0" y="0"/>
                </a:lnTo>
                <a:lnTo>
                  <a:pt x="0" y="787908"/>
                </a:lnTo>
                <a:lnTo>
                  <a:pt x="6096" y="787908"/>
                </a:lnTo>
                <a:lnTo>
                  <a:pt x="6096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7104885" y="10668"/>
                </a:lnTo>
                <a:lnTo>
                  <a:pt x="7104885" y="6096"/>
                </a:lnTo>
                <a:lnTo>
                  <a:pt x="7109457" y="10668"/>
                </a:lnTo>
                <a:lnTo>
                  <a:pt x="7109457" y="787908"/>
                </a:lnTo>
                <a:lnTo>
                  <a:pt x="7115553" y="787908"/>
                </a:lnTo>
                <a:close/>
              </a:path>
              <a:path w="7115809" h="788035">
                <a:moveTo>
                  <a:pt x="10668" y="10668"/>
                </a:moveTo>
                <a:lnTo>
                  <a:pt x="10668" y="6096"/>
                </a:lnTo>
                <a:lnTo>
                  <a:pt x="6096" y="10668"/>
                </a:lnTo>
                <a:lnTo>
                  <a:pt x="10668" y="10668"/>
                </a:lnTo>
                <a:close/>
              </a:path>
              <a:path w="7115809" h="788035">
                <a:moveTo>
                  <a:pt x="10668" y="777240"/>
                </a:moveTo>
                <a:lnTo>
                  <a:pt x="10668" y="10668"/>
                </a:lnTo>
                <a:lnTo>
                  <a:pt x="6096" y="10668"/>
                </a:lnTo>
                <a:lnTo>
                  <a:pt x="6096" y="777240"/>
                </a:lnTo>
                <a:lnTo>
                  <a:pt x="10668" y="777240"/>
                </a:lnTo>
                <a:close/>
              </a:path>
              <a:path w="7115809" h="788035">
                <a:moveTo>
                  <a:pt x="7109457" y="777240"/>
                </a:moveTo>
                <a:lnTo>
                  <a:pt x="6096" y="777240"/>
                </a:lnTo>
                <a:lnTo>
                  <a:pt x="10668" y="783336"/>
                </a:lnTo>
                <a:lnTo>
                  <a:pt x="10668" y="787908"/>
                </a:lnTo>
                <a:lnTo>
                  <a:pt x="7104885" y="787908"/>
                </a:lnTo>
                <a:lnTo>
                  <a:pt x="7104885" y="783336"/>
                </a:lnTo>
                <a:lnTo>
                  <a:pt x="7109457" y="777240"/>
                </a:lnTo>
                <a:close/>
              </a:path>
              <a:path w="7115809" h="788035">
                <a:moveTo>
                  <a:pt x="10668" y="787908"/>
                </a:moveTo>
                <a:lnTo>
                  <a:pt x="10668" y="783336"/>
                </a:lnTo>
                <a:lnTo>
                  <a:pt x="6096" y="777240"/>
                </a:lnTo>
                <a:lnTo>
                  <a:pt x="6096" y="787908"/>
                </a:lnTo>
                <a:lnTo>
                  <a:pt x="10668" y="787908"/>
                </a:lnTo>
                <a:close/>
              </a:path>
              <a:path w="7115809" h="788035">
                <a:moveTo>
                  <a:pt x="7109457" y="10668"/>
                </a:moveTo>
                <a:lnTo>
                  <a:pt x="7104885" y="6096"/>
                </a:lnTo>
                <a:lnTo>
                  <a:pt x="7104885" y="10668"/>
                </a:lnTo>
                <a:lnTo>
                  <a:pt x="7109457" y="10668"/>
                </a:lnTo>
                <a:close/>
              </a:path>
              <a:path w="7115809" h="788035">
                <a:moveTo>
                  <a:pt x="7109457" y="777240"/>
                </a:moveTo>
                <a:lnTo>
                  <a:pt x="7109457" y="10668"/>
                </a:lnTo>
                <a:lnTo>
                  <a:pt x="7104885" y="10668"/>
                </a:lnTo>
                <a:lnTo>
                  <a:pt x="7104885" y="777240"/>
                </a:lnTo>
                <a:lnTo>
                  <a:pt x="7109457" y="777240"/>
                </a:lnTo>
                <a:close/>
              </a:path>
              <a:path w="7115809" h="788035">
                <a:moveTo>
                  <a:pt x="7109457" y="787908"/>
                </a:moveTo>
                <a:lnTo>
                  <a:pt x="7109457" y="777240"/>
                </a:lnTo>
                <a:lnTo>
                  <a:pt x="7104885" y="783336"/>
                </a:lnTo>
                <a:lnTo>
                  <a:pt x="7104885" y="787908"/>
                </a:lnTo>
                <a:lnTo>
                  <a:pt x="7109457" y="7879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65741" y="2468880"/>
            <a:ext cx="521334" cy="492759"/>
          </a:xfrm>
          <a:custGeom>
            <a:avLst/>
            <a:gdLst/>
            <a:ahLst/>
            <a:cxnLst/>
            <a:rect l="l" t="t" r="r" b="b"/>
            <a:pathLst>
              <a:path w="521335" h="492760">
                <a:moveTo>
                  <a:pt x="521204" y="246888"/>
                </a:moveTo>
                <a:lnTo>
                  <a:pt x="516984" y="202698"/>
                </a:lnTo>
                <a:lnTo>
                  <a:pt x="504823" y="161029"/>
                </a:lnTo>
                <a:lnTo>
                  <a:pt x="485475" y="122597"/>
                </a:lnTo>
                <a:lnTo>
                  <a:pt x="459693" y="88116"/>
                </a:lnTo>
                <a:lnTo>
                  <a:pt x="428228" y="58300"/>
                </a:lnTo>
                <a:lnTo>
                  <a:pt x="391835" y="33866"/>
                </a:lnTo>
                <a:lnTo>
                  <a:pt x="351264" y="15528"/>
                </a:lnTo>
                <a:lnTo>
                  <a:pt x="307270" y="4001"/>
                </a:lnTo>
                <a:lnTo>
                  <a:pt x="260604" y="0"/>
                </a:lnTo>
                <a:lnTo>
                  <a:pt x="213535" y="4001"/>
                </a:lnTo>
                <a:lnTo>
                  <a:pt x="169327" y="15528"/>
                </a:lnTo>
                <a:lnTo>
                  <a:pt x="128693" y="33866"/>
                </a:lnTo>
                <a:lnTo>
                  <a:pt x="92349" y="58300"/>
                </a:lnTo>
                <a:lnTo>
                  <a:pt x="61010" y="88116"/>
                </a:lnTo>
                <a:lnTo>
                  <a:pt x="35390" y="122597"/>
                </a:lnTo>
                <a:lnTo>
                  <a:pt x="16205" y="161029"/>
                </a:lnTo>
                <a:lnTo>
                  <a:pt x="4170" y="202698"/>
                </a:lnTo>
                <a:lnTo>
                  <a:pt x="0" y="246888"/>
                </a:lnTo>
                <a:lnTo>
                  <a:pt x="4170" y="291025"/>
                </a:lnTo>
                <a:lnTo>
                  <a:pt x="16205" y="332553"/>
                </a:lnTo>
                <a:lnTo>
                  <a:pt x="35390" y="370783"/>
                </a:lnTo>
                <a:lnTo>
                  <a:pt x="61010" y="405024"/>
                </a:lnTo>
                <a:lnTo>
                  <a:pt x="92349" y="434586"/>
                </a:lnTo>
                <a:lnTo>
                  <a:pt x="128693" y="458780"/>
                </a:lnTo>
                <a:lnTo>
                  <a:pt x="169327" y="476915"/>
                </a:lnTo>
                <a:lnTo>
                  <a:pt x="213535" y="488302"/>
                </a:lnTo>
                <a:lnTo>
                  <a:pt x="260604" y="492252"/>
                </a:lnTo>
                <a:lnTo>
                  <a:pt x="307270" y="488302"/>
                </a:lnTo>
                <a:lnTo>
                  <a:pt x="351264" y="476915"/>
                </a:lnTo>
                <a:lnTo>
                  <a:pt x="391835" y="458780"/>
                </a:lnTo>
                <a:lnTo>
                  <a:pt x="428228" y="434586"/>
                </a:lnTo>
                <a:lnTo>
                  <a:pt x="459693" y="405024"/>
                </a:lnTo>
                <a:lnTo>
                  <a:pt x="485475" y="370783"/>
                </a:lnTo>
                <a:lnTo>
                  <a:pt x="504823" y="332553"/>
                </a:lnTo>
                <a:lnTo>
                  <a:pt x="516984" y="291025"/>
                </a:lnTo>
                <a:lnTo>
                  <a:pt x="521204" y="2468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59645" y="2464308"/>
            <a:ext cx="533400" cy="502920"/>
          </a:xfrm>
          <a:custGeom>
            <a:avLst/>
            <a:gdLst/>
            <a:ahLst/>
            <a:cxnLst/>
            <a:rect l="l" t="t" r="r" b="b"/>
            <a:pathLst>
              <a:path w="533400" h="502919">
                <a:moveTo>
                  <a:pt x="531872" y="277368"/>
                </a:moveTo>
                <a:lnTo>
                  <a:pt x="531872" y="225552"/>
                </a:lnTo>
                <a:lnTo>
                  <a:pt x="530348" y="213360"/>
                </a:lnTo>
                <a:lnTo>
                  <a:pt x="512060" y="152400"/>
                </a:lnTo>
                <a:lnTo>
                  <a:pt x="487676" y="109728"/>
                </a:lnTo>
                <a:lnTo>
                  <a:pt x="454148" y="73152"/>
                </a:lnTo>
                <a:lnTo>
                  <a:pt x="414524" y="42672"/>
                </a:lnTo>
                <a:lnTo>
                  <a:pt x="370328" y="19812"/>
                </a:lnTo>
                <a:lnTo>
                  <a:pt x="332232" y="7620"/>
                </a:lnTo>
                <a:lnTo>
                  <a:pt x="320040" y="4572"/>
                </a:lnTo>
                <a:lnTo>
                  <a:pt x="306324" y="3048"/>
                </a:lnTo>
                <a:lnTo>
                  <a:pt x="294132" y="1524"/>
                </a:lnTo>
                <a:lnTo>
                  <a:pt x="280416" y="0"/>
                </a:lnTo>
                <a:lnTo>
                  <a:pt x="252984" y="0"/>
                </a:lnTo>
                <a:lnTo>
                  <a:pt x="225552" y="3048"/>
                </a:lnTo>
                <a:lnTo>
                  <a:pt x="187452" y="10668"/>
                </a:lnTo>
                <a:lnTo>
                  <a:pt x="140208" y="30480"/>
                </a:lnTo>
                <a:lnTo>
                  <a:pt x="97536" y="56388"/>
                </a:lnTo>
                <a:lnTo>
                  <a:pt x="60960" y="91440"/>
                </a:lnTo>
                <a:lnTo>
                  <a:pt x="32004" y="131064"/>
                </a:lnTo>
                <a:lnTo>
                  <a:pt x="12192" y="176784"/>
                </a:lnTo>
                <a:lnTo>
                  <a:pt x="0" y="237744"/>
                </a:lnTo>
                <a:lnTo>
                  <a:pt x="0" y="263652"/>
                </a:lnTo>
                <a:lnTo>
                  <a:pt x="1524" y="277368"/>
                </a:lnTo>
                <a:lnTo>
                  <a:pt x="3048" y="289560"/>
                </a:lnTo>
                <a:lnTo>
                  <a:pt x="10668" y="320040"/>
                </a:lnTo>
                <a:lnTo>
                  <a:pt x="10668" y="251460"/>
                </a:lnTo>
                <a:lnTo>
                  <a:pt x="12192" y="237744"/>
                </a:lnTo>
                <a:lnTo>
                  <a:pt x="12192" y="227076"/>
                </a:lnTo>
                <a:lnTo>
                  <a:pt x="13716" y="214884"/>
                </a:lnTo>
                <a:lnTo>
                  <a:pt x="19812" y="190500"/>
                </a:lnTo>
                <a:lnTo>
                  <a:pt x="22860" y="179832"/>
                </a:lnTo>
                <a:lnTo>
                  <a:pt x="25908" y="167640"/>
                </a:lnTo>
                <a:lnTo>
                  <a:pt x="25908" y="169164"/>
                </a:lnTo>
                <a:lnTo>
                  <a:pt x="30480" y="156972"/>
                </a:lnTo>
                <a:lnTo>
                  <a:pt x="30480" y="158496"/>
                </a:lnTo>
                <a:lnTo>
                  <a:pt x="41148" y="138493"/>
                </a:lnTo>
                <a:lnTo>
                  <a:pt x="41148" y="137160"/>
                </a:lnTo>
                <a:lnTo>
                  <a:pt x="54864" y="115824"/>
                </a:lnTo>
                <a:lnTo>
                  <a:pt x="54864" y="117348"/>
                </a:lnTo>
                <a:lnTo>
                  <a:pt x="68580" y="99517"/>
                </a:lnTo>
                <a:lnTo>
                  <a:pt x="68580" y="99060"/>
                </a:lnTo>
                <a:lnTo>
                  <a:pt x="85344" y="80772"/>
                </a:lnTo>
                <a:lnTo>
                  <a:pt x="103632" y="65532"/>
                </a:lnTo>
                <a:lnTo>
                  <a:pt x="123444" y="51816"/>
                </a:lnTo>
                <a:lnTo>
                  <a:pt x="144780" y="39624"/>
                </a:lnTo>
                <a:lnTo>
                  <a:pt x="167640" y="28956"/>
                </a:lnTo>
                <a:lnTo>
                  <a:pt x="167640" y="29908"/>
                </a:lnTo>
                <a:lnTo>
                  <a:pt x="190500" y="21336"/>
                </a:lnTo>
                <a:lnTo>
                  <a:pt x="214884" y="15240"/>
                </a:lnTo>
                <a:lnTo>
                  <a:pt x="227076" y="13716"/>
                </a:lnTo>
                <a:lnTo>
                  <a:pt x="240792" y="12192"/>
                </a:lnTo>
                <a:lnTo>
                  <a:pt x="252984" y="10668"/>
                </a:lnTo>
                <a:lnTo>
                  <a:pt x="280416" y="10668"/>
                </a:lnTo>
                <a:lnTo>
                  <a:pt x="280416" y="10837"/>
                </a:lnTo>
                <a:lnTo>
                  <a:pt x="292608" y="12192"/>
                </a:lnTo>
                <a:lnTo>
                  <a:pt x="304800" y="13716"/>
                </a:lnTo>
                <a:lnTo>
                  <a:pt x="318516" y="15240"/>
                </a:lnTo>
                <a:lnTo>
                  <a:pt x="342900" y="21336"/>
                </a:lnTo>
                <a:lnTo>
                  <a:pt x="342900" y="21907"/>
                </a:lnTo>
                <a:lnTo>
                  <a:pt x="365756" y="30480"/>
                </a:lnTo>
                <a:lnTo>
                  <a:pt x="365756" y="28956"/>
                </a:lnTo>
                <a:lnTo>
                  <a:pt x="388616" y="39624"/>
                </a:lnTo>
                <a:lnTo>
                  <a:pt x="409952" y="51816"/>
                </a:lnTo>
                <a:lnTo>
                  <a:pt x="409952" y="52795"/>
                </a:lnTo>
                <a:lnTo>
                  <a:pt x="429764" y="65532"/>
                </a:lnTo>
                <a:lnTo>
                  <a:pt x="429764" y="66802"/>
                </a:lnTo>
                <a:lnTo>
                  <a:pt x="446528" y="80772"/>
                </a:lnTo>
                <a:lnTo>
                  <a:pt x="463292" y="99060"/>
                </a:lnTo>
                <a:lnTo>
                  <a:pt x="463292" y="97536"/>
                </a:lnTo>
                <a:lnTo>
                  <a:pt x="478532" y="117348"/>
                </a:lnTo>
                <a:lnTo>
                  <a:pt x="478532" y="115824"/>
                </a:lnTo>
                <a:lnTo>
                  <a:pt x="490724" y="137160"/>
                </a:lnTo>
                <a:lnTo>
                  <a:pt x="490724" y="135636"/>
                </a:lnTo>
                <a:lnTo>
                  <a:pt x="501392" y="158496"/>
                </a:lnTo>
                <a:lnTo>
                  <a:pt x="501392" y="156972"/>
                </a:lnTo>
                <a:lnTo>
                  <a:pt x="505964" y="169164"/>
                </a:lnTo>
                <a:lnTo>
                  <a:pt x="505964" y="167640"/>
                </a:lnTo>
                <a:lnTo>
                  <a:pt x="510536" y="179832"/>
                </a:lnTo>
                <a:lnTo>
                  <a:pt x="513584" y="190500"/>
                </a:lnTo>
                <a:lnTo>
                  <a:pt x="516632" y="202692"/>
                </a:lnTo>
                <a:lnTo>
                  <a:pt x="519680" y="227076"/>
                </a:lnTo>
                <a:lnTo>
                  <a:pt x="519680" y="225552"/>
                </a:lnTo>
                <a:lnTo>
                  <a:pt x="521204" y="239268"/>
                </a:lnTo>
                <a:lnTo>
                  <a:pt x="521204" y="326136"/>
                </a:lnTo>
                <a:lnTo>
                  <a:pt x="530348" y="289560"/>
                </a:lnTo>
                <a:lnTo>
                  <a:pt x="531872" y="277368"/>
                </a:lnTo>
                <a:close/>
              </a:path>
              <a:path w="533400" h="502919">
                <a:moveTo>
                  <a:pt x="42672" y="365760"/>
                </a:moveTo>
                <a:lnTo>
                  <a:pt x="30480" y="344424"/>
                </a:lnTo>
                <a:lnTo>
                  <a:pt x="25908" y="333756"/>
                </a:lnTo>
                <a:lnTo>
                  <a:pt x="22860" y="321564"/>
                </a:lnTo>
                <a:lnTo>
                  <a:pt x="22860" y="323088"/>
                </a:lnTo>
                <a:lnTo>
                  <a:pt x="16764" y="298704"/>
                </a:lnTo>
                <a:lnTo>
                  <a:pt x="16764" y="300228"/>
                </a:lnTo>
                <a:lnTo>
                  <a:pt x="13716" y="288036"/>
                </a:lnTo>
                <a:lnTo>
                  <a:pt x="12192" y="275844"/>
                </a:lnTo>
                <a:lnTo>
                  <a:pt x="12192" y="263652"/>
                </a:lnTo>
                <a:lnTo>
                  <a:pt x="10668" y="251460"/>
                </a:lnTo>
                <a:lnTo>
                  <a:pt x="10668" y="320040"/>
                </a:lnTo>
                <a:lnTo>
                  <a:pt x="12192" y="326136"/>
                </a:lnTo>
                <a:lnTo>
                  <a:pt x="16764" y="336804"/>
                </a:lnTo>
                <a:lnTo>
                  <a:pt x="21336" y="348996"/>
                </a:lnTo>
                <a:lnTo>
                  <a:pt x="32004" y="370332"/>
                </a:lnTo>
                <a:lnTo>
                  <a:pt x="41148" y="384556"/>
                </a:lnTo>
                <a:lnTo>
                  <a:pt x="41148" y="365760"/>
                </a:lnTo>
                <a:lnTo>
                  <a:pt x="42672" y="365760"/>
                </a:lnTo>
                <a:close/>
              </a:path>
              <a:path w="533400" h="502919">
                <a:moveTo>
                  <a:pt x="42672" y="135636"/>
                </a:moveTo>
                <a:lnTo>
                  <a:pt x="41148" y="137160"/>
                </a:lnTo>
                <a:lnTo>
                  <a:pt x="41148" y="138493"/>
                </a:lnTo>
                <a:lnTo>
                  <a:pt x="42672" y="135636"/>
                </a:lnTo>
                <a:close/>
              </a:path>
              <a:path w="533400" h="502919">
                <a:moveTo>
                  <a:pt x="70104" y="403860"/>
                </a:moveTo>
                <a:lnTo>
                  <a:pt x="54864" y="385572"/>
                </a:lnTo>
                <a:lnTo>
                  <a:pt x="41148" y="365760"/>
                </a:lnTo>
                <a:lnTo>
                  <a:pt x="41148" y="384556"/>
                </a:lnTo>
                <a:lnTo>
                  <a:pt x="45720" y="391668"/>
                </a:lnTo>
                <a:lnTo>
                  <a:pt x="60960" y="411480"/>
                </a:lnTo>
                <a:lnTo>
                  <a:pt x="68580" y="419100"/>
                </a:lnTo>
                <a:lnTo>
                  <a:pt x="68580" y="403860"/>
                </a:lnTo>
                <a:lnTo>
                  <a:pt x="70104" y="403860"/>
                </a:lnTo>
                <a:close/>
              </a:path>
              <a:path w="533400" h="502919">
                <a:moveTo>
                  <a:pt x="70104" y="97536"/>
                </a:moveTo>
                <a:lnTo>
                  <a:pt x="68580" y="99060"/>
                </a:lnTo>
                <a:lnTo>
                  <a:pt x="68580" y="99517"/>
                </a:lnTo>
                <a:lnTo>
                  <a:pt x="70104" y="97536"/>
                </a:lnTo>
                <a:close/>
              </a:path>
              <a:path w="533400" h="502919">
                <a:moveTo>
                  <a:pt x="167640" y="472440"/>
                </a:moveTo>
                <a:lnTo>
                  <a:pt x="123444" y="449580"/>
                </a:lnTo>
                <a:lnTo>
                  <a:pt x="85344" y="420624"/>
                </a:lnTo>
                <a:lnTo>
                  <a:pt x="68580" y="403860"/>
                </a:lnTo>
                <a:lnTo>
                  <a:pt x="68580" y="419100"/>
                </a:lnTo>
                <a:lnTo>
                  <a:pt x="97536" y="445008"/>
                </a:lnTo>
                <a:lnTo>
                  <a:pt x="140208" y="472440"/>
                </a:lnTo>
                <a:lnTo>
                  <a:pt x="166116" y="484060"/>
                </a:lnTo>
                <a:lnTo>
                  <a:pt x="166116" y="472440"/>
                </a:lnTo>
                <a:lnTo>
                  <a:pt x="167640" y="472440"/>
                </a:lnTo>
                <a:close/>
              </a:path>
              <a:path w="533400" h="502919">
                <a:moveTo>
                  <a:pt x="167640" y="29908"/>
                </a:moveTo>
                <a:lnTo>
                  <a:pt x="167640" y="28956"/>
                </a:lnTo>
                <a:lnTo>
                  <a:pt x="166116" y="30480"/>
                </a:lnTo>
                <a:lnTo>
                  <a:pt x="167640" y="29908"/>
                </a:lnTo>
                <a:close/>
              </a:path>
              <a:path w="533400" h="502919">
                <a:moveTo>
                  <a:pt x="280416" y="501396"/>
                </a:moveTo>
                <a:lnTo>
                  <a:pt x="280416" y="490728"/>
                </a:lnTo>
                <a:lnTo>
                  <a:pt x="252984" y="490728"/>
                </a:lnTo>
                <a:lnTo>
                  <a:pt x="240792" y="489204"/>
                </a:lnTo>
                <a:lnTo>
                  <a:pt x="240792" y="490728"/>
                </a:lnTo>
                <a:lnTo>
                  <a:pt x="227076" y="487680"/>
                </a:lnTo>
                <a:lnTo>
                  <a:pt x="214884" y="486156"/>
                </a:lnTo>
                <a:lnTo>
                  <a:pt x="190500" y="480060"/>
                </a:lnTo>
                <a:lnTo>
                  <a:pt x="166116" y="472440"/>
                </a:lnTo>
                <a:lnTo>
                  <a:pt x="166116" y="484060"/>
                </a:lnTo>
                <a:lnTo>
                  <a:pt x="187452" y="490728"/>
                </a:lnTo>
                <a:lnTo>
                  <a:pt x="199644" y="493776"/>
                </a:lnTo>
                <a:lnTo>
                  <a:pt x="213360" y="496824"/>
                </a:lnTo>
                <a:lnTo>
                  <a:pt x="225552" y="499872"/>
                </a:lnTo>
                <a:lnTo>
                  <a:pt x="239268" y="501396"/>
                </a:lnTo>
                <a:lnTo>
                  <a:pt x="252984" y="501396"/>
                </a:lnTo>
                <a:lnTo>
                  <a:pt x="266700" y="502920"/>
                </a:lnTo>
                <a:lnTo>
                  <a:pt x="280416" y="501396"/>
                </a:lnTo>
                <a:close/>
              </a:path>
              <a:path w="533400" h="502919">
                <a:moveTo>
                  <a:pt x="280416" y="10837"/>
                </a:moveTo>
                <a:lnTo>
                  <a:pt x="280416" y="10668"/>
                </a:lnTo>
                <a:lnTo>
                  <a:pt x="278892" y="10668"/>
                </a:lnTo>
                <a:lnTo>
                  <a:pt x="280416" y="10837"/>
                </a:lnTo>
                <a:close/>
              </a:path>
              <a:path w="533400" h="502919">
                <a:moveTo>
                  <a:pt x="342900" y="491405"/>
                </a:moveTo>
                <a:lnTo>
                  <a:pt x="342900" y="480060"/>
                </a:lnTo>
                <a:lnTo>
                  <a:pt x="318516" y="486156"/>
                </a:lnTo>
                <a:lnTo>
                  <a:pt x="304800" y="487680"/>
                </a:lnTo>
                <a:lnTo>
                  <a:pt x="292608" y="489204"/>
                </a:lnTo>
                <a:lnTo>
                  <a:pt x="278892" y="490728"/>
                </a:lnTo>
                <a:lnTo>
                  <a:pt x="280416" y="490728"/>
                </a:lnTo>
                <a:lnTo>
                  <a:pt x="280416" y="501396"/>
                </a:lnTo>
                <a:lnTo>
                  <a:pt x="294132" y="501396"/>
                </a:lnTo>
                <a:lnTo>
                  <a:pt x="306324" y="499872"/>
                </a:lnTo>
                <a:lnTo>
                  <a:pt x="320040" y="496824"/>
                </a:lnTo>
                <a:lnTo>
                  <a:pt x="332232" y="493776"/>
                </a:lnTo>
                <a:lnTo>
                  <a:pt x="342900" y="491405"/>
                </a:lnTo>
                <a:close/>
              </a:path>
              <a:path w="533400" h="502919">
                <a:moveTo>
                  <a:pt x="342900" y="21907"/>
                </a:moveTo>
                <a:lnTo>
                  <a:pt x="342900" y="21336"/>
                </a:lnTo>
                <a:lnTo>
                  <a:pt x="341376" y="21336"/>
                </a:lnTo>
                <a:lnTo>
                  <a:pt x="342900" y="21907"/>
                </a:lnTo>
                <a:close/>
              </a:path>
              <a:path w="533400" h="502919">
                <a:moveTo>
                  <a:pt x="409952" y="461663"/>
                </a:moveTo>
                <a:lnTo>
                  <a:pt x="409952" y="449580"/>
                </a:lnTo>
                <a:lnTo>
                  <a:pt x="388616" y="461772"/>
                </a:lnTo>
                <a:lnTo>
                  <a:pt x="365756" y="472440"/>
                </a:lnTo>
                <a:lnTo>
                  <a:pt x="341376" y="480060"/>
                </a:lnTo>
                <a:lnTo>
                  <a:pt x="342900" y="480060"/>
                </a:lnTo>
                <a:lnTo>
                  <a:pt x="342900" y="491405"/>
                </a:lnTo>
                <a:lnTo>
                  <a:pt x="345948" y="490728"/>
                </a:lnTo>
                <a:lnTo>
                  <a:pt x="370328" y="483108"/>
                </a:lnTo>
                <a:lnTo>
                  <a:pt x="393188" y="472440"/>
                </a:lnTo>
                <a:lnTo>
                  <a:pt x="409952" y="461663"/>
                </a:lnTo>
                <a:close/>
              </a:path>
              <a:path w="533400" h="502919">
                <a:moveTo>
                  <a:pt x="409952" y="52795"/>
                </a:moveTo>
                <a:lnTo>
                  <a:pt x="409952" y="51816"/>
                </a:lnTo>
                <a:lnTo>
                  <a:pt x="408428" y="51816"/>
                </a:lnTo>
                <a:lnTo>
                  <a:pt x="409952" y="52795"/>
                </a:lnTo>
                <a:close/>
              </a:path>
              <a:path w="533400" h="502919">
                <a:moveTo>
                  <a:pt x="429764" y="448926"/>
                </a:moveTo>
                <a:lnTo>
                  <a:pt x="429764" y="435864"/>
                </a:lnTo>
                <a:lnTo>
                  <a:pt x="408428" y="449580"/>
                </a:lnTo>
                <a:lnTo>
                  <a:pt x="409952" y="449580"/>
                </a:lnTo>
                <a:lnTo>
                  <a:pt x="409952" y="461663"/>
                </a:lnTo>
                <a:lnTo>
                  <a:pt x="429764" y="448926"/>
                </a:lnTo>
                <a:close/>
              </a:path>
              <a:path w="533400" h="502919">
                <a:moveTo>
                  <a:pt x="429764" y="66802"/>
                </a:moveTo>
                <a:lnTo>
                  <a:pt x="429764" y="65532"/>
                </a:lnTo>
                <a:lnTo>
                  <a:pt x="428240" y="65532"/>
                </a:lnTo>
                <a:lnTo>
                  <a:pt x="429764" y="66802"/>
                </a:lnTo>
                <a:close/>
              </a:path>
              <a:path w="533400" h="502919">
                <a:moveTo>
                  <a:pt x="521204" y="326136"/>
                </a:moveTo>
                <a:lnTo>
                  <a:pt x="521204" y="263652"/>
                </a:lnTo>
                <a:lnTo>
                  <a:pt x="516632" y="300228"/>
                </a:lnTo>
                <a:lnTo>
                  <a:pt x="516632" y="298704"/>
                </a:lnTo>
                <a:lnTo>
                  <a:pt x="510536" y="323088"/>
                </a:lnTo>
                <a:lnTo>
                  <a:pt x="510536" y="321564"/>
                </a:lnTo>
                <a:lnTo>
                  <a:pt x="505964" y="333756"/>
                </a:lnTo>
                <a:lnTo>
                  <a:pt x="478532" y="385572"/>
                </a:lnTo>
                <a:lnTo>
                  <a:pt x="446528" y="420624"/>
                </a:lnTo>
                <a:lnTo>
                  <a:pt x="428240" y="435864"/>
                </a:lnTo>
                <a:lnTo>
                  <a:pt x="429764" y="435864"/>
                </a:lnTo>
                <a:lnTo>
                  <a:pt x="429764" y="448926"/>
                </a:lnTo>
                <a:lnTo>
                  <a:pt x="435860" y="445008"/>
                </a:lnTo>
                <a:lnTo>
                  <a:pt x="472436" y="411480"/>
                </a:lnTo>
                <a:lnTo>
                  <a:pt x="487676" y="391668"/>
                </a:lnTo>
                <a:lnTo>
                  <a:pt x="512060" y="348996"/>
                </a:lnTo>
                <a:lnTo>
                  <a:pt x="516632" y="336804"/>
                </a:lnTo>
                <a:lnTo>
                  <a:pt x="521204" y="326136"/>
                </a:lnTo>
                <a:close/>
              </a:path>
              <a:path w="533400" h="502919">
                <a:moveTo>
                  <a:pt x="533396" y="251460"/>
                </a:moveTo>
                <a:lnTo>
                  <a:pt x="531872" y="237744"/>
                </a:lnTo>
                <a:lnTo>
                  <a:pt x="531872" y="263652"/>
                </a:lnTo>
                <a:lnTo>
                  <a:pt x="533396" y="251460"/>
                </a:lnTo>
                <a:close/>
              </a:path>
            </a:pathLst>
          </a:custGeom>
          <a:solidFill>
            <a:srgbClr val="8592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11461" y="3211068"/>
            <a:ext cx="7318375" cy="775970"/>
          </a:xfrm>
          <a:custGeom>
            <a:avLst/>
            <a:gdLst/>
            <a:ahLst/>
            <a:cxnLst/>
            <a:rect l="l" t="t" r="r" b="b"/>
            <a:pathLst>
              <a:path w="7318375" h="775970">
                <a:moveTo>
                  <a:pt x="0" y="0"/>
                </a:moveTo>
                <a:lnTo>
                  <a:pt x="0" y="775716"/>
                </a:lnTo>
                <a:lnTo>
                  <a:pt x="7318248" y="775716"/>
                </a:lnTo>
                <a:lnTo>
                  <a:pt x="7318248" y="0"/>
                </a:lnTo>
                <a:lnTo>
                  <a:pt x="0" y="0"/>
                </a:lnTo>
                <a:close/>
              </a:path>
            </a:pathLst>
          </a:custGeom>
          <a:solidFill>
            <a:srgbClr val="8FA1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06889" y="3204972"/>
            <a:ext cx="7329170" cy="786765"/>
          </a:xfrm>
          <a:custGeom>
            <a:avLst/>
            <a:gdLst/>
            <a:ahLst/>
            <a:cxnLst/>
            <a:rect l="l" t="t" r="r" b="b"/>
            <a:pathLst>
              <a:path w="7329170" h="786764">
                <a:moveTo>
                  <a:pt x="7328913" y="786384"/>
                </a:moveTo>
                <a:lnTo>
                  <a:pt x="7328913" y="0"/>
                </a:lnTo>
                <a:lnTo>
                  <a:pt x="0" y="0"/>
                </a:lnTo>
                <a:lnTo>
                  <a:pt x="0" y="786384"/>
                </a:lnTo>
                <a:lnTo>
                  <a:pt x="4572" y="786384"/>
                </a:ln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lnTo>
                  <a:pt x="7318245" y="10668"/>
                </a:lnTo>
                <a:lnTo>
                  <a:pt x="7318245" y="6096"/>
                </a:lnTo>
                <a:lnTo>
                  <a:pt x="7322817" y="10668"/>
                </a:lnTo>
                <a:lnTo>
                  <a:pt x="7322817" y="786384"/>
                </a:lnTo>
                <a:lnTo>
                  <a:pt x="7328913" y="786384"/>
                </a:lnTo>
                <a:close/>
              </a:path>
              <a:path w="7329170" h="786764">
                <a:moveTo>
                  <a:pt x="10668" y="10668"/>
                </a:move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close/>
              </a:path>
              <a:path w="7329170" h="786764">
                <a:moveTo>
                  <a:pt x="10668" y="775716"/>
                </a:moveTo>
                <a:lnTo>
                  <a:pt x="10668" y="10668"/>
                </a:lnTo>
                <a:lnTo>
                  <a:pt x="4572" y="10668"/>
                </a:lnTo>
                <a:lnTo>
                  <a:pt x="4572" y="775716"/>
                </a:lnTo>
                <a:lnTo>
                  <a:pt x="10668" y="775716"/>
                </a:lnTo>
                <a:close/>
              </a:path>
              <a:path w="7329170" h="786764">
                <a:moveTo>
                  <a:pt x="7322817" y="775716"/>
                </a:moveTo>
                <a:lnTo>
                  <a:pt x="4572" y="775716"/>
                </a:lnTo>
                <a:lnTo>
                  <a:pt x="10668" y="781812"/>
                </a:lnTo>
                <a:lnTo>
                  <a:pt x="10668" y="786384"/>
                </a:lnTo>
                <a:lnTo>
                  <a:pt x="7318245" y="786384"/>
                </a:lnTo>
                <a:lnTo>
                  <a:pt x="7318245" y="781812"/>
                </a:lnTo>
                <a:lnTo>
                  <a:pt x="7322817" y="775716"/>
                </a:lnTo>
                <a:close/>
              </a:path>
              <a:path w="7329170" h="786764">
                <a:moveTo>
                  <a:pt x="10668" y="786384"/>
                </a:moveTo>
                <a:lnTo>
                  <a:pt x="10668" y="781812"/>
                </a:lnTo>
                <a:lnTo>
                  <a:pt x="4572" y="775716"/>
                </a:lnTo>
                <a:lnTo>
                  <a:pt x="4572" y="786384"/>
                </a:lnTo>
                <a:lnTo>
                  <a:pt x="10668" y="786384"/>
                </a:lnTo>
                <a:close/>
              </a:path>
              <a:path w="7329170" h="786764">
                <a:moveTo>
                  <a:pt x="7322817" y="10668"/>
                </a:moveTo>
                <a:lnTo>
                  <a:pt x="7318245" y="6096"/>
                </a:lnTo>
                <a:lnTo>
                  <a:pt x="7318245" y="10668"/>
                </a:lnTo>
                <a:lnTo>
                  <a:pt x="7322817" y="10668"/>
                </a:lnTo>
                <a:close/>
              </a:path>
              <a:path w="7329170" h="786764">
                <a:moveTo>
                  <a:pt x="7322817" y="775716"/>
                </a:moveTo>
                <a:lnTo>
                  <a:pt x="7322817" y="10668"/>
                </a:lnTo>
                <a:lnTo>
                  <a:pt x="7318245" y="10668"/>
                </a:lnTo>
                <a:lnTo>
                  <a:pt x="7318245" y="775716"/>
                </a:lnTo>
                <a:lnTo>
                  <a:pt x="7322817" y="775716"/>
                </a:lnTo>
                <a:close/>
              </a:path>
              <a:path w="7329170" h="786764">
                <a:moveTo>
                  <a:pt x="7322817" y="786384"/>
                </a:moveTo>
                <a:lnTo>
                  <a:pt x="7322817" y="775716"/>
                </a:lnTo>
                <a:lnTo>
                  <a:pt x="7318245" y="781812"/>
                </a:lnTo>
                <a:lnTo>
                  <a:pt x="7318245" y="786384"/>
                </a:lnTo>
                <a:lnTo>
                  <a:pt x="7322817" y="786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62084" y="976375"/>
            <a:ext cx="8136255" cy="2741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Disponibilidades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 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aplicações</a:t>
            </a:r>
            <a:r>
              <a:rPr sz="1750" b="1" spc="3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financeiras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/>
              <a:cs typeface="Times New Roman"/>
            </a:endParaRPr>
          </a:p>
          <a:p>
            <a:pPr marL="1316990" marR="141605">
              <a:lnSpc>
                <a:spcPct val="91700"/>
              </a:lnSpc>
            </a:pP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disponibilidades 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são mensuradas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ou 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avaliadas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pelo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valor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original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750" spc="-15" dirty="0">
                <a:solidFill>
                  <a:srgbClr val="FFFFFF"/>
                </a:solidFill>
                <a:latin typeface="Calibri"/>
                <a:cs typeface="Calibri"/>
              </a:rPr>
              <a:t>feita 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750" spc="-15" dirty="0">
                <a:solidFill>
                  <a:srgbClr val="FFFFFF"/>
                </a:solidFill>
                <a:latin typeface="Calibri"/>
                <a:cs typeface="Calibri"/>
              </a:rPr>
              <a:t>conversão,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quando em moeda </a:t>
            </a:r>
            <a:r>
              <a:rPr sz="1750" spc="-10" dirty="0">
                <a:solidFill>
                  <a:srgbClr val="FFFFFF"/>
                </a:solidFill>
                <a:latin typeface="Calibri"/>
                <a:cs typeface="Calibri"/>
              </a:rPr>
              <a:t>estrangeira,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à </a:t>
            </a:r>
            <a:r>
              <a:rPr sz="1750" spc="-20" dirty="0">
                <a:solidFill>
                  <a:srgbClr val="FFFFFF"/>
                </a:solidFill>
                <a:latin typeface="Calibri"/>
                <a:cs typeface="Calibri"/>
              </a:rPr>
              <a:t>taxa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câmbio </a:t>
            </a:r>
            <a:r>
              <a:rPr sz="1750" spc="-10" dirty="0">
                <a:solidFill>
                  <a:srgbClr val="FFFFFF"/>
                </a:solidFill>
                <a:latin typeface="Calibri"/>
                <a:cs typeface="Calibri"/>
              </a:rPr>
              <a:t>vigente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na  </a:t>
            </a:r>
            <a:r>
              <a:rPr sz="1750" spc="-10" dirty="0">
                <a:solidFill>
                  <a:srgbClr val="FFFFFF"/>
                </a:solidFill>
                <a:latin typeface="Calibri"/>
                <a:cs typeface="Calibri"/>
              </a:rPr>
              <a:t>data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do 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Balanço</a:t>
            </a:r>
            <a:r>
              <a:rPr sz="17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Patrimonial.</a:t>
            </a:r>
            <a:endParaRPr sz="1750">
              <a:latin typeface="Calibri"/>
              <a:cs typeface="Calibri"/>
            </a:endParaRPr>
          </a:p>
          <a:p>
            <a:pPr marL="1531620" marR="5080" algn="just">
              <a:lnSpc>
                <a:spcPct val="91700"/>
              </a:lnSpc>
              <a:spcBef>
                <a:spcPts val="1170"/>
              </a:spcBef>
            </a:pP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As aplicações financeiras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liquidez </a:t>
            </a:r>
            <a:r>
              <a:rPr sz="1750" spc="-10" dirty="0">
                <a:solidFill>
                  <a:srgbClr val="FFFFFF"/>
                </a:solidFill>
                <a:latin typeface="Calibri"/>
                <a:cs typeface="Calibri"/>
              </a:rPr>
              <a:t>imediata 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são </a:t>
            </a:r>
            <a:r>
              <a:rPr sz="1750" spc="-10" dirty="0">
                <a:solidFill>
                  <a:srgbClr val="FFFFFF"/>
                </a:solidFill>
                <a:latin typeface="Calibri"/>
                <a:cs typeface="Calibri"/>
              </a:rPr>
              <a:t>mensuradas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ou  </a:t>
            </a:r>
            <a:r>
              <a:rPr sz="1750" spc="-10" dirty="0">
                <a:solidFill>
                  <a:srgbClr val="FFFFFF"/>
                </a:solidFill>
                <a:latin typeface="Calibri"/>
                <a:cs typeface="Calibri"/>
              </a:rPr>
              <a:t>avaliadas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pelo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valor </a:t>
            </a:r>
            <a:r>
              <a:rPr sz="1750" b="1" spc="-15" dirty="0">
                <a:solidFill>
                  <a:srgbClr val="FFFFFF"/>
                </a:solidFill>
                <a:latin typeface="Calibri"/>
                <a:cs typeface="Calibri"/>
              </a:rPr>
              <a:t>justo,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atualizadas </a:t>
            </a:r>
            <a:r>
              <a:rPr sz="1750" b="1" spc="-15" dirty="0">
                <a:solidFill>
                  <a:srgbClr val="FFFFFF"/>
                </a:solidFill>
                <a:latin typeface="Calibri"/>
                <a:cs typeface="Calibri"/>
              </a:rPr>
              <a:t>até </a:t>
            </a:r>
            <a:r>
              <a:rPr sz="1750" b="1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data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do Balanço  Patrimonial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00">
              <a:latin typeface="Times New Roman"/>
              <a:cs typeface="Times New Roman"/>
            </a:endParaRPr>
          </a:p>
          <a:p>
            <a:pPr marL="1316990">
              <a:lnSpc>
                <a:spcPct val="100000"/>
              </a:lnSpc>
            </a:pP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atualizações </a:t>
            </a:r>
            <a:r>
              <a:rPr sz="1750" spc="-5" dirty="0">
                <a:solidFill>
                  <a:srgbClr val="FFFFFF"/>
                </a:solidFill>
                <a:latin typeface="Calibri"/>
                <a:cs typeface="Calibri"/>
              </a:rPr>
              <a:t>apuradas são contabilizadas </a:t>
            </a:r>
            <a:r>
              <a:rPr sz="1750" dirty="0">
                <a:solidFill>
                  <a:srgbClr val="FFFFFF"/>
                </a:solidFill>
                <a:latin typeface="Calibri"/>
                <a:cs typeface="Calibri"/>
              </a:rPr>
              <a:t>em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contas </a:t>
            </a:r>
            <a:r>
              <a:rPr sz="175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7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FFFFFF"/>
                </a:solidFill>
                <a:latin typeface="Calibri"/>
                <a:cs typeface="Calibri"/>
              </a:rPr>
              <a:t>resultado</a:t>
            </a:r>
            <a:r>
              <a:rPr sz="175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37141" y="3340608"/>
            <a:ext cx="550545" cy="515620"/>
          </a:xfrm>
          <a:custGeom>
            <a:avLst/>
            <a:gdLst/>
            <a:ahLst/>
            <a:cxnLst/>
            <a:rect l="l" t="t" r="r" b="b"/>
            <a:pathLst>
              <a:path w="550544" h="515620">
                <a:moveTo>
                  <a:pt x="550164" y="257556"/>
                </a:moveTo>
                <a:lnTo>
                  <a:pt x="545721" y="211394"/>
                </a:lnTo>
                <a:lnTo>
                  <a:pt x="532912" y="167892"/>
                </a:lnTo>
                <a:lnTo>
                  <a:pt x="512515" y="127790"/>
                </a:lnTo>
                <a:lnTo>
                  <a:pt x="485307" y="91826"/>
                </a:lnTo>
                <a:lnTo>
                  <a:pt x="452065" y="60742"/>
                </a:lnTo>
                <a:lnTo>
                  <a:pt x="413568" y="35277"/>
                </a:lnTo>
                <a:lnTo>
                  <a:pt x="370593" y="16172"/>
                </a:lnTo>
                <a:lnTo>
                  <a:pt x="323917" y="4166"/>
                </a:lnTo>
                <a:lnTo>
                  <a:pt x="274320" y="0"/>
                </a:lnTo>
                <a:lnTo>
                  <a:pt x="225175" y="4166"/>
                </a:lnTo>
                <a:lnTo>
                  <a:pt x="178853" y="16172"/>
                </a:lnTo>
                <a:lnTo>
                  <a:pt x="136144" y="35277"/>
                </a:lnTo>
                <a:lnTo>
                  <a:pt x="97837" y="60742"/>
                </a:lnTo>
                <a:lnTo>
                  <a:pt x="64722" y="91826"/>
                </a:lnTo>
                <a:lnTo>
                  <a:pt x="37592" y="127790"/>
                </a:lnTo>
                <a:lnTo>
                  <a:pt x="17234" y="167892"/>
                </a:lnTo>
                <a:lnTo>
                  <a:pt x="4440" y="211394"/>
                </a:lnTo>
                <a:lnTo>
                  <a:pt x="0" y="257556"/>
                </a:lnTo>
                <a:lnTo>
                  <a:pt x="4440" y="303717"/>
                </a:lnTo>
                <a:lnTo>
                  <a:pt x="17234" y="347219"/>
                </a:lnTo>
                <a:lnTo>
                  <a:pt x="37592" y="387321"/>
                </a:lnTo>
                <a:lnTo>
                  <a:pt x="64722" y="423285"/>
                </a:lnTo>
                <a:lnTo>
                  <a:pt x="97837" y="454369"/>
                </a:lnTo>
                <a:lnTo>
                  <a:pt x="136144" y="479834"/>
                </a:lnTo>
                <a:lnTo>
                  <a:pt x="178853" y="498939"/>
                </a:lnTo>
                <a:lnTo>
                  <a:pt x="225175" y="510945"/>
                </a:lnTo>
                <a:lnTo>
                  <a:pt x="274320" y="515112"/>
                </a:lnTo>
                <a:lnTo>
                  <a:pt x="323917" y="510945"/>
                </a:lnTo>
                <a:lnTo>
                  <a:pt x="370593" y="498939"/>
                </a:lnTo>
                <a:lnTo>
                  <a:pt x="413568" y="479834"/>
                </a:lnTo>
                <a:lnTo>
                  <a:pt x="452065" y="454369"/>
                </a:lnTo>
                <a:lnTo>
                  <a:pt x="485307" y="423285"/>
                </a:lnTo>
                <a:lnTo>
                  <a:pt x="512515" y="387321"/>
                </a:lnTo>
                <a:lnTo>
                  <a:pt x="532912" y="347219"/>
                </a:lnTo>
                <a:lnTo>
                  <a:pt x="545721" y="303717"/>
                </a:lnTo>
                <a:lnTo>
                  <a:pt x="550164" y="2575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32569" y="3336036"/>
            <a:ext cx="559435" cy="525780"/>
          </a:xfrm>
          <a:custGeom>
            <a:avLst/>
            <a:gdLst/>
            <a:ahLst/>
            <a:cxnLst/>
            <a:rect l="l" t="t" r="r" b="b"/>
            <a:pathLst>
              <a:path w="559435" h="525779">
                <a:moveTo>
                  <a:pt x="559308" y="275844"/>
                </a:moveTo>
                <a:lnTo>
                  <a:pt x="559308" y="248412"/>
                </a:lnTo>
                <a:lnTo>
                  <a:pt x="557784" y="236220"/>
                </a:lnTo>
                <a:lnTo>
                  <a:pt x="556260" y="222504"/>
                </a:lnTo>
                <a:lnTo>
                  <a:pt x="547116" y="184404"/>
                </a:lnTo>
                <a:lnTo>
                  <a:pt x="531876" y="147828"/>
                </a:lnTo>
                <a:lnTo>
                  <a:pt x="495300" y="94488"/>
                </a:lnTo>
                <a:lnTo>
                  <a:pt x="457200" y="59436"/>
                </a:lnTo>
                <a:lnTo>
                  <a:pt x="413004" y="30480"/>
                </a:lnTo>
                <a:lnTo>
                  <a:pt x="376428" y="15240"/>
                </a:lnTo>
                <a:lnTo>
                  <a:pt x="335280" y="4572"/>
                </a:lnTo>
                <a:lnTo>
                  <a:pt x="294132" y="0"/>
                </a:lnTo>
                <a:lnTo>
                  <a:pt x="265176" y="0"/>
                </a:lnTo>
                <a:lnTo>
                  <a:pt x="251460" y="1524"/>
                </a:lnTo>
                <a:lnTo>
                  <a:pt x="236220" y="3048"/>
                </a:lnTo>
                <a:lnTo>
                  <a:pt x="222504" y="4572"/>
                </a:lnTo>
                <a:lnTo>
                  <a:pt x="210312" y="7620"/>
                </a:lnTo>
                <a:lnTo>
                  <a:pt x="196596" y="10668"/>
                </a:lnTo>
                <a:lnTo>
                  <a:pt x="146304" y="30480"/>
                </a:lnTo>
                <a:lnTo>
                  <a:pt x="102108" y="59436"/>
                </a:lnTo>
                <a:lnTo>
                  <a:pt x="64008" y="94488"/>
                </a:lnTo>
                <a:lnTo>
                  <a:pt x="33528" y="137160"/>
                </a:lnTo>
                <a:lnTo>
                  <a:pt x="7620" y="196596"/>
                </a:lnTo>
                <a:lnTo>
                  <a:pt x="1524" y="236220"/>
                </a:lnTo>
                <a:lnTo>
                  <a:pt x="0" y="248412"/>
                </a:lnTo>
                <a:lnTo>
                  <a:pt x="0" y="275844"/>
                </a:lnTo>
                <a:lnTo>
                  <a:pt x="1524" y="289560"/>
                </a:lnTo>
                <a:lnTo>
                  <a:pt x="3048" y="301752"/>
                </a:lnTo>
                <a:lnTo>
                  <a:pt x="4572" y="315468"/>
                </a:lnTo>
                <a:lnTo>
                  <a:pt x="7620" y="327660"/>
                </a:lnTo>
                <a:lnTo>
                  <a:pt x="10668" y="336804"/>
                </a:lnTo>
                <a:lnTo>
                  <a:pt x="10668" y="249936"/>
                </a:lnTo>
                <a:lnTo>
                  <a:pt x="12192" y="236220"/>
                </a:lnTo>
                <a:lnTo>
                  <a:pt x="15240" y="211836"/>
                </a:lnTo>
                <a:lnTo>
                  <a:pt x="18288" y="199644"/>
                </a:lnTo>
                <a:lnTo>
                  <a:pt x="27432" y="175260"/>
                </a:lnTo>
                <a:lnTo>
                  <a:pt x="27432" y="176784"/>
                </a:lnTo>
                <a:lnTo>
                  <a:pt x="32004" y="164592"/>
                </a:lnTo>
                <a:lnTo>
                  <a:pt x="36576" y="153924"/>
                </a:lnTo>
                <a:lnTo>
                  <a:pt x="42672" y="141732"/>
                </a:lnTo>
                <a:lnTo>
                  <a:pt x="42672" y="143256"/>
                </a:lnTo>
                <a:lnTo>
                  <a:pt x="56388" y="121920"/>
                </a:lnTo>
                <a:lnTo>
                  <a:pt x="71628" y="102108"/>
                </a:lnTo>
                <a:lnTo>
                  <a:pt x="89916" y="83820"/>
                </a:lnTo>
                <a:lnTo>
                  <a:pt x="89916" y="84054"/>
                </a:lnTo>
                <a:lnTo>
                  <a:pt x="108204" y="68580"/>
                </a:lnTo>
                <a:lnTo>
                  <a:pt x="128016" y="54428"/>
                </a:lnTo>
                <a:lnTo>
                  <a:pt x="128016" y="53340"/>
                </a:lnTo>
                <a:lnTo>
                  <a:pt x="150876" y="41148"/>
                </a:lnTo>
                <a:lnTo>
                  <a:pt x="199644" y="21336"/>
                </a:lnTo>
                <a:lnTo>
                  <a:pt x="237744" y="13885"/>
                </a:lnTo>
                <a:lnTo>
                  <a:pt x="237744" y="13716"/>
                </a:lnTo>
                <a:lnTo>
                  <a:pt x="265176" y="10668"/>
                </a:lnTo>
                <a:lnTo>
                  <a:pt x="294132" y="10668"/>
                </a:lnTo>
                <a:lnTo>
                  <a:pt x="294132" y="10820"/>
                </a:lnTo>
                <a:lnTo>
                  <a:pt x="307848" y="12192"/>
                </a:lnTo>
                <a:lnTo>
                  <a:pt x="307848" y="12361"/>
                </a:lnTo>
                <a:lnTo>
                  <a:pt x="333756" y="15240"/>
                </a:lnTo>
                <a:lnTo>
                  <a:pt x="347472" y="18288"/>
                </a:lnTo>
                <a:lnTo>
                  <a:pt x="347472" y="18626"/>
                </a:lnTo>
                <a:lnTo>
                  <a:pt x="359664" y="21336"/>
                </a:lnTo>
                <a:lnTo>
                  <a:pt x="384048" y="30480"/>
                </a:lnTo>
                <a:lnTo>
                  <a:pt x="408432" y="41148"/>
                </a:lnTo>
                <a:lnTo>
                  <a:pt x="408432" y="41960"/>
                </a:lnTo>
                <a:lnTo>
                  <a:pt x="429768" y="53340"/>
                </a:lnTo>
                <a:lnTo>
                  <a:pt x="451104" y="68580"/>
                </a:lnTo>
                <a:lnTo>
                  <a:pt x="469392" y="85344"/>
                </a:lnTo>
                <a:lnTo>
                  <a:pt x="469392" y="83820"/>
                </a:lnTo>
                <a:lnTo>
                  <a:pt x="487680" y="102108"/>
                </a:lnTo>
                <a:lnTo>
                  <a:pt x="502920" y="121920"/>
                </a:lnTo>
                <a:lnTo>
                  <a:pt x="516636" y="143256"/>
                </a:lnTo>
                <a:lnTo>
                  <a:pt x="516636" y="141732"/>
                </a:lnTo>
                <a:lnTo>
                  <a:pt x="522732" y="153924"/>
                </a:lnTo>
                <a:lnTo>
                  <a:pt x="522732" y="156591"/>
                </a:lnTo>
                <a:lnTo>
                  <a:pt x="527304" y="164592"/>
                </a:lnTo>
                <a:lnTo>
                  <a:pt x="531876" y="176784"/>
                </a:lnTo>
                <a:lnTo>
                  <a:pt x="531876" y="175260"/>
                </a:lnTo>
                <a:lnTo>
                  <a:pt x="536448" y="187452"/>
                </a:lnTo>
                <a:lnTo>
                  <a:pt x="545592" y="224028"/>
                </a:lnTo>
                <a:lnTo>
                  <a:pt x="547116" y="236220"/>
                </a:lnTo>
                <a:lnTo>
                  <a:pt x="548640" y="249936"/>
                </a:lnTo>
                <a:lnTo>
                  <a:pt x="548640" y="334518"/>
                </a:lnTo>
                <a:lnTo>
                  <a:pt x="550164" y="327660"/>
                </a:lnTo>
                <a:lnTo>
                  <a:pt x="553212" y="315468"/>
                </a:lnTo>
                <a:lnTo>
                  <a:pt x="556260" y="301752"/>
                </a:lnTo>
                <a:lnTo>
                  <a:pt x="557784" y="289560"/>
                </a:lnTo>
                <a:lnTo>
                  <a:pt x="559308" y="275844"/>
                </a:lnTo>
                <a:close/>
              </a:path>
              <a:path w="559435" h="525779">
                <a:moveTo>
                  <a:pt x="89916" y="440436"/>
                </a:moveTo>
                <a:lnTo>
                  <a:pt x="71628" y="422148"/>
                </a:lnTo>
                <a:lnTo>
                  <a:pt x="56388" y="402336"/>
                </a:lnTo>
                <a:lnTo>
                  <a:pt x="56388" y="403860"/>
                </a:lnTo>
                <a:lnTo>
                  <a:pt x="42672" y="382524"/>
                </a:lnTo>
                <a:lnTo>
                  <a:pt x="36576" y="371856"/>
                </a:lnTo>
                <a:lnTo>
                  <a:pt x="32004" y="359664"/>
                </a:lnTo>
                <a:lnTo>
                  <a:pt x="27432" y="348996"/>
                </a:lnTo>
                <a:lnTo>
                  <a:pt x="18288" y="324612"/>
                </a:lnTo>
                <a:lnTo>
                  <a:pt x="18288" y="326136"/>
                </a:lnTo>
                <a:lnTo>
                  <a:pt x="15240" y="312420"/>
                </a:lnTo>
                <a:lnTo>
                  <a:pt x="10668" y="275844"/>
                </a:lnTo>
                <a:lnTo>
                  <a:pt x="10668" y="336804"/>
                </a:lnTo>
                <a:lnTo>
                  <a:pt x="27432" y="376428"/>
                </a:lnTo>
                <a:lnTo>
                  <a:pt x="47244" y="409956"/>
                </a:lnTo>
                <a:lnTo>
                  <a:pt x="82296" y="448056"/>
                </a:lnTo>
                <a:lnTo>
                  <a:pt x="88392" y="453214"/>
                </a:lnTo>
                <a:lnTo>
                  <a:pt x="88392" y="440436"/>
                </a:lnTo>
                <a:lnTo>
                  <a:pt x="89916" y="440436"/>
                </a:lnTo>
                <a:close/>
              </a:path>
              <a:path w="559435" h="525779">
                <a:moveTo>
                  <a:pt x="89916" y="84054"/>
                </a:moveTo>
                <a:lnTo>
                  <a:pt x="89916" y="83820"/>
                </a:lnTo>
                <a:lnTo>
                  <a:pt x="88392" y="85344"/>
                </a:lnTo>
                <a:lnTo>
                  <a:pt x="89916" y="84054"/>
                </a:lnTo>
                <a:close/>
              </a:path>
              <a:path w="559435" h="525779">
                <a:moveTo>
                  <a:pt x="129540" y="470916"/>
                </a:moveTo>
                <a:lnTo>
                  <a:pt x="108204" y="455676"/>
                </a:lnTo>
                <a:lnTo>
                  <a:pt x="108204" y="457200"/>
                </a:lnTo>
                <a:lnTo>
                  <a:pt x="88392" y="440436"/>
                </a:lnTo>
                <a:lnTo>
                  <a:pt x="88392" y="453214"/>
                </a:lnTo>
                <a:lnTo>
                  <a:pt x="102108" y="464820"/>
                </a:lnTo>
                <a:lnTo>
                  <a:pt x="123444" y="480060"/>
                </a:lnTo>
                <a:lnTo>
                  <a:pt x="128016" y="482803"/>
                </a:lnTo>
                <a:lnTo>
                  <a:pt x="128016" y="470916"/>
                </a:lnTo>
                <a:lnTo>
                  <a:pt x="129540" y="470916"/>
                </a:lnTo>
                <a:close/>
              </a:path>
              <a:path w="559435" h="525779">
                <a:moveTo>
                  <a:pt x="129540" y="53340"/>
                </a:moveTo>
                <a:lnTo>
                  <a:pt x="128016" y="53340"/>
                </a:lnTo>
                <a:lnTo>
                  <a:pt x="128016" y="54428"/>
                </a:lnTo>
                <a:lnTo>
                  <a:pt x="129540" y="53340"/>
                </a:lnTo>
                <a:close/>
              </a:path>
              <a:path w="559435" h="525779">
                <a:moveTo>
                  <a:pt x="239268" y="510540"/>
                </a:moveTo>
                <a:lnTo>
                  <a:pt x="199644" y="502920"/>
                </a:lnTo>
                <a:lnTo>
                  <a:pt x="150876" y="483108"/>
                </a:lnTo>
                <a:lnTo>
                  <a:pt x="128016" y="470916"/>
                </a:lnTo>
                <a:lnTo>
                  <a:pt x="128016" y="482803"/>
                </a:lnTo>
                <a:lnTo>
                  <a:pt x="170688" y="504444"/>
                </a:lnTo>
                <a:lnTo>
                  <a:pt x="210312" y="516636"/>
                </a:lnTo>
                <a:lnTo>
                  <a:pt x="222504" y="519684"/>
                </a:lnTo>
                <a:lnTo>
                  <a:pt x="236220" y="522732"/>
                </a:lnTo>
                <a:lnTo>
                  <a:pt x="237744" y="522884"/>
                </a:lnTo>
                <a:lnTo>
                  <a:pt x="237744" y="510540"/>
                </a:lnTo>
                <a:lnTo>
                  <a:pt x="239268" y="510540"/>
                </a:lnTo>
                <a:close/>
              </a:path>
              <a:path w="559435" h="525779">
                <a:moveTo>
                  <a:pt x="239268" y="13716"/>
                </a:moveTo>
                <a:lnTo>
                  <a:pt x="237744" y="13716"/>
                </a:lnTo>
                <a:lnTo>
                  <a:pt x="237744" y="13885"/>
                </a:lnTo>
                <a:lnTo>
                  <a:pt x="239268" y="13716"/>
                </a:lnTo>
                <a:close/>
              </a:path>
              <a:path w="559435" h="525779">
                <a:moveTo>
                  <a:pt x="294132" y="524256"/>
                </a:moveTo>
                <a:lnTo>
                  <a:pt x="294132" y="513588"/>
                </a:lnTo>
                <a:lnTo>
                  <a:pt x="265176" y="513588"/>
                </a:lnTo>
                <a:lnTo>
                  <a:pt x="237744" y="510540"/>
                </a:lnTo>
                <a:lnTo>
                  <a:pt x="237744" y="522884"/>
                </a:lnTo>
                <a:lnTo>
                  <a:pt x="251460" y="524256"/>
                </a:lnTo>
                <a:lnTo>
                  <a:pt x="265176" y="524256"/>
                </a:lnTo>
                <a:lnTo>
                  <a:pt x="278892" y="525780"/>
                </a:lnTo>
                <a:lnTo>
                  <a:pt x="294132" y="524256"/>
                </a:lnTo>
                <a:close/>
              </a:path>
              <a:path w="559435" h="525779">
                <a:moveTo>
                  <a:pt x="294132" y="10820"/>
                </a:moveTo>
                <a:lnTo>
                  <a:pt x="294132" y="10668"/>
                </a:lnTo>
                <a:lnTo>
                  <a:pt x="292608" y="10668"/>
                </a:lnTo>
                <a:lnTo>
                  <a:pt x="294132" y="10820"/>
                </a:lnTo>
                <a:close/>
              </a:path>
              <a:path w="559435" h="525779">
                <a:moveTo>
                  <a:pt x="307848" y="524256"/>
                </a:moveTo>
                <a:lnTo>
                  <a:pt x="307848" y="512064"/>
                </a:lnTo>
                <a:lnTo>
                  <a:pt x="292608" y="513588"/>
                </a:lnTo>
                <a:lnTo>
                  <a:pt x="294132" y="513588"/>
                </a:lnTo>
                <a:lnTo>
                  <a:pt x="294132" y="524256"/>
                </a:lnTo>
                <a:lnTo>
                  <a:pt x="307848" y="524256"/>
                </a:lnTo>
                <a:close/>
              </a:path>
              <a:path w="559435" h="525779">
                <a:moveTo>
                  <a:pt x="307848" y="12361"/>
                </a:moveTo>
                <a:lnTo>
                  <a:pt x="307848" y="12192"/>
                </a:lnTo>
                <a:lnTo>
                  <a:pt x="306324" y="12192"/>
                </a:lnTo>
                <a:lnTo>
                  <a:pt x="307848" y="12361"/>
                </a:lnTo>
                <a:close/>
              </a:path>
              <a:path w="559435" h="525779">
                <a:moveTo>
                  <a:pt x="347472" y="516974"/>
                </a:moveTo>
                <a:lnTo>
                  <a:pt x="347472" y="505968"/>
                </a:lnTo>
                <a:lnTo>
                  <a:pt x="333756" y="509016"/>
                </a:lnTo>
                <a:lnTo>
                  <a:pt x="306324" y="512064"/>
                </a:lnTo>
                <a:lnTo>
                  <a:pt x="307848" y="512064"/>
                </a:lnTo>
                <a:lnTo>
                  <a:pt x="307848" y="524256"/>
                </a:lnTo>
                <a:lnTo>
                  <a:pt x="321564" y="522732"/>
                </a:lnTo>
                <a:lnTo>
                  <a:pt x="347472" y="516974"/>
                </a:lnTo>
                <a:close/>
              </a:path>
              <a:path w="559435" h="525779">
                <a:moveTo>
                  <a:pt x="347472" y="18626"/>
                </a:moveTo>
                <a:lnTo>
                  <a:pt x="347472" y="18288"/>
                </a:lnTo>
                <a:lnTo>
                  <a:pt x="345948" y="18288"/>
                </a:lnTo>
                <a:lnTo>
                  <a:pt x="347472" y="18626"/>
                </a:lnTo>
                <a:close/>
              </a:path>
              <a:path w="559435" h="525779">
                <a:moveTo>
                  <a:pt x="408432" y="495776"/>
                </a:moveTo>
                <a:lnTo>
                  <a:pt x="408432" y="483108"/>
                </a:lnTo>
                <a:lnTo>
                  <a:pt x="384048" y="493776"/>
                </a:lnTo>
                <a:lnTo>
                  <a:pt x="359664" y="502920"/>
                </a:lnTo>
                <a:lnTo>
                  <a:pt x="345948" y="505968"/>
                </a:lnTo>
                <a:lnTo>
                  <a:pt x="347472" y="505968"/>
                </a:lnTo>
                <a:lnTo>
                  <a:pt x="347472" y="516974"/>
                </a:lnTo>
                <a:lnTo>
                  <a:pt x="362712" y="513588"/>
                </a:lnTo>
                <a:lnTo>
                  <a:pt x="376428" y="509016"/>
                </a:lnTo>
                <a:lnTo>
                  <a:pt x="388620" y="504444"/>
                </a:lnTo>
                <a:lnTo>
                  <a:pt x="408432" y="495776"/>
                </a:lnTo>
                <a:close/>
              </a:path>
              <a:path w="559435" h="525779">
                <a:moveTo>
                  <a:pt x="408432" y="41960"/>
                </a:moveTo>
                <a:lnTo>
                  <a:pt x="408432" y="41148"/>
                </a:lnTo>
                <a:lnTo>
                  <a:pt x="406908" y="41148"/>
                </a:lnTo>
                <a:lnTo>
                  <a:pt x="408432" y="41960"/>
                </a:lnTo>
                <a:close/>
              </a:path>
              <a:path w="559435" h="525779">
                <a:moveTo>
                  <a:pt x="522732" y="392176"/>
                </a:moveTo>
                <a:lnTo>
                  <a:pt x="522732" y="371856"/>
                </a:lnTo>
                <a:lnTo>
                  <a:pt x="516636" y="382524"/>
                </a:lnTo>
                <a:lnTo>
                  <a:pt x="502920" y="403860"/>
                </a:lnTo>
                <a:lnTo>
                  <a:pt x="502920" y="402336"/>
                </a:lnTo>
                <a:lnTo>
                  <a:pt x="487680" y="422148"/>
                </a:lnTo>
                <a:lnTo>
                  <a:pt x="469392" y="440436"/>
                </a:lnTo>
                <a:lnTo>
                  <a:pt x="451104" y="457200"/>
                </a:lnTo>
                <a:lnTo>
                  <a:pt x="451104" y="455676"/>
                </a:lnTo>
                <a:lnTo>
                  <a:pt x="429768" y="470916"/>
                </a:lnTo>
                <a:lnTo>
                  <a:pt x="406908" y="483108"/>
                </a:lnTo>
                <a:lnTo>
                  <a:pt x="408432" y="483108"/>
                </a:lnTo>
                <a:lnTo>
                  <a:pt x="408432" y="495776"/>
                </a:lnTo>
                <a:lnTo>
                  <a:pt x="457200" y="464820"/>
                </a:lnTo>
                <a:lnTo>
                  <a:pt x="495300" y="429768"/>
                </a:lnTo>
                <a:lnTo>
                  <a:pt x="512064" y="409956"/>
                </a:lnTo>
                <a:lnTo>
                  <a:pt x="522732" y="392176"/>
                </a:lnTo>
                <a:close/>
              </a:path>
              <a:path w="559435" h="525779">
                <a:moveTo>
                  <a:pt x="522732" y="156591"/>
                </a:moveTo>
                <a:lnTo>
                  <a:pt x="522732" y="153924"/>
                </a:lnTo>
                <a:lnTo>
                  <a:pt x="521208" y="153924"/>
                </a:lnTo>
                <a:lnTo>
                  <a:pt x="522732" y="156591"/>
                </a:lnTo>
                <a:close/>
              </a:path>
              <a:path w="559435" h="525779">
                <a:moveTo>
                  <a:pt x="548640" y="334518"/>
                </a:moveTo>
                <a:lnTo>
                  <a:pt x="548640" y="275844"/>
                </a:lnTo>
                <a:lnTo>
                  <a:pt x="545592" y="300228"/>
                </a:lnTo>
                <a:lnTo>
                  <a:pt x="542544" y="312420"/>
                </a:lnTo>
                <a:lnTo>
                  <a:pt x="539496" y="326136"/>
                </a:lnTo>
                <a:lnTo>
                  <a:pt x="539496" y="324612"/>
                </a:lnTo>
                <a:lnTo>
                  <a:pt x="536448" y="336804"/>
                </a:lnTo>
                <a:lnTo>
                  <a:pt x="531876" y="348996"/>
                </a:lnTo>
                <a:lnTo>
                  <a:pt x="527304" y="359664"/>
                </a:lnTo>
                <a:lnTo>
                  <a:pt x="521208" y="371856"/>
                </a:lnTo>
                <a:lnTo>
                  <a:pt x="522732" y="371856"/>
                </a:lnTo>
                <a:lnTo>
                  <a:pt x="522732" y="392176"/>
                </a:lnTo>
                <a:lnTo>
                  <a:pt x="525780" y="387096"/>
                </a:lnTo>
                <a:lnTo>
                  <a:pt x="531876" y="376428"/>
                </a:lnTo>
                <a:lnTo>
                  <a:pt x="537972" y="364236"/>
                </a:lnTo>
                <a:lnTo>
                  <a:pt x="542544" y="352044"/>
                </a:lnTo>
                <a:lnTo>
                  <a:pt x="547116" y="341376"/>
                </a:lnTo>
                <a:lnTo>
                  <a:pt x="548640" y="334518"/>
                </a:lnTo>
                <a:close/>
              </a:path>
            </a:pathLst>
          </a:custGeom>
          <a:solidFill>
            <a:srgbClr val="8592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44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7997" y="3936492"/>
            <a:ext cx="1752600" cy="295910"/>
          </a:xfrm>
          <a:prstGeom prst="rect">
            <a:avLst/>
          </a:prstGeom>
          <a:solidFill>
            <a:srgbClr val="596984"/>
          </a:solidFill>
        </p:spPr>
        <p:txBody>
          <a:bodyPr vert="horz" wrap="square" lIns="0" tIns="31750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25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EXEMPLO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21901" y="1717548"/>
            <a:ext cx="8300084" cy="942340"/>
          </a:xfrm>
          <a:custGeom>
            <a:avLst/>
            <a:gdLst/>
            <a:ahLst/>
            <a:cxnLst/>
            <a:rect l="l" t="t" r="r" b="b"/>
            <a:pathLst>
              <a:path w="8300084" h="942339">
                <a:moveTo>
                  <a:pt x="8299701" y="798576"/>
                </a:moveTo>
                <a:lnTo>
                  <a:pt x="8299701" y="144780"/>
                </a:lnTo>
                <a:lnTo>
                  <a:pt x="8296653" y="128016"/>
                </a:lnTo>
                <a:lnTo>
                  <a:pt x="8293605" y="112776"/>
                </a:lnTo>
                <a:lnTo>
                  <a:pt x="8287509" y="97536"/>
                </a:lnTo>
                <a:lnTo>
                  <a:pt x="8281413" y="83820"/>
                </a:lnTo>
                <a:lnTo>
                  <a:pt x="8272269" y="71628"/>
                </a:lnTo>
                <a:lnTo>
                  <a:pt x="8263125" y="57912"/>
                </a:lnTo>
                <a:lnTo>
                  <a:pt x="8229597" y="27432"/>
                </a:lnTo>
                <a:lnTo>
                  <a:pt x="8171685" y="3048"/>
                </a:lnTo>
                <a:lnTo>
                  <a:pt x="8156445" y="0"/>
                </a:lnTo>
                <a:lnTo>
                  <a:pt x="144780" y="0"/>
                </a:lnTo>
                <a:lnTo>
                  <a:pt x="99060" y="12192"/>
                </a:lnTo>
                <a:lnTo>
                  <a:pt x="59436" y="36576"/>
                </a:lnTo>
                <a:lnTo>
                  <a:pt x="27432" y="71628"/>
                </a:lnTo>
                <a:lnTo>
                  <a:pt x="3048" y="128016"/>
                </a:lnTo>
                <a:lnTo>
                  <a:pt x="0" y="160020"/>
                </a:lnTo>
                <a:lnTo>
                  <a:pt x="0" y="781812"/>
                </a:lnTo>
                <a:lnTo>
                  <a:pt x="3048" y="813816"/>
                </a:lnTo>
                <a:lnTo>
                  <a:pt x="10668" y="839216"/>
                </a:lnTo>
                <a:lnTo>
                  <a:pt x="10668" y="161544"/>
                </a:lnTo>
                <a:lnTo>
                  <a:pt x="12192" y="144780"/>
                </a:lnTo>
                <a:lnTo>
                  <a:pt x="12192" y="146304"/>
                </a:lnTo>
                <a:lnTo>
                  <a:pt x="13716" y="131064"/>
                </a:lnTo>
                <a:lnTo>
                  <a:pt x="18288" y="115824"/>
                </a:lnTo>
                <a:lnTo>
                  <a:pt x="22860" y="102108"/>
                </a:lnTo>
                <a:lnTo>
                  <a:pt x="28956" y="89916"/>
                </a:lnTo>
                <a:lnTo>
                  <a:pt x="36576" y="76200"/>
                </a:lnTo>
                <a:lnTo>
                  <a:pt x="36576" y="77724"/>
                </a:lnTo>
                <a:lnTo>
                  <a:pt x="45720" y="65532"/>
                </a:lnTo>
                <a:lnTo>
                  <a:pt x="77724" y="36576"/>
                </a:lnTo>
                <a:lnTo>
                  <a:pt x="102108" y="23537"/>
                </a:lnTo>
                <a:lnTo>
                  <a:pt x="102108" y="22860"/>
                </a:lnTo>
                <a:lnTo>
                  <a:pt x="115824" y="18745"/>
                </a:lnTo>
                <a:lnTo>
                  <a:pt x="115824" y="18288"/>
                </a:lnTo>
                <a:lnTo>
                  <a:pt x="131064" y="13716"/>
                </a:lnTo>
                <a:lnTo>
                  <a:pt x="144780" y="12344"/>
                </a:lnTo>
                <a:lnTo>
                  <a:pt x="144780" y="12192"/>
                </a:lnTo>
                <a:lnTo>
                  <a:pt x="161544" y="10668"/>
                </a:lnTo>
                <a:lnTo>
                  <a:pt x="8139681" y="10668"/>
                </a:lnTo>
                <a:lnTo>
                  <a:pt x="8197593" y="22860"/>
                </a:lnTo>
                <a:lnTo>
                  <a:pt x="8235693" y="45720"/>
                </a:lnTo>
                <a:lnTo>
                  <a:pt x="8235693" y="46863"/>
                </a:lnTo>
                <a:lnTo>
                  <a:pt x="8246361" y="54864"/>
                </a:lnTo>
                <a:lnTo>
                  <a:pt x="8246361" y="56388"/>
                </a:lnTo>
                <a:lnTo>
                  <a:pt x="8255505" y="65532"/>
                </a:lnTo>
                <a:lnTo>
                  <a:pt x="8263125" y="77724"/>
                </a:lnTo>
                <a:lnTo>
                  <a:pt x="8263125" y="76200"/>
                </a:lnTo>
                <a:lnTo>
                  <a:pt x="8270745" y="89916"/>
                </a:lnTo>
                <a:lnTo>
                  <a:pt x="8278365" y="102108"/>
                </a:lnTo>
                <a:lnTo>
                  <a:pt x="8278365" y="105537"/>
                </a:lnTo>
                <a:lnTo>
                  <a:pt x="8282937" y="115824"/>
                </a:lnTo>
                <a:lnTo>
                  <a:pt x="8289033" y="146304"/>
                </a:lnTo>
                <a:lnTo>
                  <a:pt x="8289033" y="840486"/>
                </a:lnTo>
                <a:lnTo>
                  <a:pt x="8293605" y="829056"/>
                </a:lnTo>
                <a:lnTo>
                  <a:pt x="8299701" y="798576"/>
                </a:lnTo>
                <a:close/>
              </a:path>
              <a:path w="8300084" h="942339">
                <a:moveTo>
                  <a:pt x="103632" y="918972"/>
                </a:moveTo>
                <a:lnTo>
                  <a:pt x="89916" y="912876"/>
                </a:lnTo>
                <a:lnTo>
                  <a:pt x="65532" y="897636"/>
                </a:lnTo>
                <a:lnTo>
                  <a:pt x="54864" y="886968"/>
                </a:lnTo>
                <a:lnTo>
                  <a:pt x="45720" y="876300"/>
                </a:lnTo>
                <a:lnTo>
                  <a:pt x="45720" y="877824"/>
                </a:lnTo>
                <a:lnTo>
                  <a:pt x="22860" y="839724"/>
                </a:lnTo>
                <a:lnTo>
                  <a:pt x="13716" y="810768"/>
                </a:lnTo>
                <a:lnTo>
                  <a:pt x="13716" y="812292"/>
                </a:lnTo>
                <a:lnTo>
                  <a:pt x="10668" y="781812"/>
                </a:lnTo>
                <a:lnTo>
                  <a:pt x="10668" y="839216"/>
                </a:lnTo>
                <a:lnTo>
                  <a:pt x="36576" y="883920"/>
                </a:lnTo>
                <a:lnTo>
                  <a:pt x="83820" y="923544"/>
                </a:lnTo>
                <a:lnTo>
                  <a:pt x="99060" y="929640"/>
                </a:lnTo>
                <a:lnTo>
                  <a:pt x="102108" y="930994"/>
                </a:lnTo>
                <a:lnTo>
                  <a:pt x="102108" y="918972"/>
                </a:lnTo>
                <a:lnTo>
                  <a:pt x="103632" y="918972"/>
                </a:lnTo>
                <a:close/>
              </a:path>
              <a:path w="8300084" h="942339">
                <a:moveTo>
                  <a:pt x="103632" y="22860"/>
                </a:moveTo>
                <a:lnTo>
                  <a:pt x="102108" y="22860"/>
                </a:lnTo>
                <a:lnTo>
                  <a:pt x="102108" y="23537"/>
                </a:lnTo>
                <a:lnTo>
                  <a:pt x="103632" y="22860"/>
                </a:lnTo>
                <a:close/>
              </a:path>
              <a:path w="8300084" h="942339">
                <a:moveTo>
                  <a:pt x="117348" y="925068"/>
                </a:moveTo>
                <a:lnTo>
                  <a:pt x="102108" y="918972"/>
                </a:lnTo>
                <a:lnTo>
                  <a:pt x="102108" y="930994"/>
                </a:lnTo>
                <a:lnTo>
                  <a:pt x="112776" y="935736"/>
                </a:lnTo>
                <a:lnTo>
                  <a:pt x="115824" y="936345"/>
                </a:lnTo>
                <a:lnTo>
                  <a:pt x="115824" y="925068"/>
                </a:lnTo>
                <a:lnTo>
                  <a:pt x="117348" y="925068"/>
                </a:lnTo>
                <a:close/>
              </a:path>
              <a:path w="8300084" h="942339">
                <a:moveTo>
                  <a:pt x="117348" y="18288"/>
                </a:moveTo>
                <a:lnTo>
                  <a:pt x="115824" y="18288"/>
                </a:lnTo>
                <a:lnTo>
                  <a:pt x="115824" y="18745"/>
                </a:lnTo>
                <a:lnTo>
                  <a:pt x="117348" y="18288"/>
                </a:lnTo>
                <a:close/>
              </a:path>
              <a:path w="8300084" h="942339">
                <a:moveTo>
                  <a:pt x="146304" y="931164"/>
                </a:moveTo>
                <a:lnTo>
                  <a:pt x="115824" y="925068"/>
                </a:lnTo>
                <a:lnTo>
                  <a:pt x="115824" y="936345"/>
                </a:lnTo>
                <a:lnTo>
                  <a:pt x="128016" y="938784"/>
                </a:lnTo>
                <a:lnTo>
                  <a:pt x="144780" y="941832"/>
                </a:lnTo>
                <a:lnTo>
                  <a:pt x="144780" y="931164"/>
                </a:lnTo>
                <a:lnTo>
                  <a:pt x="146304" y="931164"/>
                </a:lnTo>
                <a:close/>
              </a:path>
              <a:path w="8300084" h="942339">
                <a:moveTo>
                  <a:pt x="146304" y="12192"/>
                </a:moveTo>
                <a:lnTo>
                  <a:pt x="144780" y="12192"/>
                </a:lnTo>
                <a:lnTo>
                  <a:pt x="144780" y="12344"/>
                </a:lnTo>
                <a:lnTo>
                  <a:pt x="146304" y="12192"/>
                </a:lnTo>
                <a:close/>
              </a:path>
              <a:path w="8300084" h="942339">
                <a:moveTo>
                  <a:pt x="8235693" y="909828"/>
                </a:moveTo>
                <a:lnTo>
                  <a:pt x="8235693" y="897636"/>
                </a:lnTo>
                <a:lnTo>
                  <a:pt x="8211309" y="912876"/>
                </a:lnTo>
                <a:lnTo>
                  <a:pt x="8183877" y="925068"/>
                </a:lnTo>
                <a:lnTo>
                  <a:pt x="8170161" y="928116"/>
                </a:lnTo>
                <a:lnTo>
                  <a:pt x="8154921" y="931164"/>
                </a:lnTo>
                <a:lnTo>
                  <a:pt x="144780" y="931164"/>
                </a:lnTo>
                <a:lnTo>
                  <a:pt x="144780" y="941832"/>
                </a:lnTo>
                <a:lnTo>
                  <a:pt x="8156445" y="941832"/>
                </a:lnTo>
                <a:lnTo>
                  <a:pt x="8202165" y="929640"/>
                </a:lnTo>
                <a:lnTo>
                  <a:pt x="8229597" y="914400"/>
                </a:lnTo>
                <a:lnTo>
                  <a:pt x="8235693" y="909828"/>
                </a:lnTo>
                <a:close/>
              </a:path>
              <a:path w="8300084" h="942339">
                <a:moveTo>
                  <a:pt x="8235693" y="46863"/>
                </a:moveTo>
                <a:lnTo>
                  <a:pt x="8235693" y="45720"/>
                </a:lnTo>
                <a:lnTo>
                  <a:pt x="8234169" y="45720"/>
                </a:lnTo>
                <a:lnTo>
                  <a:pt x="8235693" y="46863"/>
                </a:lnTo>
                <a:close/>
              </a:path>
              <a:path w="8300084" h="942339">
                <a:moveTo>
                  <a:pt x="8246361" y="901827"/>
                </a:moveTo>
                <a:lnTo>
                  <a:pt x="8246361" y="886968"/>
                </a:lnTo>
                <a:lnTo>
                  <a:pt x="8234169" y="897636"/>
                </a:lnTo>
                <a:lnTo>
                  <a:pt x="8235693" y="897636"/>
                </a:lnTo>
                <a:lnTo>
                  <a:pt x="8235693" y="909828"/>
                </a:lnTo>
                <a:lnTo>
                  <a:pt x="8246361" y="901827"/>
                </a:lnTo>
                <a:close/>
              </a:path>
              <a:path w="8300084" h="942339">
                <a:moveTo>
                  <a:pt x="8246361" y="56388"/>
                </a:moveTo>
                <a:lnTo>
                  <a:pt x="8246361" y="54864"/>
                </a:lnTo>
                <a:lnTo>
                  <a:pt x="8244837" y="54864"/>
                </a:lnTo>
                <a:lnTo>
                  <a:pt x="8246361" y="56388"/>
                </a:lnTo>
                <a:close/>
              </a:path>
              <a:path w="8300084" h="942339">
                <a:moveTo>
                  <a:pt x="8278365" y="862584"/>
                </a:moveTo>
                <a:lnTo>
                  <a:pt x="8278365" y="839724"/>
                </a:lnTo>
                <a:lnTo>
                  <a:pt x="8270745" y="853440"/>
                </a:lnTo>
                <a:lnTo>
                  <a:pt x="8255505" y="877824"/>
                </a:lnTo>
                <a:lnTo>
                  <a:pt x="8255505" y="876300"/>
                </a:lnTo>
                <a:lnTo>
                  <a:pt x="8244837" y="886968"/>
                </a:lnTo>
                <a:lnTo>
                  <a:pt x="8246361" y="886968"/>
                </a:lnTo>
                <a:lnTo>
                  <a:pt x="8246361" y="901827"/>
                </a:lnTo>
                <a:lnTo>
                  <a:pt x="8253981" y="896112"/>
                </a:lnTo>
                <a:lnTo>
                  <a:pt x="8272269" y="871728"/>
                </a:lnTo>
                <a:lnTo>
                  <a:pt x="8278365" y="862584"/>
                </a:lnTo>
                <a:close/>
              </a:path>
              <a:path w="8300084" h="942339">
                <a:moveTo>
                  <a:pt x="8278365" y="105537"/>
                </a:moveTo>
                <a:lnTo>
                  <a:pt x="8278365" y="102108"/>
                </a:lnTo>
                <a:lnTo>
                  <a:pt x="8276841" y="102108"/>
                </a:lnTo>
                <a:lnTo>
                  <a:pt x="8278365" y="105537"/>
                </a:lnTo>
                <a:close/>
              </a:path>
              <a:path w="8300084" h="942339">
                <a:moveTo>
                  <a:pt x="8289033" y="840486"/>
                </a:moveTo>
                <a:lnTo>
                  <a:pt x="8289033" y="797052"/>
                </a:lnTo>
                <a:lnTo>
                  <a:pt x="8285985" y="812292"/>
                </a:lnTo>
                <a:lnTo>
                  <a:pt x="8285985" y="810768"/>
                </a:lnTo>
                <a:lnTo>
                  <a:pt x="8282937" y="826008"/>
                </a:lnTo>
                <a:lnTo>
                  <a:pt x="8276841" y="839724"/>
                </a:lnTo>
                <a:lnTo>
                  <a:pt x="8278365" y="839724"/>
                </a:lnTo>
                <a:lnTo>
                  <a:pt x="8278365" y="862584"/>
                </a:lnTo>
                <a:lnTo>
                  <a:pt x="8281413" y="858012"/>
                </a:lnTo>
                <a:lnTo>
                  <a:pt x="8287509" y="844296"/>
                </a:lnTo>
                <a:lnTo>
                  <a:pt x="8289033" y="840486"/>
                </a:lnTo>
                <a:close/>
              </a:path>
            </a:pathLst>
          </a:custGeom>
          <a:solidFill>
            <a:srgbClr val="A8CC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58618" y="2503932"/>
            <a:ext cx="4041775" cy="875030"/>
          </a:xfrm>
          <a:custGeom>
            <a:avLst/>
            <a:gdLst/>
            <a:ahLst/>
            <a:cxnLst/>
            <a:rect l="l" t="t" r="r" b="b"/>
            <a:pathLst>
              <a:path w="4041775" h="875029">
                <a:moveTo>
                  <a:pt x="4041648" y="728472"/>
                </a:moveTo>
                <a:lnTo>
                  <a:pt x="4041648" y="144780"/>
                </a:lnTo>
                <a:lnTo>
                  <a:pt x="4034186" y="99291"/>
                </a:lnTo>
                <a:lnTo>
                  <a:pt x="4013411" y="59582"/>
                </a:lnTo>
                <a:lnTo>
                  <a:pt x="3981736" y="28139"/>
                </a:lnTo>
                <a:lnTo>
                  <a:pt x="3941576" y="7449"/>
                </a:lnTo>
                <a:lnTo>
                  <a:pt x="3895344" y="0"/>
                </a:lnTo>
                <a:lnTo>
                  <a:pt x="146304" y="0"/>
                </a:lnTo>
                <a:lnTo>
                  <a:pt x="100071" y="7449"/>
                </a:lnTo>
                <a:lnTo>
                  <a:pt x="59911" y="28139"/>
                </a:lnTo>
                <a:lnTo>
                  <a:pt x="28236" y="59582"/>
                </a:lnTo>
                <a:lnTo>
                  <a:pt x="7461" y="99291"/>
                </a:lnTo>
                <a:lnTo>
                  <a:pt x="0" y="144780"/>
                </a:lnTo>
                <a:lnTo>
                  <a:pt x="0" y="728472"/>
                </a:lnTo>
                <a:lnTo>
                  <a:pt x="7461" y="774704"/>
                </a:lnTo>
                <a:lnTo>
                  <a:pt x="28236" y="814864"/>
                </a:lnTo>
                <a:lnTo>
                  <a:pt x="59911" y="846539"/>
                </a:lnTo>
                <a:lnTo>
                  <a:pt x="100071" y="867314"/>
                </a:lnTo>
                <a:lnTo>
                  <a:pt x="146304" y="874776"/>
                </a:lnTo>
                <a:lnTo>
                  <a:pt x="3895344" y="874776"/>
                </a:lnTo>
                <a:lnTo>
                  <a:pt x="3941576" y="867314"/>
                </a:lnTo>
                <a:lnTo>
                  <a:pt x="3981736" y="846539"/>
                </a:lnTo>
                <a:lnTo>
                  <a:pt x="4013411" y="814864"/>
                </a:lnTo>
                <a:lnTo>
                  <a:pt x="4034186" y="774704"/>
                </a:lnTo>
                <a:lnTo>
                  <a:pt x="4041648" y="728472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52522" y="2497836"/>
            <a:ext cx="4053840" cy="887094"/>
          </a:xfrm>
          <a:custGeom>
            <a:avLst/>
            <a:gdLst/>
            <a:ahLst/>
            <a:cxnLst/>
            <a:rect l="l" t="t" r="r" b="b"/>
            <a:pathLst>
              <a:path w="4053840" h="887095">
                <a:moveTo>
                  <a:pt x="4053840" y="734568"/>
                </a:moveTo>
                <a:lnTo>
                  <a:pt x="4053840" y="150876"/>
                </a:lnTo>
                <a:lnTo>
                  <a:pt x="4052316" y="135636"/>
                </a:lnTo>
                <a:lnTo>
                  <a:pt x="4041648" y="92964"/>
                </a:lnTo>
                <a:lnTo>
                  <a:pt x="4018788" y="54864"/>
                </a:lnTo>
                <a:lnTo>
                  <a:pt x="3986784" y="25908"/>
                </a:lnTo>
                <a:lnTo>
                  <a:pt x="3947160" y="6096"/>
                </a:lnTo>
                <a:lnTo>
                  <a:pt x="3901440" y="0"/>
                </a:lnTo>
                <a:lnTo>
                  <a:pt x="152400" y="0"/>
                </a:lnTo>
                <a:lnTo>
                  <a:pt x="106680" y="6096"/>
                </a:lnTo>
                <a:lnTo>
                  <a:pt x="67056" y="25908"/>
                </a:lnTo>
                <a:lnTo>
                  <a:pt x="56388" y="35052"/>
                </a:lnTo>
                <a:lnTo>
                  <a:pt x="44196" y="44196"/>
                </a:lnTo>
                <a:lnTo>
                  <a:pt x="18288" y="79248"/>
                </a:lnTo>
                <a:lnTo>
                  <a:pt x="3048" y="120396"/>
                </a:lnTo>
                <a:lnTo>
                  <a:pt x="0" y="150876"/>
                </a:lnTo>
                <a:lnTo>
                  <a:pt x="0" y="734568"/>
                </a:lnTo>
                <a:lnTo>
                  <a:pt x="3048" y="765048"/>
                </a:lnTo>
                <a:lnTo>
                  <a:pt x="7620" y="780288"/>
                </a:lnTo>
                <a:lnTo>
                  <a:pt x="12192" y="794004"/>
                </a:lnTo>
                <a:lnTo>
                  <a:pt x="12192" y="137160"/>
                </a:lnTo>
                <a:lnTo>
                  <a:pt x="13716" y="130302"/>
                </a:lnTo>
                <a:lnTo>
                  <a:pt x="13716" y="123444"/>
                </a:lnTo>
                <a:lnTo>
                  <a:pt x="22860" y="96012"/>
                </a:lnTo>
                <a:lnTo>
                  <a:pt x="22860" y="97536"/>
                </a:lnTo>
                <a:lnTo>
                  <a:pt x="28956" y="83820"/>
                </a:lnTo>
                <a:lnTo>
                  <a:pt x="28956" y="85344"/>
                </a:lnTo>
                <a:lnTo>
                  <a:pt x="35052" y="73152"/>
                </a:lnTo>
                <a:lnTo>
                  <a:pt x="51816" y="53594"/>
                </a:lnTo>
                <a:lnTo>
                  <a:pt x="51816" y="51816"/>
                </a:lnTo>
                <a:lnTo>
                  <a:pt x="62484" y="42672"/>
                </a:lnTo>
                <a:lnTo>
                  <a:pt x="73152" y="35052"/>
                </a:lnTo>
                <a:lnTo>
                  <a:pt x="85344" y="27432"/>
                </a:lnTo>
                <a:lnTo>
                  <a:pt x="85344" y="28956"/>
                </a:lnTo>
                <a:lnTo>
                  <a:pt x="97536" y="21336"/>
                </a:lnTo>
                <a:lnTo>
                  <a:pt x="97536" y="22860"/>
                </a:lnTo>
                <a:lnTo>
                  <a:pt x="109728" y="16764"/>
                </a:lnTo>
                <a:lnTo>
                  <a:pt x="109728" y="18288"/>
                </a:lnTo>
                <a:lnTo>
                  <a:pt x="123444" y="13716"/>
                </a:lnTo>
                <a:lnTo>
                  <a:pt x="137160" y="12192"/>
                </a:lnTo>
                <a:lnTo>
                  <a:pt x="152400" y="10668"/>
                </a:lnTo>
                <a:lnTo>
                  <a:pt x="3901440" y="10668"/>
                </a:lnTo>
                <a:lnTo>
                  <a:pt x="3916680" y="12192"/>
                </a:lnTo>
                <a:lnTo>
                  <a:pt x="3916680" y="12344"/>
                </a:lnTo>
                <a:lnTo>
                  <a:pt x="3930396" y="13716"/>
                </a:lnTo>
                <a:lnTo>
                  <a:pt x="3942588" y="17780"/>
                </a:lnTo>
                <a:lnTo>
                  <a:pt x="3942588" y="16764"/>
                </a:lnTo>
                <a:lnTo>
                  <a:pt x="3956304" y="22860"/>
                </a:lnTo>
                <a:lnTo>
                  <a:pt x="3956304" y="21336"/>
                </a:lnTo>
                <a:lnTo>
                  <a:pt x="3968496" y="28956"/>
                </a:lnTo>
                <a:lnTo>
                  <a:pt x="3968496" y="27432"/>
                </a:lnTo>
                <a:lnTo>
                  <a:pt x="3980688" y="35052"/>
                </a:lnTo>
                <a:lnTo>
                  <a:pt x="3980688" y="36004"/>
                </a:lnTo>
                <a:lnTo>
                  <a:pt x="3991356" y="42672"/>
                </a:lnTo>
                <a:lnTo>
                  <a:pt x="4000500" y="51816"/>
                </a:lnTo>
                <a:lnTo>
                  <a:pt x="4018788" y="73152"/>
                </a:lnTo>
                <a:lnTo>
                  <a:pt x="4018788" y="75590"/>
                </a:lnTo>
                <a:lnTo>
                  <a:pt x="4024884" y="85344"/>
                </a:lnTo>
                <a:lnTo>
                  <a:pt x="4024884" y="83820"/>
                </a:lnTo>
                <a:lnTo>
                  <a:pt x="4030980" y="97536"/>
                </a:lnTo>
                <a:lnTo>
                  <a:pt x="4030980" y="96012"/>
                </a:lnTo>
                <a:lnTo>
                  <a:pt x="4035552" y="109728"/>
                </a:lnTo>
                <a:lnTo>
                  <a:pt x="4041648" y="137160"/>
                </a:lnTo>
                <a:lnTo>
                  <a:pt x="4041648" y="794004"/>
                </a:lnTo>
                <a:lnTo>
                  <a:pt x="4046220" y="780288"/>
                </a:lnTo>
                <a:lnTo>
                  <a:pt x="4052316" y="749808"/>
                </a:lnTo>
                <a:lnTo>
                  <a:pt x="4053840" y="734568"/>
                </a:lnTo>
                <a:close/>
              </a:path>
              <a:path w="4053840" h="887095">
                <a:moveTo>
                  <a:pt x="15240" y="763524"/>
                </a:moveTo>
                <a:lnTo>
                  <a:pt x="12192" y="749808"/>
                </a:lnTo>
                <a:lnTo>
                  <a:pt x="12192" y="794004"/>
                </a:lnTo>
                <a:lnTo>
                  <a:pt x="13716" y="797433"/>
                </a:lnTo>
                <a:lnTo>
                  <a:pt x="13716" y="763524"/>
                </a:lnTo>
                <a:lnTo>
                  <a:pt x="15240" y="763524"/>
                </a:lnTo>
                <a:close/>
              </a:path>
              <a:path w="4053840" h="887095">
                <a:moveTo>
                  <a:pt x="15240" y="123444"/>
                </a:moveTo>
                <a:lnTo>
                  <a:pt x="13716" y="123444"/>
                </a:lnTo>
                <a:lnTo>
                  <a:pt x="13716" y="130302"/>
                </a:lnTo>
                <a:lnTo>
                  <a:pt x="15240" y="123444"/>
                </a:lnTo>
                <a:close/>
              </a:path>
              <a:path w="4053840" h="887095">
                <a:moveTo>
                  <a:pt x="52636" y="834331"/>
                </a:moveTo>
                <a:lnTo>
                  <a:pt x="35052" y="813816"/>
                </a:lnTo>
                <a:lnTo>
                  <a:pt x="22860" y="789432"/>
                </a:lnTo>
                <a:lnTo>
                  <a:pt x="18288" y="777240"/>
                </a:lnTo>
                <a:lnTo>
                  <a:pt x="13716" y="763524"/>
                </a:lnTo>
                <a:lnTo>
                  <a:pt x="13716" y="797433"/>
                </a:lnTo>
                <a:lnTo>
                  <a:pt x="35052" y="832104"/>
                </a:lnTo>
                <a:lnTo>
                  <a:pt x="51816" y="848487"/>
                </a:lnTo>
                <a:lnTo>
                  <a:pt x="51816" y="833628"/>
                </a:lnTo>
                <a:lnTo>
                  <a:pt x="52636" y="834331"/>
                </a:lnTo>
                <a:close/>
              </a:path>
              <a:path w="4053840" h="887095">
                <a:moveTo>
                  <a:pt x="53340" y="51816"/>
                </a:moveTo>
                <a:lnTo>
                  <a:pt x="51816" y="51816"/>
                </a:lnTo>
                <a:lnTo>
                  <a:pt x="51816" y="53594"/>
                </a:lnTo>
                <a:lnTo>
                  <a:pt x="53340" y="51816"/>
                </a:lnTo>
                <a:close/>
              </a:path>
              <a:path w="4053840" h="887095">
                <a:moveTo>
                  <a:pt x="53340" y="835152"/>
                </a:moveTo>
                <a:lnTo>
                  <a:pt x="52636" y="834331"/>
                </a:lnTo>
                <a:lnTo>
                  <a:pt x="51816" y="833628"/>
                </a:lnTo>
                <a:lnTo>
                  <a:pt x="53340" y="835152"/>
                </a:lnTo>
                <a:close/>
              </a:path>
              <a:path w="4053840" h="887095">
                <a:moveTo>
                  <a:pt x="53340" y="849630"/>
                </a:moveTo>
                <a:lnTo>
                  <a:pt x="53340" y="835152"/>
                </a:lnTo>
                <a:lnTo>
                  <a:pt x="51816" y="833628"/>
                </a:lnTo>
                <a:lnTo>
                  <a:pt x="51816" y="848487"/>
                </a:lnTo>
                <a:lnTo>
                  <a:pt x="53340" y="849630"/>
                </a:lnTo>
                <a:close/>
              </a:path>
              <a:path w="4053840" h="887095">
                <a:moveTo>
                  <a:pt x="3916680" y="885444"/>
                </a:moveTo>
                <a:lnTo>
                  <a:pt x="3916680" y="874776"/>
                </a:lnTo>
                <a:lnTo>
                  <a:pt x="137160" y="874776"/>
                </a:lnTo>
                <a:lnTo>
                  <a:pt x="123444" y="873252"/>
                </a:lnTo>
                <a:lnTo>
                  <a:pt x="109728" y="868680"/>
                </a:lnTo>
                <a:lnTo>
                  <a:pt x="97536" y="864108"/>
                </a:lnTo>
                <a:lnTo>
                  <a:pt x="73152" y="851916"/>
                </a:lnTo>
                <a:lnTo>
                  <a:pt x="52636" y="834331"/>
                </a:lnTo>
                <a:lnTo>
                  <a:pt x="53340" y="835152"/>
                </a:lnTo>
                <a:lnTo>
                  <a:pt x="53340" y="849630"/>
                </a:lnTo>
                <a:lnTo>
                  <a:pt x="56388" y="851916"/>
                </a:lnTo>
                <a:lnTo>
                  <a:pt x="67056" y="861060"/>
                </a:lnTo>
                <a:lnTo>
                  <a:pt x="106680" y="879348"/>
                </a:lnTo>
                <a:lnTo>
                  <a:pt x="152400" y="886968"/>
                </a:lnTo>
                <a:lnTo>
                  <a:pt x="3901440" y="886968"/>
                </a:lnTo>
                <a:lnTo>
                  <a:pt x="3916680" y="885444"/>
                </a:lnTo>
                <a:close/>
              </a:path>
              <a:path w="4053840" h="887095">
                <a:moveTo>
                  <a:pt x="3916680" y="12344"/>
                </a:moveTo>
                <a:lnTo>
                  <a:pt x="3916680" y="12192"/>
                </a:lnTo>
                <a:lnTo>
                  <a:pt x="3915156" y="12192"/>
                </a:lnTo>
                <a:lnTo>
                  <a:pt x="3916680" y="12344"/>
                </a:lnTo>
                <a:close/>
              </a:path>
              <a:path w="4053840" h="887095">
                <a:moveTo>
                  <a:pt x="3944112" y="880262"/>
                </a:moveTo>
                <a:lnTo>
                  <a:pt x="3944112" y="868680"/>
                </a:lnTo>
                <a:lnTo>
                  <a:pt x="3930396" y="873252"/>
                </a:lnTo>
                <a:lnTo>
                  <a:pt x="3915156" y="874776"/>
                </a:lnTo>
                <a:lnTo>
                  <a:pt x="3916680" y="874776"/>
                </a:lnTo>
                <a:lnTo>
                  <a:pt x="3916680" y="885444"/>
                </a:lnTo>
                <a:lnTo>
                  <a:pt x="3931920" y="883920"/>
                </a:lnTo>
                <a:lnTo>
                  <a:pt x="3944112" y="880262"/>
                </a:lnTo>
                <a:close/>
              </a:path>
              <a:path w="4053840" h="887095">
                <a:moveTo>
                  <a:pt x="3944112" y="18288"/>
                </a:moveTo>
                <a:lnTo>
                  <a:pt x="3942588" y="16764"/>
                </a:lnTo>
                <a:lnTo>
                  <a:pt x="3942588" y="17780"/>
                </a:lnTo>
                <a:lnTo>
                  <a:pt x="3944112" y="18288"/>
                </a:lnTo>
                <a:close/>
              </a:path>
              <a:path w="4053840" h="887095">
                <a:moveTo>
                  <a:pt x="3980688" y="864870"/>
                </a:moveTo>
                <a:lnTo>
                  <a:pt x="3980688" y="851916"/>
                </a:lnTo>
                <a:lnTo>
                  <a:pt x="3956304" y="864108"/>
                </a:lnTo>
                <a:lnTo>
                  <a:pt x="3942588" y="868680"/>
                </a:lnTo>
                <a:lnTo>
                  <a:pt x="3944112" y="868680"/>
                </a:lnTo>
                <a:lnTo>
                  <a:pt x="3944112" y="880262"/>
                </a:lnTo>
                <a:lnTo>
                  <a:pt x="3947160" y="879348"/>
                </a:lnTo>
                <a:lnTo>
                  <a:pt x="3960876" y="874776"/>
                </a:lnTo>
                <a:lnTo>
                  <a:pt x="3974592" y="868680"/>
                </a:lnTo>
                <a:lnTo>
                  <a:pt x="3980688" y="864870"/>
                </a:lnTo>
                <a:close/>
              </a:path>
              <a:path w="4053840" h="887095">
                <a:moveTo>
                  <a:pt x="3980688" y="36004"/>
                </a:moveTo>
                <a:lnTo>
                  <a:pt x="3980688" y="35052"/>
                </a:lnTo>
                <a:lnTo>
                  <a:pt x="3979164" y="35052"/>
                </a:lnTo>
                <a:lnTo>
                  <a:pt x="3980688" y="36004"/>
                </a:lnTo>
                <a:close/>
              </a:path>
              <a:path w="4053840" h="887095">
                <a:moveTo>
                  <a:pt x="4018788" y="832104"/>
                </a:moveTo>
                <a:lnTo>
                  <a:pt x="4018788" y="813816"/>
                </a:lnTo>
                <a:lnTo>
                  <a:pt x="4000500" y="835152"/>
                </a:lnTo>
                <a:lnTo>
                  <a:pt x="4000500" y="833628"/>
                </a:lnTo>
                <a:lnTo>
                  <a:pt x="3991356" y="842772"/>
                </a:lnTo>
                <a:lnTo>
                  <a:pt x="3979164" y="851916"/>
                </a:lnTo>
                <a:lnTo>
                  <a:pt x="3980688" y="851916"/>
                </a:lnTo>
                <a:lnTo>
                  <a:pt x="3980688" y="864870"/>
                </a:lnTo>
                <a:lnTo>
                  <a:pt x="3986784" y="861060"/>
                </a:lnTo>
                <a:lnTo>
                  <a:pt x="4008120" y="842772"/>
                </a:lnTo>
                <a:lnTo>
                  <a:pt x="4018788" y="832104"/>
                </a:lnTo>
                <a:close/>
              </a:path>
              <a:path w="4053840" h="887095">
                <a:moveTo>
                  <a:pt x="4018788" y="75590"/>
                </a:moveTo>
                <a:lnTo>
                  <a:pt x="4018788" y="73152"/>
                </a:lnTo>
                <a:lnTo>
                  <a:pt x="4017264" y="73152"/>
                </a:lnTo>
                <a:lnTo>
                  <a:pt x="4018788" y="75590"/>
                </a:lnTo>
                <a:close/>
              </a:path>
              <a:path w="4053840" h="887095">
                <a:moveTo>
                  <a:pt x="4041648" y="794004"/>
                </a:moveTo>
                <a:lnTo>
                  <a:pt x="4041648" y="749808"/>
                </a:lnTo>
                <a:lnTo>
                  <a:pt x="4035552" y="777240"/>
                </a:lnTo>
                <a:lnTo>
                  <a:pt x="4030980" y="789432"/>
                </a:lnTo>
                <a:lnTo>
                  <a:pt x="4024884" y="801624"/>
                </a:lnTo>
                <a:lnTo>
                  <a:pt x="4017264" y="813816"/>
                </a:lnTo>
                <a:lnTo>
                  <a:pt x="4018788" y="813816"/>
                </a:lnTo>
                <a:lnTo>
                  <a:pt x="4018788" y="832104"/>
                </a:lnTo>
                <a:lnTo>
                  <a:pt x="4027932" y="819912"/>
                </a:lnTo>
                <a:lnTo>
                  <a:pt x="4035552" y="807720"/>
                </a:lnTo>
                <a:lnTo>
                  <a:pt x="4041648" y="794004"/>
                </a:lnTo>
                <a:close/>
              </a:path>
            </a:pathLst>
          </a:custGeom>
          <a:solidFill>
            <a:srgbClr val="A8CC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69367" y="2794506"/>
            <a:ext cx="84645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64490" algn="l"/>
              </a:tabLst>
            </a:pPr>
            <a:r>
              <a:rPr sz="1550" b="1" spc="10" dirty="0">
                <a:latin typeface="Calibri"/>
                <a:cs typeface="Calibri"/>
              </a:rPr>
              <a:t>se</a:t>
            </a:r>
            <a:r>
              <a:rPr sz="1550" spc="10" dirty="0">
                <a:latin typeface="Times New Roman"/>
                <a:cs typeface="Times New Roman"/>
              </a:rPr>
              <a:t>	</a:t>
            </a:r>
            <a:r>
              <a:rPr sz="1550" b="1" spc="-15" dirty="0">
                <a:latin typeface="Calibri"/>
                <a:cs typeface="Calibri"/>
              </a:rPr>
              <a:t>t</a:t>
            </a:r>
            <a:r>
              <a:rPr sz="1550" b="1" dirty="0">
                <a:latin typeface="Calibri"/>
                <a:cs typeface="Calibri"/>
              </a:rPr>
              <a:t>o</a:t>
            </a:r>
            <a:r>
              <a:rPr sz="1550" b="1" spc="10" dirty="0">
                <a:latin typeface="Calibri"/>
                <a:cs typeface="Calibri"/>
              </a:rPr>
              <a:t>d</a:t>
            </a:r>
            <a:r>
              <a:rPr sz="1550" b="1" dirty="0">
                <a:latin typeface="Calibri"/>
                <a:cs typeface="Calibri"/>
              </a:rPr>
              <a:t>o</a:t>
            </a:r>
            <a:r>
              <a:rPr sz="1550" b="1" spc="5" dirty="0">
                <a:latin typeface="Calibri"/>
                <a:cs typeface="Calibri"/>
              </a:rPr>
              <a:t>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9967" y="2794506"/>
            <a:ext cx="282956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70205" algn="l"/>
                <a:tab pos="1278890" algn="l"/>
                <a:tab pos="2278380" algn="l"/>
                <a:tab pos="2709545" algn="l"/>
              </a:tabLst>
            </a:pPr>
            <a:r>
              <a:rPr sz="1550" b="1" dirty="0">
                <a:latin typeface="Calibri"/>
                <a:cs typeface="Calibri"/>
              </a:rPr>
              <a:t>o</a:t>
            </a:r>
            <a:r>
              <a:rPr sz="1550" b="1" spc="5" dirty="0">
                <a:latin typeface="Calibri"/>
                <a:cs typeface="Calibri"/>
              </a:rPr>
              <a:t>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b="1" spc="0" dirty="0">
                <a:latin typeface="Calibri"/>
                <a:cs typeface="Calibri"/>
              </a:rPr>
              <a:t>en</a:t>
            </a:r>
            <a:r>
              <a:rPr sz="1550" b="1" spc="-5" dirty="0">
                <a:latin typeface="Calibri"/>
                <a:cs typeface="Calibri"/>
              </a:rPr>
              <a:t>c</a:t>
            </a:r>
            <a:r>
              <a:rPr sz="1550" b="1" spc="5" dirty="0">
                <a:latin typeface="Calibri"/>
                <a:cs typeface="Calibri"/>
              </a:rPr>
              <a:t>a</a:t>
            </a:r>
            <a:r>
              <a:rPr sz="1550" b="1" spc="-15" dirty="0">
                <a:latin typeface="Calibri"/>
                <a:cs typeface="Calibri"/>
              </a:rPr>
              <a:t>r</a:t>
            </a:r>
            <a:r>
              <a:rPr sz="1550" b="1" spc="-5" dirty="0">
                <a:latin typeface="Calibri"/>
                <a:cs typeface="Calibri"/>
              </a:rPr>
              <a:t>g</a:t>
            </a:r>
            <a:r>
              <a:rPr sz="1550" b="1" dirty="0">
                <a:latin typeface="Calibri"/>
                <a:cs typeface="Calibri"/>
              </a:rPr>
              <a:t>o</a:t>
            </a:r>
            <a:r>
              <a:rPr sz="1550" b="1" spc="5" dirty="0">
                <a:latin typeface="Calibri"/>
                <a:cs typeface="Calibri"/>
              </a:rPr>
              <a:t>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b="1" spc="-5" dirty="0">
                <a:latin typeface="Calibri"/>
                <a:cs typeface="Calibri"/>
              </a:rPr>
              <a:t>i</a:t>
            </a:r>
            <a:r>
              <a:rPr sz="1550" b="1" spc="10" dirty="0">
                <a:latin typeface="Calibri"/>
                <a:cs typeface="Calibri"/>
              </a:rPr>
              <a:t>n</a:t>
            </a:r>
            <a:r>
              <a:rPr sz="1550" b="1" spc="-20" dirty="0">
                <a:latin typeface="Calibri"/>
                <a:cs typeface="Calibri"/>
              </a:rPr>
              <a:t>c</a:t>
            </a:r>
            <a:r>
              <a:rPr sz="1550" b="1" spc="10" dirty="0">
                <a:latin typeface="Calibri"/>
                <a:cs typeface="Calibri"/>
              </a:rPr>
              <a:t>o</a:t>
            </a:r>
            <a:r>
              <a:rPr sz="1550" b="1" spc="-5" dirty="0">
                <a:latin typeface="Calibri"/>
                <a:cs typeface="Calibri"/>
              </a:rPr>
              <a:t>r</a:t>
            </a:r>
            <a:r>
              <a:rPr sz="1550" b="1" spc="5" dirty="0">
                <a:latin typeface="Calibri"/>
                <a:cs typeface="Calibri"/>
              </a:rPr>
              <a:t>r</a:t>
            </a:r>
            <a:r>
              <a:rPr sz="1550" b="1" dirty="0">
                <a:latin typeface="Calibri"/>
                <a:cs typeface="Calibri"/>
              </a:rPr>
              <a:t>ido</a:t>
            </a:r>
            <a:r>
              <a:rPr sz="1550" b="1" spc="5" dirty="0">
                <a:latin typeface="Calibri"/>
                <a:cs typeface="Calibri"/>
              </a:rPr>
              <a:t>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" dirty="0">
                <a:latin typeface="Calibri"/>
                <a:cs typeface="Calibri"/>
              </a:rPr>
              <a:t>at</a:t>
            </a:r>
            <a:r>
              <a:rPr sz="1550" spc="10" dirty="0">
                <a:latin typeface="Calibri"/>
                <a:cs typeface="Calibri"/>
              </a:rPr>
              <a:t>é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7997" y="4232148"/>
            <a:ext cx="4048125" cy="810895"/>
          </a:xfrm>
          <a:prstGeom prst="rect">
            <a:avLst/>
          </a:prstGeom>
          <a:solidFill>
            <a:srgbClr val="CCD2DD"/>
          </a:solidFill>
        </p:spPr>
        <p:txBody>
          <a:bodyPr vert="horz" wrap="square" lIns="0" tIns="27305" rIns="0" bIns="0" rtlCol="0">
            <a:spAutoFit/>
          </a:bodyPr>
          <a:lstStyle/>
          <a:p>
            <a:pPr marL="80645" marR="71120" algn="just">
              <a:lnSpc>
                <a:spcPct val="101899"/>
              </a:lnSpc>
              <a:spcBef>
                <a:spcPts val="215"/>
              </a:spcBef>
            </a:pPr>
            <a:r>
              <a:rPr sz="1550" b="1" spc="5" dirty="0">
                <a:latin typeface="Calibri"/>
                <a:cs typeface="Calibri"/>
              </a:rPr>
              <a:t>União </a:t>
            </a:r>
            <a:r>
              <a:rPr sz="1550" b="1" spc="0" dirty="0">
                <a:latin typeface="Calibri"/>
                <a:cs typeface="Calibri"/>
              </a:rPr>
              <a:t>recebe </a:t>
            </a:r>
            <a:r>
              <a:rPr sz="1550" b="1" dirty="0">
                <a:latin typeface="Calibri"/>
                <a:cs typeface="Calibri"/>
              </a:rPr>
              <a:t>empréstimo </a:t>
            </a:r>
            <a:r>
              <a:rPr sz="1550" b="1" spc="10" dirty="0">
                <a:latin typeface="Calibri"/>
                <a:cs typeface="Calibri"/>
              </a:rPr>
              <a:t>do </a:t>
            </a:r>
            <a:r>
              <a:rPr sz="1550" b="1" spc="5" dirty="0">
                <a:latin typeface="Calibri"/>
                <a:cs typeface="Calibri"/>
              </a:rPr>
              <a:t>BIRD em jan/15  </a:t>
            </a:r>
            <a:r>
              <a:rPr sz="1550" b="1" dirty="0">
                <a:latin typeface="Calibri"/>
                <a:cs typeface="Calibri"/>
              </a:rPr>
              <a:t>para </a:t>
            </a:r>
            <a:r>
              <a:rPr sz="1550" b="1" spc="0" dirty="0">
                <a:latin typeface="Calibri"/>
                <a:cs typeface="Calibri"/>
              </a:rPr>
              <a:t>financiamento das Olimpíadas, </a:t>
            </a:r>
            <a:r>
              <a:rPr sz="1550" b="1" spc="10" dirty="0">
                <a:latin typeface="Calibri"/>
                <a:cs typeface="Calibri"/>
              </a:rPr>
              <a:t>no </a:t>
            </a:r>
            <a:r>
              <a:rPr sz="1550" b="1" dirty="0">
                <a:latin typeface="Calibri"/>
                <a:cs typeface="Calibri"/>
              </a:rPr>
              <a:t>valor  </a:t>
            </a:r>
            <a:r>
              <a:rPr sz="1550" b="1" spc="10" dirty="0">
                <a:latin typeface="Calibri"/>
                <a:cs typeface="Calibri"/>
              </a:rPr>
              <a:t>de U$100.000, </a:t>
            </a:r>
            <a:r>
              <a:rPr sz="1550" b="1" spc="5" dirty="0">
                <a:latin typeface="Calibri"/>
                <a:cs typeface="Calibri"/>
              </a:rPr>
              <a:t>câmbio </a:t>
            </a:r>
            <a:r>
              <a:rPr sz="1550" b="1" spc="10" dirty="0">
                <a:latin typeface="Calibri"/>
                <a:cs typeface="Calibri"/>
              </a:rPr>
              <a:t>de</a:t>
            </a:r>
            <a:r>
              <a:rPr sz="1550" b="1" spc="-9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R$2,50.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22982" y="4232148"/>
            <a:ext cx="4239895" cy="809625"/>
          </a:xfrm>
          <a:prstGeom prst="rect">
            <a:avLst/>
          </a:prstGeom>
          <a:solidFill>
            <a:srgbClr val="CCD2DD"/>
          </a:solidFill>
        </p:spPr>
        <p:txBody>
          <a:bodyPr vert="horz" wrap="square" lIns="0" tIns="29845" rIns="0" bIns="0" rtlCol="0">
            <a:spAutoFit/>
          </a:bodyPr>
          <a:lstStyle/>
          <a:p>
            <a:pPr marL="80645" marR="70485" algn="just">
              <a:lnSpc>
                <a:spcPct val="101899"/>
              </a:lnSpc>
              <a:spcBef>
                <a:spcPts val="235"/>
              </a:spcBef>
            </a:pPr>
            <a:r>
              <a:rPr sz="1550" b="1" spc="10" dirty="0">
                <a:latin typeface="Calibri"/>
                <a:cs typeface="Calibri"/>
              </a:rPr>
              <a:t>Em </a:t>
            </a:r>
            <a:r>
              <a:rPr sz="1550" b="1" spc="0" dirty="0">
                <a:latin typeface="Calibri"/>
                <a:cs typeface="Calibri"/>
              </a:rPr>
              <a:t>dez/15, </a:t>
            </a:r>
            <a:r>
              <a:rPr sz="1550" b="1" spc="10" dirty="0">
                <a:latin typeface="Calibri"/>
                <a:cs typeface="Calibri"/>
              </a:rPr>
              <a:t>na </a:t>
            </a:r>
            <a:r>
              <a:rPr sz="1550" b="1" dirty="0">
                <a:latin typeface="Calibri"/>
                <a:cs typeface="Calibri"/>
              </a:rPr>
              <a:t>data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dirty="0">
                <a:latin typeface="Calibri"/>
                <a:cs typeface="Calibri"/>
              </a:rPr>
              <a:t>levantamento </a:t>
            </a:r>
            <a:r>
              <a:rPr sz="1550" b="1" spc="5" dirty="0">
                <a:latin typeface="Calibri"/>
                <a:cs typeface="Calibri"/>
              </a:rPr>
              <a:t>do </a:t>
            </a:r>
            <a:r>
              <a:rPr sz="1550" b="1" spc="0" dirty="0">
                <a:latin typeface="Calibri"/>
                <a:cs typeface="Calibri"/>
              </a:rPr>
              <a:t>Balanço  Patrimonial, </a:t>
            </a:r>
            <a:r>
              <a:rPr sz="1550" b="1" spc="10" dirty="0">
                <a:latin typeface="Calibri"/>
                <a:cs typeface="Calibri"/>
              </a:rPr>
              <a:t>a </a:t>
            </a:r>
            <a:r>
              <a:rPr sz="1550" b="1" dirty="0">
                <a:latin typeface="Calibri"/>
                <a:cs typeface="Calibri"/>
              </a:rPr>
              <a:t>taxa </a:t>
            </a:r>
            <a:r>
              <a:rPr sz="1550" b="1" spc="5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câmbio </a:t>
            </a:r>
            <a:r>
              <a:rPr sz="1550" b="1" dirty="0">
                <a:latin typeface="Calibri"/>
                <a:cs typeface="Calibri"/>
              </a:rPr>
              <a:t>vigente </a:t>
            </a:r>
            <a:r>
              <a:rPr sz="1550" b="1" spc="-5" dirty="0">
                <a:latin typeface="Calibri"/>
                <a:cs typeface="Calibri"/>
              </a:rPr>
              <a:t>era </a:t>
            </a:r>
            <a:r>
              <a:rPr sz="1550" b="1" spc="5" dirty="0">
                <a:latin typeface="Calibri"/>
                <a:cs typeface="Calibri"/>
              </a:rPr>
              <a:t>de  R$3,20.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89435" y="5095745"/>
            <a:ext cx="6127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812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R$  </a:t>
            </a:r>
            <a:r>
              <a:rPr sz="1400" b="1" spc="-5" dirty="0">
                <a:latin typeface="Calibri"/>
                <a:cs typeface="Calibri"/>
              </a:rPr>
              <a:t>250.00</a:t>
            </a:r>
            <a:r>
              <a:rPr sz="1400" b="1" dirty="0"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922428" y="5105400"/>
          <a:ext cx="3335020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6115"/>
                <a:gridCol w="2668905"/>
              </a:tblGrid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1.1.1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Caixa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equivalentes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caixa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2.1.2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Emprést.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 financ. a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curto</a:t>
                      </a:r>
                      <a:r>
                        <a:rPr sz="14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prazo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8707510" y="5095745"/>
            <a:ext cx="5232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367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R$  </a:t>
            </a:r>
            <a:r>
              <a:rPr sz="1400" b="1" spc="-5" dirty="0">
                <a:latin typeface="Calibri"/>
                <a:cs typeface="Calibri"/>
              </a:rPr>
              <a:t>70.00</a:t>
            </a:r>
            <a:r>
              <a:rPr sz="1400" b="1" dirty="0"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5026557" y="5105400"/>
          <a:ext cx="3645535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4215"/>
                <a:gridCol w="2941320"/>
              </a:tblGrid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3.4.1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VPD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Juros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encargos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emprés.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2.1.2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Emprést.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 financ. a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curto</a:t>
                      </a:r>
                      <a:r>
                        <a:rPr sz="14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prazo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927997" y="5905500"/>
            <a:ext cx="8289290" cy="541020"/>
          </a:xfrm>
          <a:prstGeom prst="rect">
            <a:avLst/>
          </a:prstGeom>
          <a:solidFill>
            <a:srgbClr val="E5E9EE"/>
          </a:solidFill>
        </p:spPr>
        <p:txBody>
          <a:bodyPr vert="horz" wrap="square" lIns="0" tIns="31750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250"/>
              </a:spcBef>
            </a:pPr>
            <a:r>
              <a:rPr sz="1550" spc="0" dirty="0">
                <a:latin typeface="Calibri"/>
                <a:cs typeface="Calibri"/>
              </a:rPr>
              <a:t>Desvalorização cambial </a:t>
            </a:r>
            <a:r>
              <a:rPr sz="1550" spc="25" dirty="0">
                <a:latin typeface="Calibri"/>
                <a:cs typeface="Calibri"/>
              </a:rPr>
              <a:t>→ </a:t>
            </a:r>
            <a:r>
              <a:rPr sz="1550" spc="5" dirty="0">
                <a:latin typeface="Calibri"/>
                <a:cs typeface="Calibri"/>
              </a:rPr>
              <a:t>aumento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spc="5" dirty="0">
                <a:latin typeface="Calibri"/>
                <a:cs typeface="Calibri"/>
              </a:rPr>
              <a:t>endividamento pelo aumento </a:t>
            </a:r>
            <a:r>
              <a:rPr sz="1550" spc="10" dirty="0">
                <a:latin typeface="Calibri"/>
                <a:cs typeface="Calibri"/>
              </a:rPr>
              <a:t>do</a:t>
            </a:r>
            <a:r>
              <a:rPr sz="1550" spc="-5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dólar</a:t>
            </a:r>
            <a:endParaRPr sz="1550">
              <a:latin typeface="Calibri"/>
              <a:cs typeface="Calibri"/>
            </a:endParaRPr>
          </a:p>
          <a:p>
            <a:pPr marL="80645">
              <a:lnSpc>
                <a:spcPct val="100000"/>
              </a:lnSpc>
              <a:spcBef>
                <a:spcPts val="15"/>
              </a:spcBef>
            </a:pPr>
            <a:r>
              <a:rPr sz="1400" spc="-5" dirty="0">
                <a:latin typeface="Calibri"/>
                <a:cs typeface="Calibri"/>
              </a:rPr>
              <a:t>(R$ 3,20 </a:t>
            </a:r>
            <a:r>
              <a:rPr sz="1400" dirty="0">
                <a:latin typeface="Calibri"/>
                <a:cs typeface="Calibri"/>
              </a:rPr>
              <a:t>- R$ </a:t>
            </a:r>
            <a:r>
              <a:rPr sz="1400" spc="-5" dirty="0">
                <a:latin typeface="Calibri"/>
                <a:cs typeface="Calibri"/>
              </a:rPr>
              <a:t>2,50) </a:t>
            </a:r>
            <a:r>
              <a:rPr sz="1400" dirty="0">
                <a:latin typeface="Calibri"/>
                <a:cs typeface="Calibri"/>
              </a:rPr>
              <a:t>* </a:t>
            </a:r>
            <a:r>
              <a:rPr sz="1400" spc="-5" dirty="0">
                <a:latin typeface="Calibri"/>
                <a:cs typeface="Calibri"/>
              </a:rPr>
              <a:t>100.000 </a:t>
            </a:r>
            <a:r>
              <a:rPr sz="1400" dirty="0">
                <a:latin typeface="Calibri"/>
                <a:cs typeface="Calibri"/>
              </a:rPr>
              <a:t>= R$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70.000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62084" y="976375"/>
            <a:ext cx="1999614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Créditos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e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obrigações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27997" y="1388363"/>
            <a:ext cx="8289290" cy="508000"/>
          </a:xfrm>
          <a:custGeom>
            <a:avLst/>
            <a:gdLst/>
            <a:ahLst/>
            <a:cxnLst/>
            <a:rect l="l" t="t" r="r" b="b"/>
            <a:pathLst>
              <a:path w="8289290" h="508000">
                <a:moveTo>
                  <a:pt x="8289033" y="423672"/>
                </a:moveTo>
                <a:lnTo>
                  <a:pt x="8289033" y="85344"/>
                </a:lnTo>
                <a:lnTo>
                  <a:pt x="8282341" y="52077"/>
                </a:lnTo>
                <a:lnTo>
                  <a:pt x="8264077" y="24955"/>
                </a:lnTo>
                <a:lnTo>
                  <a:pt x="8236955" y="6691"/>
                </a:lnTo>
                <a:lnTo>
                  <a:pt x="8203689" y="0"/>
                </a:lnTo>
                <a:lnTo>
                  <a:pt x="83820" y="0"/>
                </a:lnTo>
                <a:lnTo>
                  <a:pt x="51435" y="6691"/>
                </a:lnTo>
                <a:lnTo>
                  <a:pt x="24765" y="24955"/>
                </a:lnTo>
                <a:lnTo>
                  <a:pt x="6667" y="52077"/>
                </a:lnTo>
                <a:lnTo>
                  <a:pt x="0" y="85344"/>
                </a:lnTo>
                <a:lnTo>
                  <a:pt x="0" y="423672"/>
                </a:lnTo>
                <a:lnTo>
                  <a:pt x="6667" y="456699"/>
                </a:lnTo>
                <a:lnTo>
                  <a:pt x="24765" y="483298"/>
                </a:lnTo>
                <a:lnTo>
                  <a:pt x="51435" y="501038"/>
                </a:lnTo>
                <a:lnTo>
                  <a:pt x="83820" y="507492"/>
                </a:lnTo>
                <a:lnTo>
                  <a:pt x="8203689" y="507492"/>
                </a:lnTo>
                <a:lnTo>
                  <a:pt x="8236955" y="501038"/>
                </a:lnTo>
                <a:lnTo>
                  <a:pt x="8264077" y="483298"/>
                </a:lnTo>
                <a:lnTo>
                  <a:pt x="8282341" y="456699"/>
                </a:lnTo>
                <a:lnTo>
                  <a:pt x="8289033" y="423672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1901" y="1383792"/>
            <a:ext cx="8300084" cy="518159"/>
          </a:xfrm>
          <a:custGeom>
            <a:avLst/>
            <a:gdLst/>
            <a:ahLst/>
            <a:cxnLst/>
            <a:rect l="l" t="t" r="r" b="b"/>
            <a:pathLst>
              <a:path w="8300084" h="518160">
                <a:moveTo>
                  <a:pt x="8299701" y="437388"/>
                </a:moveTo>
                <a:lnTo>
                  <a:pt x="8299701" y="80772"/>
                </a:lnTo>
                <a:lnTo>
                  <a:pt x="8296653" y="62484"/>
                </a:lnTo>
                <a:lnTo>
                  <a:pt x="8293605" y="54864"/>
                </a:lnTo>
                <a:lnTo>
                  <a:pt x="8279889" y="32004"/>
                </a:lnTo>
                <a:lnTo>
                  <a:pt x="8267697" y="19812"/>
                </a:lnTo>
                <a:lnTo>
                  <a:pt x="8260077" y="15240"/>
                </a:lnTo>
                <a:lnTo>
                  <a:pt x="8253981" y="10668"/>
                </a:lnTo>
                <a:lnTo>
                  <a:pt x="8244837" y="6096"/>
                </a:lnTo>
                <a:lnTo>
                  <a:pt x="8237217" y="3048"/>
                </a:lnTo>
                <a:lnTo>
                  <a:pt x="8218929" y="0"/>
                </a:lnTo>
                <a:lnTo>
                  <a:pt x="80772" y="0"/>
                </a:lnTo>
                <a:lnTo>
                  <a:pt x="39624" y="15240"/>
                </a:lnTo>
                <a:lnTo>
                  <a:pt x="21336" y="32004"/>
                </a:lnTo>
                <a:lnTo>
                  <a:pt x="15240" y="39624"/>
                </a:lnTo>
                <a:lnTo>
                  <a:pt x="10668" y="47244"/>
                </a:lnTo>
                <a:lnTo>
                  <a:pt x="4572" y="62484"/>
                </a:lnTo>
                <a:lnTo>
                  <a:pt x="1524" y="71628"/>
                </a:lnTo>
                <a:lnTo>
                  <a:pt x="0" y="80772"/>
                </a:lnTo>
                <a:lnTo>
                  <a:pt x="0" y="437388"/>
                </a:lnTo>
                <a:lnTo>
                  <a:pt x="1524" y="446532"/>
                </a:lnTo>
                <a:lnTo>
                  <a:pt x="4572" y="455676"/>
                </a:lnTo>
                <a:lnTo>
                  <a:pt x="10668" y="470916"/>
                </a:lnTo>
                <a:lnTo>
                  <a:pt x="10668" y="89916"/>
                </a:lnTo>
                <a:lnTo>
                  <a:pt x="12192" y="82296"/>
                </a:lnTo>
                <a:lnTo>
                  <a:pt x="12192" y="74676"/>
                </a:lnTo>
                <a:lnTo>
                  <a:pt x="15240" y="65532"/>
                </a:lnTo>
                <a:lnTo>
                  <a:pt x="15240" y="67056"/>
                </a:lnTo>
                <a:lnTo>
                  <a:pt x="16764" y="63246"/>
                </a:lnTo>
                <a:lnTo>
                  <a:pt x="16764" y="59436"/>
                </a:lnTo>
                <a:lnTo>
                  <a:pt x="21336" y="51816"/>
                </a:lnTo>
                <a:lnTo>
                  <a:pt x="24384" y="45720"/>
                </a:lnTo>
                <a:lnTo>
                  <a:pt x="28956" y="39624"/>
                </a:lnTo>
                <a:lnTo>
                  <a:pt x="33528" y="35052"/>
                </a:lnTo>
                <a:lnTo>
                  <a:pt x="33528" y="33528"/>
                </a:lnTo>
                <a:lnTo>
                  <a:pt x="45720" y="24384"/>
                </a:lnTo>
                <a:lnTo>
                  <a:pt x="51816" y="20726"/>
                </a:lnTo>
                <a:lnTo>
                  <a:pt x="51816" y="19812"/>
                </a:lnTo>
                <a:lnTo>
                  <a:pt x="67056" y="13716"/>
                </a:lnTo>
                <a:lnTo>
                  <a:pt x="67056" y="15240"/>
                </a:lnTo>
                <a:lnTo>
                  <a:pt x="74676" y="12192"/>
                </a:lnTo>
                <a:lnTo>
                  <a:pt x="82296" y="10668"/>
                </a:lnTo>
                <a:lnTo>
                  <a:pt x="8218929" y="10668"/>
                </a:lnTo>
                <a:lnTo>
                  <a:pt x="8218929" y="10922"/>
                </a:lnTo>
                <a:lnTo>
                  <a:pt x="8226549" y="12192"/>
                </a:lnTo>
                <a:lnTo>
                  <a:pt x="8234169" y="15240"/>
                </a:lnTo>
                <a:lnTo>
                  <a:pt x="8234169" y="13716"/>
                </a:lnTo>
                <a:lnTo>
                  <a:pt x="8241789" y="16764"/>
                </a:lnTo>
                <a:lnTo>
                  <a:pt x="8241789" y="17373"/>
                </a:lnTo>
                <a:lnTo>
                  <a:pt x="8247885" y="19812"/>
                </a:lnTo>
                <a:lnTo>
                  <a:pt x="8266173" y="33528"/>
                </a:lnTo>
                <a:lnTo>
                  <a:pt x="8279889" y="51816"/>
                </a:lnTo>
                <a:lnTo>
                  <a:pt x="8285985" y="67056"/>
                </a:lnTo>
                <a:lnTo>
                  <a:pt x="8285985" y="65532"/>
                </a:lnTo>
                <a:lnTo>
                  <a:pt x="8287509" y="74676"/>
                </a:lnTo>
                <a:lnTo>
                  <a:pt x="8287509" y="73152"/>
                </a:lnTo>
                <a:lnTo>
                  <a:pt x="8289033" y="82296"/>
                </a:lnTo>
                <a:lnTo>
                  <a:pt x="8289033" y="470916"/>
                </a:lnTo>
                <a:lnTo>
                  <a:pt x="8293605" y="463296"/>
                </a:lnTo>
                <a:lnTo>
                  <a:pt x="8296653" y="455676"/>
                </a:lnTo>
                <a:lnTo>
                  <a:pt x="8299701" y="437388"/>
                </a:lnTo>
                <a:close/>
              </a:path>
              <a:path w="8300084" h="518160">
                <a:moveTo>
                  <a:pt x="18288" y="458724"/>
                </a:moveTo>
                <a:lnTo>
                  <a:pt x="15240" y="451104"/>
                </a:lnTo>
                <a:lnTo>
                  <a:pt x="15240" y="452628"/>
                </a:lnTo>
                <a:lnTo>
                  <a:pt x="12192" y="443484"/>
                </a:lnTo>
                <a:lnTo>
                  <a:pt x="12192" y="437388"/>
                </a:lnTo>
                <a:lnTo>
                  <a:pt x="10668" y="428244"/>
                </a:lnTo>
                <a:lnTo>
                  <a:pt x="10668" y="470916"/>
                </a:lnTo>
                <a:lnTo>
                  <a:pt x="15240" y="478536"/>
                </a:lnTo>
                <a:lnTo>
                  <a:pt x="16764" y="480441"/>
                </a:lnTo>
                <a:lnTo>
                  <a:pt x="16764" y="458724"/>
                </a:lnTo>
                <a:lnTo>
                  <a:pt x="18288" y="458724"/>
                </a:lnTo>
                <a:close/>
              </a:path>
              <a:path w="8300084" h="518160">
                <a:moveTo>
                  <a:pt x="13716" y="73152"/>
                </a:moveTo>
                <a:lnTo>
                  <a:pt x="12192" y="74676"/>
                </a:lnTo>
                <a:lnTo>
                  <a:pt x="12192" y="82296"/>
                </a:lnTo>
                <a:lnTo>
                  <a:pt x="13716" y="73152"/>
                </a:lnTo>
                <a:close/>
              </a:path>
              <a:path w="8300084" h="518160">
                <a:moveTo>
                  <a:pt x="13716" y="445008"/>
                </a:moveTo>
                <a:lnTo>
                  <a:pt x="12192" y="435864"/>
                </a:lnTo>
                <a:lnTo>
                  <a:pt x="12192" y="443484"/>
                </a:lnTo>
                <a:lnTo>
                  <a:pt x="13716" y="445008"/>
                </a:lnTo>
                <a:close/>
              </a:path>
              <a:path w="8300084" h="518160">
                <a:moveTo>
                  <a:pt x="18288" y="59436"/>
                </a:moveTo>
                <a:lnTo>
                  <a:pt x="16764" y="59436"/>
                </a:lnTo>
                <a:lnTo>
                  <a:pt x="16764" y="63246"/>
                </a:lnTo>
                <a:lnTo>
                  <a:pt x="18288" y="59436"/>
                </a:lnTo>
                <a:close/>
              </a:path>
              <a:path w="8300084" h="518160">
                <a:moveTo>
                  <a:pt x="35052" y="484632"/>
                </a:moveTo>
                <a:lnTo>
                  <a:pt x="28956" y="478536"/>
                </a:lnTo>
                <a:lnTo>
                  <a:pt x="24384" y="472440"/>
                </a:lnTo>
                <a:lnTo>
                  <a:pt x="21336" y="466344"/>
                </a:lnTo>
                <a:lnTo>
                  <a:pt x="16764" y="458724"/>
                </a:lnTo>
                <a:lnTo>
                  <a:pt x="16764" y="480441"/>
                </a:lnTo>
                <a:lnTo>
                  <a:pt x="21336" y="486156"/>
                </a:lnTo>
                <a:lnTo>
                  <a:pt x="25908" y="492252"/>
                </a:lnTo>
                <a:lnTo>
                  <a:pt x="33528" y="498348"/>
                </a:lnTo>
                <a:lnTo>
                  <a:pt x="33528" y="484632"/>
                </a:lnTo>
                <a:lnTo>
                  <a:pt x="35052" y="484632"/>
                </a:lnTo>
                <a:close/>
              </a:path>
              <a:path w="8300084" h="518160">
                <a:moveTo>
                  <a:pt x="35052" y="33528"/>
                </a:moveTo>
                <a:lnTo>
                  <a:pt x="33528" y="33528"/>
                </a:lnTo>
                <a:lnTo>
                  <a:pt x="33528" y="35052"/>
                </a:lnTo>
                <a:lnTo>
                  <a:pt x="35052" y="33528"/>
                </a:lnTo>
                <a:close/>
              </a:path>
              <a:path w="8300084" h="518160">
                <a:moveTo>
                  <a:pt x="53340" y="498348"/>
                </a:moveTo>
                <a:lnTo>
                  <a:pt x="45720" y="493776"/>
                </a:lnTo>
                <a:lnTo>
                  <a:pt x="33528" y="484632"/>
                </a:lnTo>
                <a:lnTo>
                  <a:pt x="33528" y="498348"/>
                </a:lnTo>
                <a:lnTo>
                  <a:pt x="39624" y="502920"/>
                </a:lnTo>
                <a:lnTo>
                  <a:pt x="51816" y="510235"/>
                </a:lnTo>
                <a:lnTo>
                  <a:pt x="51816" y="498348"/>
                </a:lnTo>
                <a:lnTo>
                  <a:pt x="53340" y="498348"/>
                </a:lnTo>
                <a:close/>
              </a:path>
              <a:path w="8300084" h="518160">
                <a:moveTo>
                  <a:pt x="53340" y="19812"/>
                </a:moveTo>
                <a:lnTo>
                  <a:pt x="51816" y="19812"/>
                </a:lnTo>
                <a:lnTo>
                  <a:pt x="51816" y="20726"/>
                </a:lnTo>
                <a:lnTo>
                  <a:pt x="53340" y="19812"/>
                </a:lnTo>
                <a:close/>
              </a:path>
              <a:path w="8300084" h="518160">
                <a:moveTo>
                  <a:pt x="8218929" y="518160"/>
                </a:moveTo>
                <a:lnTo>
                  <a:pt x="8218929" y="507492"/>
                </a:lnTo>
                <a:lnTo>
                  <a:pt x="82296" y="507492"/>
                </a:lnTo>
                <a:lnTo>
                  <a:pt x="74676" y="505968"/>
                </a:lnTo>
                <a:lnTo>
                  <a:pt x="67056" y="502920"/>
                </a:lnTo>
                <a:lnTo>
                  <a:pt x="67056" y="504444"/>
                </a:lnTo>
                <a:lnTo>
                  <a:pt x="51816" y="498348"/>
                </a:lnTo>
                <a:lnTo>
                  <a:pt x="51816" y="510235"/>
                </a:lnTo>
                <a:lnTo>
                  <a:pt x="54864" y="512064"/>
                </a:lnTo>
                <a:lnTo>
                  <a:pt x="64008" y="515112"/>
                </a:lnTo>
                <a:lnTo>
                  <a:pt x="71628" y="516636"/>
                </a:lnTo>
                <a:lnTo>
                  <a:pt x="80772" y="518160"/>
                </a:lnTo>
                <a:lnTo>
                  <a:pt x="8218929" y="518160"/>
                </a:lnTo>
                <a:close/>
              </a:path>
              <a:path w="8300084" h="518160">
                <a:moveTo>
                  <a:pt x="8218929" y="10922"/>
                </a:moveTo>
                <a:lnTo>
                  <a:pt x="8218929" y="10668"/>
                </a:lnTo>
                <a:lnTo>
                  <a:pt x="8217405" y="10668"/>
                </a:lnTo>
                <a:lnTo>
                  <a:pt x="8218929" y="10922"/>
                </a:lnTo>
                <a:close/>
              </a:path>
              <a:path w="8300084" h="518160">
                <a:moveTo>
                  <a:pt x="8241789" y="513283"/>
                </a:moveTo>
                <a:lnTo>
                  <a:pt x="8241789" y="501396"/>
                </a:lnTo>
                <a:lnTo>
                  <a:pt x="8234169" y="504444"/>
                </a:lnTo>
                <a:lnTo>
                  <a:pt x="8234169" y="502920"/>
                </a:lnTo>
                <a:lnTo>
                  <a:pt x="8226549" y="505968"/>
                </a:lnTo>
                <a:lnTo>
                  <a:pt x="8217405" y="507492"/>
                </a:lnTo>
                <a:lnTo>
                  <a:pt x="8218929" y="507492"/>
                </a:lnTo>
                <a:lnTo>
                  <a:pt x="8218929" y="518160"/>
                </a:lnTo>
                <a:lnTo>
                  <a:pt x="8237217" y="515112"/>
                </a:lnTo>
                <a:lnTo>
                  <a:pt x="8241789" y="513283"/>
                </a:lnTo>
                <a:close/>
              </a:path>
              <a:path w="8300084" h="518160">
                <a:moveTo>
                  <a:pt x="8241789" y="17373"/>
                </a:moveTo>
                <a:lnTo>
                  <a:pt x="8241789" y="16764"/>
                </a:lnTo>
                <a:lnTo>
                  <a:pt x="8240265" y="16764"/>
                </a:lnTo>
                <a:lnTo>
                  <a:pt x="8241789" y="17373"/>
                </a:lnTo>
                <a:close/>
              </a:path>
              <a:path w="8300084" h="518160">
                <a:moveTo>
                  <a:pt x="8289033" y="470916"/>
                </a:moveTo>
                <a:lnTo>
                  <a:pt x="8289033" y="435864"/>
                </a:lnTo>
                <a:lnTo>
                  <a:pt x="8287509" y="445008"/>
                </a:lnTo>
                <a:lnTo>
                  <a:pt x="8287509" y="443484"/>
                </a:lnTo>
                <a:lnTo>
                  <a:pt x="8285985" y="452628"/>
                </a:lnTo>
                <a:lnTo>
                  <a:pt x="8285985" y="451104"/>
                </a:lnTo>
                <a:lnTo>
                  <a:pt x="8279889" y="466344"/>
                </a:lnTo>
                <a:lnTo>
                  <a:pt x="8266173" y="484632"/>
                </a:lnTo>
                <a:lnTo>
                  <a:pt x="8247885" y="498348"/>
                </a:lnTo>
                <a:lnTo>
                  <a:pt x="8240265" y="501396"/>
                </a:lnTo>
                <a:lnTo>
                  <a:pt x="8241789" y="501396"/>
                </a:lnTo>
                <a:lnTo>
                  <a:pt x="8241789" y="513283"/>
                </a:lnTo>
                <a:lnTo>
                  <a:pt x="8244837" y="512064"/>
                </a:lnTo>
                <a:lnTo>
                  <a:pt x="8253981" y="507492"/>
                </a:lnTo>
                <a:lnTo>
                  <a:pt x="8260077" y="502920"/>
                </a:lnTo>
                <a:lnTo>
                  <a:pt x="8267697" y="498348"/>
                </a:lnTo>
                <a:lnTo>
                  <a:pt x="8279889" y="486156"/>
                </a:lnTo>
                <a:lnTo>
                  <a:pt x="8289033" y="470916"/>
                </a:lnTo>
                <a:close/>
              </a:path>
            </a:pathLst>
          </a:custGeom>
          <a:solidFill>
            <a:srgbClr val="A8CC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41788" y="1476247"/>
            <a:ext cx="8061959" cy="1344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086610">
              <a:lnSpc>
                <a:spcPct val="100000"/>
              </a:lnSpc>
              <a:spcBef>
                <a:spcPts val="135"/>
              </a:spcBef>
            </a:pPr>
            <a:r>
              <a:rPr sz="1800" b="1" spc="0" dirty="0">
                <a:solidFill>
                  <a:srgbClr val="FFFFFF"/>
                </a:solidFill>
                <a:latin typeface="Calibri"/>
                <a:cs typeface="Calibri"/>
              </a:rPr>
              <a:t>Direitos, 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títulos 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800" b="1" spc="0" dirty="0">
                <a:solidFill>
                  <a:srgbClr val="FFFFFF"/>
                </a:solidFill>
                <a:latin typeface="Calibri"/>
                <a:cs typeface="Calibri"/>
              </a:rPr>
              <a:t>créditos 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FFFFFF"/>
                </a:solidFill>
                <a:latin typeface="Calibri"/>
                <a:cs typeface="Calibri"/>
              </a:rPr>
              <a:t>obrigações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1899"/>
              </a:lnSpc>
              <a:spcBef>
                <a:spcPts val="1320"/>
              </a:spcBef>
              <a:tabLst>
                <a:tab pos="423545" algn="l"/>
                <a:tab pos="1551305" algn="l"/>
                <a:tab pos="1892935" algn="l"/>
                <a:tab pos="2776855" algn="l"/>
                <a:tab pos="3264535" algn="l"/>
                <a:tab pos="3811904" algn="l"/>
                <a:tab pos="4615180" algn="l"/>
                <a:tab pos="5107305" algn="l"/>
                <a:tab pos="5332730" algn="l"/>
                <a:tab pos="6337300" algn="l"/>
                <a:tab pos="7089775" algn="l"/>
                <a:tab pos="7480300" algn="l"/>
              </a:tabLst>
            </a:pPr>
            <a:r>
              <a:rPr sz="1550" spc="5" dirty="0">
                <a:latin typeface="Calibri"/>
                <a:cs typeface="Calibri"/>
              </a:rPr>
              <a:t>sã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m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5" dirty="0">
                <a:latin typeface="Calibri"/>
                <a:cs typeface="Calibri"/>
              </a:rPr>
              <a:t>nsu</a:t>
            </a:r>
            <a:r>
              <a:rPr sz="1550" spc="-30" dirty="0">
                <a:latin typeface="Calibri"/>
                <a:cs typeface="Calibri"/>
              </a:rPr>
              <a:t>r</a:t>
            </a:r>
            <a:r>
              <a:rPr sz="1550" spc="5" dirty="0">
                <a:latin typeface="Calibri"/>
                <a:cs typeface="Calibri"/>
              </a:rPr>
              <a:t>ad</a:t>
            </a:r>
            <a:r>
              <a:rPr sz="1550" spc="0" dirty="0">
                <a:latin typeface="Calibri"/>
                <a:cs typeface="Calibri"/>
              </a:rPr>
              <a:t>o</a:t>
            </a:r>
            <a:r>
              <a:rPr sz="1550" spc="5" dirty="0">
                <a:latin typeface="Calibri"/>
                <a:cs typeface="Calibri"/>
              </a:rPr>
              <a:t>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ou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5" dirty="0">
                <a:latin typeface="Calibri"/>
                <a:cs typeface="Calibri"/>
              </a:rPr>
              <a:t>a</a:t>
            </a:r>
            <a:r>
              <a:rPr sz="1550" spc="-5" dirty="0">
                <a:latin typeface="Calibri"/>
                <a:cs typeface="Calibri"/>
              </a:rPr>
              <a:t>v</a:t>
            </a:r>
            <a:r>
              <a:rPr sz="1550" spc="0" dirty="0">
                <a:latin typeface="Calibri"/>
                <a:cs typeface="Calibri"/>
              </a:rPr>
              <a:t>aliado</a:t>
            </a:r>
            <a:r>
              <a:rPr sz="1550" spc="5" dirty="0">
                <a:latin typeface="Calibri"/>
                <a:cs typeface="Calibri"/>
              </a:rPr>
              <a:t>s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p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dirty="0">
                <a:latin typeface="Calibri"/>
                <a:cs typeface="Calibri"/>
              </a:rPr>
              <a:t>l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b="1" spc="-15" dirty="0">
                <a:latin typeface="Calibri"/>
                <a:cs typeface="Calibri"/>
              </a:rPr>
              <a:t>v</a:t>
            </a:r>
            <a:r>
              <a:rPr sz="1550" b="1" spc="5" dirty="0">
                <a:latin typeface="Calibri"/>
                <a:cs typeface="Calibri"/>
              </a:rPr>
              <a:t>a</a:t>
            </a:r>
            <a:r>
              <a:rPr sz="1550" b="1" spc="-5" dirty="0">
                <a:latin typeface="Calibri"/>
                <a:cs typeface="Calibri"/>
              </a:rPr>
              <a:t>l</a:t>
            </a:r>
            <a:r>
              <a:rPr sz="1550" b="1" dirty="0">
                <a:latin typeface="Calibri"/>
                <a:cs typeface="Calibri"/>
              </a:rPr>
              <a:t>o</a:t>
            </a:r>
            <a:r>
              <a:rPr sz="1550" b="1" spc="5" dirty="0">
                <a:latin typeface="Calibri"/>
                <a:cs typeface="Calibri"/>
              </a:rPr>
              <a:t>r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b="1" dirty="0">
                <a:latin typeface="Calibri"/>
                <a:cs typeface="Calibri"/>
              </a:rPr>
              <a:t>o</a:t>
            </a:r>
            <a:r>
              <a:rPr sz="1550" b="1" spc="5" dirty="0">
                <a:latin typeface="Calibri"/>
                <a:cs typeface="Calibri"/>
              </a:rPr>
              <a:t>r</a:t>
            </a:r>
            <a:r>
              <a:rPr sz="1550" b="1" spc="-15" dirty="0">
                <a:latin typeface="Calibri"/>
                <a:cs typeface="Calibri"/>
              </a:rPr>
              <a:t>i</a:t>
            </a:r>
            <a:r>
              <a:rPr sz="1550" b="1" spc="15" dirty="0">
                <a:latin typeface="Calibri"/>
                <a:cs typeface="Calibri"/>
              </a:rPr>
              <a:t>g</a:t>
            </a:r>
            <a:r>
              <a:rPr sz="1550" b="1" spc="-15" dirty="0">
                <a:latin typeface="Calibri"/>
                <a:cs typeface="Calibri"/>
              </a:rPr>
              <a:t>i</a:t>
            </a:r>
            <a:r>
              <a:rPr sz="1550" b="1" spc="10" dirty="0">
                <a:latin typeface="Calibri"/>
                <a:cs typeface="Calibri"/>
              </a:rPr>
              <a:t>n</a:t>
            </a:r>
            <a:r>
              <a:rPr sz="1550" b="1" spc="5" dirty="0">
                <a:latin typeface="Calibri"/>
                <a:cs typeface="Calibri"/>
              </a:rPr>
              <a:t>a</a:t>
            </a:r>
            <a:r>
              <a:rPr sz="1550" b="1" spc="-5" dirty="0">
                <a:latin typeface="Calibri"/>
                <a:cs typeface="Calibri"/>
              </a:rPr>
              <a:t>l</a:t>
            </a:r>
            <a:r>
              <a:rPr sz="1550" spc="0" dirty="0">
                <a:latin typeface="Calibri"/>
                <a:cs typeface="Calibri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30" dirty="0">
                <a:latin typeface="Calibri"/>
                <a:cs typeface="Calibri"/>
              </a:rPr>
              <a:t>f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dirty="0">
                <a:latin typeface="Calibri"/>
                <a:cs typeface="Calibri"/>
              </a:rPr>
              <a:t>i</a:t>
            </a:r>
            <a:r>
              <a:rPr sz="1550" spc="-20" dirty="0">
                <a:latin typeface="Calibri"/>
                <a:cs typeface="Calibri"/>
              </a:rPr>
              <a:t>t</a:t>
            </a:r>
            <a:r>
              <a:rPr sz="1550" spc="10" dirty="0">
                <a:latin typeface="Calibri"/>
                <a:cs typeface="Calibri"/>
              </a:rPr>
              <a:t>a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Calibri"/>
                <a:cs typeface="Calibri"/>
              </a:rPr>
              <a:t>a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dirty="0">
                <a:latin typeface="Calibri"/>
                <a:cs typeface="Calibri"/>
              </a:rPr>
              <a:t>c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-30" dirty="0">
                <a:latin typeface="Calibri"/>
                <a:cs typeface="Calibri"/>
              </a:rPr>
              <a:t>n</a:t>
            </a:r>
            <a:r>
              <a:rPr sz="1550" spc="0" dirty="0">
                <a:latin typeface="Calibri"/>
                <a:cs typeface="Calibri"/>
              </a:rPr>
              <a:t>ve</a:t>
            </a:r>
            <a:r>
              <a:rPr sz="1550" spc="-15" dirty="0">
                <a:latin typeface="Calibri"/>
                <a:cs typeface="Calibri"/>
              </a:rPr>
              <a:t>r</a:t>
            </a:r>
            <a:r>
              <a:rPr sz="1550" dirty="0">
                <a:latin typeface="Calibri"/>
                <a:cs typeface="Calibri"/>
              </a:rPr>
              <a:t>s</a:t>
            </a:r>
            <a:r>
              <a:rPr sz="1550" spc="5" dirty="0">
                <a:latin typeface="Calibri"/>
                <a:cs typeface="Calibri"/>
              </a:rPr>
              <a:t>ã</a:t>
            </a:r>
            <a:r>
              <a:rPr sz="1550" spc="-5" dirty="0">
                <a:latin typeface="Calibri"/>
                <a:cs typeface="Calibri"/>
              </a:rPr>
              <a:t>o</a:t>
            </a:r>
            <a:r>
              <a:rPr sz="1550" spc="0" dirty="0">
                <a:latin typeface="Calibri"/>
                <a:cs typeface="Calibri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Calibri"/>
                <a:cs typeface="Calibri"/>
              </a:rPr>
              <a:t>quand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5" dirty="0">
                <a:latin typeface="Calibri"/>
                <a:cs typeface="Calibri"/>
              </a:rPr>
              <a:t>em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5" dirty="0">
                <a:latin typeface="Calibri"/>
                <a:cs typeface="Calibri"/>
              </a:rPr>
              <a:t>m</a:t>
            </a:r>
            <a:r>
              <a:rPr sz="1550" spc="10" dirty="0">
                <a:latin typeface="Calibri"/>
                <a:cs typeface="Calibri"/>
              </a:rPr>
              <a:t>oe</a:t>
            </a:r>
            <a:r>
              <a:rPr sz="1550" spc="5" dirty="0">
                <a:latin typeface="Calibri"/>
                <a:cs typeface="Calibri"/>
              </a:rPr>
              <a:t>da </a:t>
            </a:r>
            <a:r>
              <a:rPr sz="1550" spc="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Calibri"/>
                <a:cs typeface="Calibri"/>
              </a:rPr>
              <a:t>estrangeira, </a:t>
            </a:r>
            <a:r>
              <a:rPr sz="1550" spc="10" dirty="0">
                <a:latin typeface="Calibri"/>
                <a:cs typeface="Calibri"/>
              </a:rPr>
              <a:t>à </a:t>
            </a:r>
            <a:r>
              <a:rPr sz="1550" spc="-5" dirty="0">
                <a:latin typeface="Calibri"/>
                <a:cs typeface="Calibri"/>
              </a:rPr>
              <a:t>taxa </a:t>
            </a:r>
            <a:r>
              <a:rPr sz="1550" spc="5" dirty="0">
                <a:latin typeface="Calibri"/>
                <a:cs typeface="Calibri"/>
              </a:rPr>
              <a:t>de câmbio </a:t>
            </a:r>
            <a:r>
              <a:rPr sz="1550" spc="0" dirty="0">
                <a:latin typeface="Calibri"/>
                <a:cs typeface="Calibri"/>
              </a:rPr>
              <a:t>vigente </a:t>
            </a:r>
            <a:r>
              <a:rPr sz="1550" spc="5" dirty="0">
                <a:latin typeface="Calibri"/>
                <a:cs typeface="Calibri"/>
              </a:rPr>
              <a:t>na </a:t>
            </a:r>
            <a:r>
              <a:rPr sz="1550" dirty="0">
                <a:latin typeface="Calibri"/>
                <a:cs typeface="Calibri"/>
              </a:rPr>
              <a:t>data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spc="5" dirty="0">
                <a:latin typeface="Calibri"/>
                <a:cs typeface="Calibri"/>
              </a:rPr>
              <a:t>Balanço</a:t>
            </a:r>
            <a:r>
              <a:rPr sz="1550" spc="-1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Patrimonial.</a:t>
            </a:r>
            <a:endParaRPr sz="1550">
              <a:latin typeface="Calibri"/>
              <a:cs typeface="Calibri"/>
            </a:endParaRPr>
          </a:p>
          <a:p>
            <a:pPr marL="4239895">
              <a:lnSpc>
                <a:spcPct val="100000"/>
              </a:lnSpc>
              <a:spcBef>
                <a:spcPts val="1210"/>
              </a:spcBef>
            </a:pPr>
            <a:r>
              <a:rPr sz="1550" spc="10" dirty="0">
                <a:latin typeface="Calibri"/>
                <a:cs typeface="Calibri"/>
              </a:rPr>
              <a:t>Quando </a:t>
            </a:r>
            <a:r>
              <a:rPr sz="1550" b="1" spc="5" dirty="0">
                <a:latin typeface="Calibri"/>
                <a:cs typeface="Calibri"/>
              </a:rPr>
              <a:t>pós </a:t>
            </a:r>
            <a:r>
              <a:rPr sz="1550" b="1" spc="0" dirty="0">
                <a:latin typeface="Calibri"/>
                <a:cs typeface="Calibri"/>
              </a:rPr>
              <a:t>fixados: ajustados</a:t>
            </a:r>
            <a:r>
              <a:rPr sz="1550" b="1" spc="26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considerando-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27997" y="2500884"/>
            <a:ext cx="4183379" cy="876300"/>
          </a:xfrm>
          <a:custGeom>
            <a:avLst/>
            <a:gdLst/>
            <a:ahLst/>
            <a:cxnLst/>
            <a:rect l="l" t="t" r="r" b="b"/>
            <a:pathLst>
              <a:path w="4183379" h="876300">
                <a:moveTo>
                  <a:pt x="4183377" y="729996"/>
                </a:moveTo>
                <a:lnTo>
                  <a:pt x="4183377" y="146304"/>
                </a:lnTo>
                <a:lnTo>
                  <a:pt x="4176074" y="100071"/>
                </a:lnTo>
                <a:lnTo>
                  <a:pt x="4155676" y="59911"/>
                </a:lnTo>
                <a:lnTo>
                  <a:pt x="4124453" y="28236"/>
                </a:lnTo>
                <a:lnTo>
                  <a:pt x="4084670" y="7461"/>
                </a:lnTo>
                <a:lnTo>
                  <a:pt x="4038597" y="0"/>
                </a:lnTo>
                <a:lnTo>
                  <a:pt x="146304" y="0"/>
                </a:lnTo>
                <a:lnTo>
                  <a:pt x="100071" y="7461"/>
                </a:lnTo>
                <a:lnTo>
                  <a:pt x="59911" y="28236"/>
                </a:lnTo>
                <a:lnTo>
                  <a:pt x="28236" y="59911"/>
                </a:lnTo>
                <a:lnTo>
                  <a:pt x="7461" y="100071"/>
                </a:lnTo>
                <a:lnTo>
                  <a:pt x="0" y="146304"/>
                </a:lnTo>
                <a:lnTo>
                  <a:pt x="0" y="729996"/>
                </a:lnTo>
                <a:lnTo>
                  <a:pt x="7461" y="776228"/>
                </a:lnTo>
                <a:lnTo>
                  <a:pt x="28236" y="816388"/>
                </a:lnTo>
                <a:lnTo>
                  <a:pt x="59911" y="848063"/>
                </a:lnTo>
                <a:lnTo>
                  <a:pt x="100071" y="868838"/>
                </a:lnTo>
                <a:lnTo>
                  <a:pt x="146304" y="876300"/>
                </a:lnTo>
                <a:lnTo>
                  <a:pt x="4038597" y="876300"/>
                </a:lnTo>
                <a:lnTo>
                  <a:pt x="4084670" y="868838"/>
                </a:lnTo>
                <a:lnTo>
                  <a:pt x="4124453" y="848063"/>
                </a:lnTo>
                <a:lnTo>
                  <a:pt x="4155676" y="816388"/>
                </a:lnTo>
                <a:lnTo>
                  <a:pt x="4176074" y="776228"/>
                </a:lnTo>
                <a:lnTo>
                  <a:pt x="4183377" y="729996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1901" y="2496312"/>
            <a:ext cx="4196080" cy="885825"/>
          </a:xfrm>
          <a:custGeom>
            <a:avLst/>
            <a:gdLst/>
            <a:ahLst/>
            <a:cxnLst/>
            <a:rect l="l" t="t" r="r" b="b"/>
            <a:pathLst>
              <a:path w="4196080" h="885825">
                <a:moveTo>
                  <a:pt x="4195569" y="749808"/>
                </a:moveTo>
                <a:lnTo>
                  <a:pt x="4195569" y="135636"/>
                </a:lnTo>
                <a:lnTo>
                  <a:pt x="4189473" y="105156"/>
                </a:lnTo>
                <a:lnTo>
                  <a:pt x="4169661" y="65532"/>
                </a:lnTo>
                <a:lnTo>
                  <a:pt x="4140705" y="33528"/>
                </a:lnTo>
                <a:lnTo>
                  <a:pt x="4102605" y="10668"/>
                </a:lnTo>
                <a:lnTo>
                  <a:pt x="4059933" y="0"/>
                </a:lnTo>
                <a:lnTo>
                  <a:pt x="135636" y="0"/>
                </a:lnTo>
                <a:lnTo>
                  <a:pt x="121920" y="3048"/>
                </a:lnTo>
                <a:lnTo>
                  <a:pt x="106680" y="6096"/>
                </a:lnTo>
                <a:lnTo>
                  <a:pt x="54864" y="33528"/>
                </a:lnTo>
                <a:lnTo>
                  <a:pt x="25908" y="65532"/>
                </a:lnTo>
                <a:lnTo>
                  <a:pt x="7620" y="105156"/>
                </a:lnTo>
                <a:lnTo>
                  <a:pt x="0" y="150876"/>
                </a:lnTo>
                <a:lnTo>
                  <a:pt x="0" y="734568"/>
                </a:lnTo>
                <a:lnTo>
                  <a:pt x="3048" y="765048"/>
                </a:lnTo>
                <a:lnTo>
                  <a:pt x="7620" y="780288"/>
                </a:lnTo>
                <a:lnTo>
                  <a:pt x="10668" y="789432"/>
                </a:lnTo>
                <a:lnTo>
                  <a:pt x="10668" y="150876"/>
                </a:lnTo>
                <a:lnTo>
                  <a:pt x="12192" y="135636"/>
                </a:lnTo>
                <a:lnTo>
                  <a:pt x="12192" y="137160"/>
                </a:lnTo>
                <a:lnTo>
                  <a:pt x="13716" y="121920"/>
                </a:lnTo>
                <a:lnTo>
                  <a:pt x="13716" y="123444"/>
                </a:lnTo>
                <a:lnTo>
                  <a:pt x="18288" y="108204"/>
                </a:lnTo>
                <a:lnTo>
                  <a:pt x="18288" y="109728"/>
                </a:lnTo>
                <a:lnTo>
                  <a:pt x="22860" y="96012"/>
                </a:lnTo>
                <a:lnTo>
                  <a:pt x="27432" y="86868"/>
                </a:lnTo>
                <a:lnTo>
                  <a:pt x="27432" y="83820"/>
                </a:lnTo>
                <a:lnTo>
                  <a:pt x="35052" y="71628"/>
                </a:lnTo>
                <a:lnTo>
                  <a:pt x="35052" y="73152"/>
                </a:lnTo>
                <a:lnTo>
                  <a:pt x="42672" y="62992"/>
                </a:lnTo>
                <a:lnTo>
                  <a:pt x="42672" y="62484"/>
                </a:lnTo>
                <a:lnTo>
                  <a:pt x="51816" y="53340"/>
                </a:lnTo>
                <a:lnTo>
                  <a:pt x="51816" y="51816"/>
                </a:lnTo>
                <a:lnTo>
                  <a:pt x="62484" y="42672"/>
                </a:lnTo>
                <a:lnTo>
                  <a:pt x="97536" y="21336"/>
                </a:lnTo>
                <a:lnTo>
                  <a:pt x="137160" y="10668"/>
                </a:lnTo>
                <a:lnTo>
                  <a:pt x="4058409" y="10668"/>
                </a:lnTo>
                <a:lnTo>
                  <a:pt x="4073649" y="13716"/>
                </a:lnTo>
                <a:lnTo>
                  <a:pt x="4073649" y="14054"/>
                </a:lnTo>
                <a:lnTo>
                  <a:pt x="4085841" y="16764"/>
                </a:lnTo>
                <a:lnTo>
                  <a:pt x="4099557" y="21336"/>
                </a:lnTo>
                <a:lnTo>
                  <a:pt x="4099557" y="22013"/>
                </a:lnTo>
                <a:lnTo>
                  <a:pt x="4111749" y="27432"/>
                </a:lnTo>
                <a:lnTo>
                  <a:pt x="4133085" y="42672"/>
                </a:lnTo>
                <a:lnTo>
                  <a:pt x="4143753" y="51816"/>
                </a:lnTo>
                <a:lnTo>
                  <a:pt x="4152897" y="62484"/>
                </a:lnTo>
                <a:lnTo>
                  <a:pt x="4152897" y="60960"/>
                </a:lnTo>
                <a:lnTo>
                  <a:pt x="4160517" y="73152"/>
                </a:lnTo>
                <a:lnTo>
                  <a:pt x="4160517" y="71628"/>
                </a:lnTo>
                <a:lnTo>
                  <a:pt x="4168137" y="83820"/>
                </a:lnTo>
                <a:lnTo>
                  <a:pt x="4174233" y="96012"/>
                </a:lnTo>
                <a:lnTo>
                  <a:pt x="4178805" y="109728"/>
                </a:lnTo>
                <a:lnTo>
                  <a:pt x="4178805" y="108204"/>
                </a:lnTo>
                <a:lnTo>
                  <a:pt x="4181853" y="123444"/>
                </a:lnTo>
                <a:lnTo>
                  <a:pt x="4181853" y="121920"/>
                </a:lnTo>
                <a:lnTo>
                  <a:pt x="4183377" y="137160"/>
                </a:lnTo>
                <a:lnTo>
                  <a:pt x="4183377" y="135636"/>
                </a:lnTo>
                <a:lnTo>
                  <a:pt x="4184901" y="150876"/>
                </a:lnTo>
                <a:lnTo>
                  <a:pt x="4184901" y="790575"/>
                </a:lnTo>
                <a:lnTo>
                  <a:pt x="4189473" y="780288"/>
                </a:lnTo>
                <a:lnTo>
                  <a:pt x="4195569" y="749808"/>
                </a:lnTo>
                <a:close/>
              </a:path>
              <a:path w="4196080" h="885825">
                <a:moveTo>
                  <a:pt x="28956" y="801624"/>
                </a:moveTo>
                <a:lnTo>
                  <a:pt x="22860" y="789432"/>
                </a:lnTo>
                <a:lnTo>
                  <a:pt x="18288" y="775716"/>
                </a:lnTo>
                <a:lnTo>
                  <a:pt x="18288" y="777240"/>
                </a:lnTo>
                <a:lnTo>
                  <a:pt x="13716" y="762000"/>
                </a:lnTo>
                <a:lnTo>
                  <a:pt x="13716" y="763524"/>
                </a:lnTo>
                <a:lnTo>
                  <a:pt x="12192" y="748284"/>
                </a:lnTo>
                <a:lnTo>
                  <a:pt x="12192" y="749808"/>
                </a:lnTo>
                <a:lnTo>
                  <a:pt x="10668" y="734568"/>
                </a:lnTo>
                <a:lnTo>
                  <a:pt x="10668" y="789432"/>
                </a:lnTo>
                <a:lnTo>
                  <a:pt x="12192" y="794004"/>
                </a:lnTo>
                <a:lnTo>
                  <a:pt x="18288" y="806196"/>
                </a:lnTo>
                <a:lnTo>
                  <a:pt x="25908" y="819912"/>
                </a:lnTo>
                <a:lnTo>
                  <a:pt x="27432" y="821690"/>
                </a:lnTo>
                <a:lnTo>
                  <a:pt x="27432" y="801624"/>
                </a:lnTo>
                <a:lnTo>
                  <a:pt x="28956" y="801624"/>
                </a:lnTo>
                <a:close/>
              </a:path>
              <a:path w="4196080" h="885825">
                <a:moveTo>
                  <a:pt x="28956" y="83820"/>
                </a:moveTo>
                <a:lnTo>
                  <a:pt x="27432" y="83820"/>
                </a:lnTo>
                <a:lnTo>
                  <a:pt x="27432" y="86868"/>
                </a:lnTo>
                <a:lnTo>
                  <a:pt x="28956" y="83820"/>
                </a:lnTo>
                <a:close/>
              </a:path>
              <a:path w="4196080" h="885825">
                <a:moveTo>
                  <a:pt x="44196" y="824484"/>
                </a:moveTo>
                <a:lnTo>
                  <a:pt x="35052" y="812292"/>
                </a:lnTo>
                <a:lnTo>
                  <a:pt x="35052" y="813816"/>
                </a:lnTo>
                <a:lnTo>
                  <a:pt x="27432" y="801624"/>
                </a:lnTo>
                <a:lnTo>
                  <a:pt x="27432" y="821690"/>
                </a:lnTo>
                <a:lnTo>
                  <a:pt x="42672" y="839470"/>
                </a:lnTo>
                <a:lnTo>
                  <a:pt x="42672" y="822960"/>
                </a:lnTo>
                <a:lnTo>
                  <a:pt x="44196" y="824484"/>
                </a:lnTo>
                <a:close/>
              </a:path>
              <a:path w="4196080" h="885825">
                <a:moveTo>
                  <a:pt x="44196" y="60960"/>
                </a:moveTo>
                <a:lnTo>
                  <a:pt x="42672" y="62484"/>
                </a:lnTo>
                <a:lnTo>
                  <a:pt x="42672" y="62992"/>
                </a:lnTo>
                <a:lnTo>
                  <a:pt x="44196" y="60960"/>
                </a:lnTo>
                <a:close/>
              </a:path>
              <a:path w="4196080" h="885825">
                <a:moveTo>
                  <a:pt x="53340" y="833628"/>
                </a:moveTo>
                <a:lnTo>
                  <a:pt x="42672" y="822960"/>
                </a:lnTo>
                <a:lnTo>
                  <a:pt x="42672" y="839470"/>
                </a:lnTo>
                <a:lnTo>
                  <a:pt x="44196" y="841248"/>
                </a:lnTo>
                <a:lnTo>
                  <a:pt x="51816" y="848868"/>
                </a:lnTo>
                <a:lnTo>
                  <a:pt x="51816" y="833628"/>
                </a:lnTo>
                <a:lnTo>
                  <a:pt x="53340" y="833628"/>
                </a:lnTo>
                <a:close/>
              </a:path>
              <a:path w="4196080" h="885825">
                <a:moveTo>
                  <a:pt x="53340" y="51816"/>
                </a:moveTo>
                <a:lnTo>
                  <a:pt x="51816" y="51816"/>
                </a:lnTo>
                <a:lnTo>
                  <a:pt x="51816" y="53340"/>
                </a:lnTo>
                <a:lnTo>
                  <a:pt x="53340" y="51816"/>
                </a:lnTo>
                <a:close/>
              </a:path>
              <a:path w="4196080" h="885825">
                <a:moveTo>
                  <a:pt x="4073649" y="882700"/>
                </a:moveTo>
                <a:lnTo>
                  <a:pt x="4073649" y="871728"/>
                </a:lnTo>
                <a:lnTo>
                  <a:pt x="4058409" y="874776"/>
                </a:lnTo>
                <a:lnTo>
                  <a:pt x="137160" y="874776"/>
                </a:lnTo>
                <a:lnTo>
                  <a:pt x="97536" y="864108"/>
                </a:lnTo>
                <a:lnTo>
                  <a:pt x="62484" y="842772"/>
                </a:lnTo>
                <a:lnTo>
                  <a:pt x="51816" y="833628"/>
                </a:lnTo>
                <a:lnTo>
                  <a:pt x="51816" y="848868"/>
                </a:lnTo>
                <a:lnTo>
                  <a:pt x="92964" y="874776"/>
                </a:lnTo>
                <a:lnTo>
                  <a:pt x="121920" y="882396"/>
                </a:lnTo>
                <a:lnTo>
                  <a:pt x="135636" y="885444"/>
                </a:lnTo>
                <a:lnTo>
                  <a:pt x="4059933" y="885444"/>
                </a:lnTo>
                <a:lnTo>
                  <a:pt x="4073649" y="882700"/>
                </a:lnTo>
                <a:close/>
              </a:path>
              <a:path w="4196080" h="885825">
                <a:moveTo>
                  <a:pt x="4073649" y="14054"/>
                </a:moveTo>
                <a:lnTo>
                  <a:pt x="4073649" y="13716"/>
                </a:lnTo>
                <a:lnTo>
                  <a:pt x="4072125" y="13716"/>
                </a:lnTo>
                <a:lnTo>
                  <a:pt x="4073649" y="14054"/>
                </a:lnTo>
                <a:close/>
              </a:path>
              <a:path w="4196080" h="885825">
                <a:moveTo>
                  <a:pt x="4099557" y="875792"/>
                </a:moveTo>
                <a:lnTo>
                  <a:pt x="4099557" y="864108"/>
                </a:lnTo>
                <a:lnTo>
                  <a:pt x="4085841" y="868680"/>
                </a:lnTo>
                <a:lnTo>
                  <a:pt x="4072125" y="871728"/>
                </a:lnTo>
                <a:lnTo>
                  <a:pt x="4073649" y="871728"/>
                </a:lnTo>
                <a:lnTo>
                  <a:pt x="4073649" y="882700"/>
                </a:lnTo>
                <a:lnTo>
                  <a:pt x="4075173" y="882396"/>
                </a:lnTo>
                <a:lnTo>
                  <a:pt x="4088889" y="879348"/>
                </a:lnTo>
                <a:lnTo>
                  <a:pt x="4099557" y="875792"/>
                </a:lnTo>
                <a:close/>
              </a:path>
              <a:path w="4196080" h="885825">
                <a:moveTo>
                  <a:pt x="4099557" y="22013"/>
                </a:moveTo>
                <a:lnTo>
                  <a:pt x="4099557" y="21336"/>
                </a:lnTo>
                <a:lnTo>
                  <a:pt x="4098033" y="21336"/>
                </a:lnTo>
                <a:lnTo>
                  <a:pt x="4099557" y="22013"/>
                </a:lnTo>
                <a:close/>
              </a:path>
              <a:path w="4196080" h="885825">
                <a:moveTo>
                  <a:pt x="4184901" y="790575"/>
                </a:moveTo>
                <a:lnTo>
                  <a:pt x="4184901" y="734568"/>
                </a:lnTo>
                <a:lnTo>
                  <a:pt x="4183377" y="749808"/>
                </a:lnTo>
                <a:lnTo>
                  <a:pt x="4183377" y="748284"/>
                </a:lnTo>
                <a:lnTo>
                  <a:pt x="4181853" y="763524"/>
                </a:lnTo>
                <a:lnTo>
                  <a:pt x="4181853" y="762000"/>
                </a:lnTo>
                <a:lnTo>
                  <a:pt x="4178805" y="777240"/>
                </a:lnTo>
                <a:lnTo>
                  <a:pt x="4178805" y="775716"/>
                </a:lnTo>
                <a:lnTo>
                  <a:pt x="4174233" y="789432"/>
                </a:lnTo>
                <a:lnTo>
                  <a:pt x="4168137" y="801624"/>
                </a:lnTo>
                <a:lnTo>
                  <a:pt x="4160517" y="813816"/>
                </a:lnTo>
                <a:lnTo>
                  <a:pt x="4160517" y="812292"/>
                </a:lnTo>
                <a:lnTo>
                  <a:pt x="4152897" y="824484"/>
                </a:lnTo>
                <a:lnTo>
                  <a:pt x="4152897" y="822960"/>
                </a:lnTo>
                <a:lnTo>
                  <a:pt x="4143753" y="833628"/>
                </a:lnTo>
                <a:lnTo>
                  <a:pt x="4133085" y="842772"/>
                </a:lnTo>
                <a:lnTo>
                  <a:pt x="4111749" y="858012"/>
                </a:lnTo>
                <a:lnTo>
                  <a:pt x="4098033" y="864108"/>
                </a:lnTo>
                <a:lnTo>
                  <a:pt x="4099557" y="864108"/>
                </a:lnTo>
                <a:lnTo>
                  <a:pt x="4099557" y="875792"/>
                </a:lnTo>
                <a:lnTo>
                  <a:pt x="4102605" y="874776"/>
                </a:lnTo>
                <a:lnTo>
                  <a:pt x="4140705" y="851916"/>
                </a:lnTo>
                <a:lnTo>
                  <a:pt x="4169661" y="819912"/>
                </a:lnTo>
                <a:lnTo>
                  <a:pt x="4183377" y="794004"/>
                </a:lnTo>
                <a:lnTo>
                  <a:pt x="4184901" y="790575"/>
                </a:lnTo>
                <a:close/>
              </a:path>
            </a:pathLst>
          </a:custGeom>
          <a:solidFill>
            <a:srgbClr val="A8CC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38740" y="2792983"/>
            <a:ext cx="3926204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10" dirty="0">
                <a:latin typeface="Calibri"/>
                <a:cs typeface="Calibri"/>
              </a:rPr>
              <a:t>Quando </a:t>
            </a:r>
            <a:r>
              <a:rPr sz="1550" b="1" spc="0" dirty="0">
                <a:latin typeface="Calibri"/>
                <a:cs typeface="Calibri"/>
              </a:rPr>
              <a:t>prefixados</a:t>
            </a:r>
            <a:r>
              <a:rPr sz="1550" spc="0" dirty="0">
                <a:latin typeface="Calibri"/>
                <a:cs typeface="Calibri"/>
              </a:rPr>
              <a:t>: </a:t>
            </a:r>
            <a:r>
              <a:rPr sz="1550" b="1" spc="0" dirty="0">
                <a:latin typeface="Calibri"/>
                <a:cs typeface="Calibri"/>
              </a:rPr>
              <a:t>ajustados </a:t>
            </a:r>
            <a:r>
              <a:rPr sz="1550" b="1" spc="10" dirty="0">
                <a:latin typeface="Calibri"/>
                <a:cs typeface="Calibri"/>
              </a:rPr>
              <a:t>a </a:t>
            </a:r>
            <a:r>
              <a:rPr sz="1550" b="1" spc="0" dirty="0">
                <a:latin typeface="Calibri"/>
                <a:cs typeface="Calibri"/>
              </a:rPr>
              <a:t>valor</a:t>
            </a:r>
            <a:r>
              <a:rPr sz="1550" b="1" spc="-9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presente</a:t>
            </a:r>
            <a:r>
              <a:rPr sz="155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27997" y="3427476"/>
            <a:ext cx="8289290" cy="352425"/>
          </a:xfrm>
          <a:custGeom>
            <a:avLst/>
            <a:gdLst/>
            <a:ahLst/>
            <a:cxnLst/>
            <a:rect l="l" t="t" r="r" b="b"/>
            <a:pathLst>
              <a:path w="8289290" h="352425">
                <a:moveTo>
                  <a:pt x="8289033" y="292608"/>
                </a:moveTo>
                <a:lnTo>
                  <a:pt x="8289033" y="59436"/>
                </a:lnTo>
                <a:lnTo>
                  <a:pt x="8284461" y="36647"/>
                </a:lnTo>
                <a:lnTo>
                  <a:pt x="8271888" y="17716"/>
                </a:lnTo>
                <a:lnTo>
                  <a:pt x="8253028" y="4786"/>
                </a:lnTo>
                <a:lnTo>
                  <a:pt x="8229597" y="0"/>
                </a:lnTo>
                <a:lnTo>
                  <a:pt x="57912" y="0"/>
                </a:lnTo>
                <a:lnTo>
                  <a:pt x="35361" y="4786"/>
                </a:lnTo>
                <a:lnTo>
                  <a:pt x="16954" y="17716"/>
                </a:lnTo>
                <a:lnTo>
                  <a:pt x="4548" y="36647"/>
                </a:lnTo>
                <a:lnTo>
                  <a:pt x="0" y="59436"/>
                </a:lnTo>
                <a:lnTo>
                  <a:pt x="0" y="292608"/>
                </a:lnTo>
                <a:lnTo>
                  <a:pt x="4548" y="315396"/>
                </a:lnTo>
                <a:lnTo>
                  <a:pt x="16954" y="334327"/>
                </a:lnTo>
                <a:lnTo>
                  <a:pt x="35361" y="347257"/>
                </a:lnTo>
                <a:lnTo>
                  <a:pt x="57912" y="352044"/>
                </a:lnTo>
                <a:lnTo>
                  <a:pt x="8229597" y="352044"/>
                </a:lnTo>
                <a:lnTo>
                  <a:pt x="8253028" y="347257"/>
                </a:lnTo>
                <a:lnTo>
                  <a:pt x="8271888" y="334327"/>
                </a:lnTo>
                <a:lnTo>
                  <a:pt x="8284461" y="315396"/>
                </a:lnTo>
                <a:lnTo>
                  <a:pt x="8289033" y="292608"/>
                </a:lnTo>
                <a:close/>
              </a:path>
            </a:pathLst>
          </a:custGeom>
          <a:solidFill>
            <a:srgbClr val="8FA1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4949" y="3425952"/>
            <a:ext cx="8295640" cy="355600"/>
          </a:xfrm>
          <a:custGeom>
            <a:avLst/>
            <a:gdLst/>
            <a:ahLst/>
            <a:cxnLst/>
            <a:rect l="l" t="t" r="r" b="b"/>
            <a:pathLst>
              <a:path w="8295640" h="355600">
                <a:moveTo>
                  <a:pt x="8293605" y="306324"/>
                </a:moveTo>
                <a:lnTo>
                  <a:pt x="8293605" y="48768"/>
                </a:lnTo>
                <a:lnTo>
                  <a:pt x="8289033" y="36576"/>
                </a:lnTo>
                <a:lnTo>
                  <a:pt x="8284461" y="25908"/>
                </a:lnTo>
                <a:lnTo>
                  <a:pt x="8276841" y="16764"/>
                </a:lnTo>
                <a:lnTo>
                  <a:pt x="8267697" y="9144"/>
                </a:lnTo>
                <a:lnTo>
                  <a:pt x="8246361" y="0"/>
                </a:lnTo>
                <a:lnTo>
                  <a:pt x="48768" y="0"/>
                </a:lnTo>
                <a:lnTo>
                  <a:pt x="10668" y="25908"/>
                </a:lnTo>
                <a:lnTo>
                  <a:pt x="0" y="54864"/>
                </a:lnTo>
                <a:lnTo>
                  <a:pt x="0" y="300228"/>
                </a:lnTo>
                <a:lnTo>
                  <a:pt x="4572" y="318516"/>
                </a:lnTo>
                <a:lnTo>
                  <a:pt x="6096" y="321183"/>
                </a:lnTo>
                <a:lnTo>
                  <a:pt x="6096" y="50292"/>
                </a:lnTo>
                <a:lnTo>
                  <a:pt x="9144" y="42164"/>
                </a:lnTo>
                <a:lnTo>
                  <a:pt x="9144" y="39624"/>
                </a:lnTo>
                <a:lnTo>
                  <a:pt x="15240" y="28956"/>
                </a:lnTo>
                <a:lnTo>
                  <a:pt x="50292" y="6096"/>
                </a:lnTo>
                <a:lnTo>
                  <a:pt x="54864" y="4953"/>
                </a:lnTo>
                <a:lnTo>
                  <a:pt x="54864" y="4572"/>
                </a:lnTo>
                <a:lnTo>
                  <a:pt x="8238741" y="4572"/>
                </a:lnTo>
                <a:lnTo>
                  <a:pt x="8244837" y="6096"/>
                </a:lnTo>
                <a:lnTo>
                  <a:pt x="8255505" y="9144"/>
                </a:lnTo>
                <a:lnTo>
                  <a:pt x="8255505" y="9797"/>
                </a:lnTo>
                <a:lnTo>
                  <a:pt x="8264649" y="13716"/>
                </a:lnTo>
                <a:lnTo>
                  <a:pt x="8279889" y="28956"/>
                </a:lnTo>
                <a:lnTo>
                  <a:pt x="8284461" y="39624"/>
                </a:lnTo>
                <a:lnTo>
                  <a:pt x="8284461" y="38100"/>
                </a:lnTo>
                <a:lnTo>
                  <a:pt x="8287509" y="50292"/>
                </a:lnTo>
                <a:lnTo>
                  <a:pt x="8287509" y="48768"/>
                </a:lnTo>
                <a:lnTo>
                  <a:pt x="8289033" y="54864"/>
                </a:lnTo>
                <a:lnTo>
                  <a:pt x="8289033" y="318516"/>
                </a:lnTo>
                <a:lnTo>
                  <a:pt x="8293605" y="306324"/>
                </a:lnTo>
                <a:close/>
              </a:path>
              <a:path w="8295640" h="355600">
                <a:moveTo>
                  <a:pt x="10668" y="316992"/>
                </a:moveTo>
                <a:lnTo>
                  <a:pt x="6096" y="304800"/>
                </a:lnTo>
                <a:lnTo>
                  <a:pt x="6096" y="321183"/>
                </a:lnTo>
                <a:lnTo>
                  <a:pt x="9144" y="326517"/>
                </a:lnTo>
                <a:lnTo>
                  <a:pt x="9144" y="315468"/>
                </a:lnTo>
                <a:lnTo>
                  <a:pt x="10668" y="316992"/>
                </a:lnTo>
                <a:close/>
              </a:path>
              <a:path w="8295640" h="355600">
                <a:moveTo>
                  <a:pt x="10668" y="38100"/>
                </a:moveTo>
                <a:lnTo>
                  <a:pt x="9144" y="39624"/>
                </a:lnTo>
                <a:lnTo>
                  <a:pt x="9144" y="42164"/>
                </a:lnTo>
                <a:lnTo>
                  <a:pt x="10668" y="38100"/>
                </a:lnTo>
                <a:close/>
              </a:path>
              <a:path w="8295640" h="355600">
                <a:moveTo>
                  <a:pt x="56388" y="350520"/>
                </a:moveTo>
                <a:lnTo>
                  <a:pt x="50292" y="348996"/>
                </a:lnTo>
                <a:lnTo>
                  <a:pt x="39624" y="345948"/>
                </a:lnTo>
                <a:lnTo>
                  <a:pt x="30480" y="339852"/>
                </a:lnTo>
                <a:lnTo>
                  <a:pt x="30480" y="341376"/>
                </a:lnTo>
                <a:lnTo>
                  <a:pt x="21336" y="333756"/>
                </a:lnTo>
                <a:lnTo>
                  <a:pt x="15240" y="326136"/>
                </a:lnTo>
                <a:lnTo>
                  <a:pt x="9144" y="315468"/>
                </a:lnTo>
                <a:lnTo>
                  <a:pt x="9144" y="326517"/>
                </a:lnTo>
                <a:lnTo>
                  <a:pt x="10668" y="329184"/>
                </a:lnTo>
                <a:lnTo>
                  <a:pt x="18288" y="338328"/>
                </a:lnTo>
                <a:lnTo>
                  <a:pt x="27432" y="345948"/>
                </a:lnTo>
                <a:lnTo>
                  <a:pt x="48768" y="355092"/>
                </a:lnTo>
                <a:lnTo>
                  <a:pt x="54864" y="355092"/>
                </a:lnTo>
                <a:lnTo>
                  <a:pt x="54864" y="350520"/>
                </a:lnTo>
                <a:lnTo>
                  <a:pt x="56388" y="350520"/>
                </a:lnTo>
                <a:close/>
              </a:path>
              <a:path w="8295640" h="355600">
                <a:moveTo>
                  <a:pt x="56388" y="4572"/>
                </a:moveTo>
                <a:lnTo>
                  <a:pt x="54864" y="4572"/>
                </a:lnTo>
                <a:lnTo>
                  <a:pt x="54864" y="4953"/>
                </a:lnTo>
                <a:lnTo>
                  <a:pt x="56388" y="4572"/>
                </a:lnTo>
                <a:close/>
              </a:path>
              <a:path w="8295640" h="355600">
                <a:moveTo>
                  <a:pt x="8255505" y="351173"/>
                </a:moveTo>
                <a:lnTo>
                  <a:pt x="8255505" y="345948"/>
                </a:lnTo>
                <a:lnTo>
                  <a:pt x="8244837" y="348996"/>
                </a:lnTo>
                <a:lnTo>
                  <a:pt x="8238741" y="350520"/>
                </a:lnTo>
                <a:lnTo>
                  <a:pt x="54864" y="350520"/>
                </a:lnTo>
                <a:lnTo>
                  <a:pt x="54864" y="355092"/>
                </a:lnTo>
                <a:lnTo>
                  <a:pt x="8246361" y="355092"/>
                </a:lnTo>
                <a:lnTo>
                  <a:pt x="8255505" y="351173"/>
                </a:lnTo>
                <a:close/>
              </a:path>
              <a:path w="8295640" h="355600">
                <a:moveTo>
                  <a:pt x="8255505" y="9797"/>
                </a:moveTo>
                <a:lnTo>
                  <a:pt x="8255505" y="9144"/>
                </a:lnTo>
                <a:lnTo>
                  <a:pt x="8253981" y="9144"/>
                </a:lnTo>
                <a:lnTo>
                  <a:pt x="8255505" y="9797"/>
                </a:lnTo>
                <a:close/>
              </a:path>
              <a:path w="8295640" h="355600">
                <a:moveTo>
                  <a:pt x="8289033" y="318516"/>
                </a:moveTo>
                <a:lnTo>
                  <a:pt x="8289033" y="300228"/>
                </a:lnTo>
                <a:lnTo>
                  <a:pt x="8287509" y="306324"/>
                </a:lnTo>
                <a:lnTo>
                  <a:pt x="8287509" y="304800"/>
                </a:lnTo>
                <a:lnTo>
                  <a:pt x="8284461" y="316992"/>
                </a:lnTo>
                <a:lnTo>
                  <a:pt x="8284461" y="315468"/>
                </a:lnTo>
                <a:lnTo>
                  <a:pt x="8279889" y="326136"/>
                </a:lnTo>
                <a:lnTo>
                  <a:pt x="8264649" y="341376"/>
                </a:lnTo>
                <a:lnTo>
                  <a:pt x="8264649" y="339852"/>
                </a:lnTo>
                <a:lnTo>
                  <a:pt x="8253981" y="345948"/>
                </a:lnTo>
                <a:lnTo>
                  <a:pt x="8255505" y="345948"/>
                </a:lnTo>
                <a:lnTo>
                  <a:pt x="8255505" y="351173"/>
                </a:lnTo>
                <a:lnTo>
                  <a:pt x="8267697" y="345948"/>
                </a:lnTo>
                <a:lnTo>
                  <a:pt x="8276841" y="338328"/>
                </a:lnTo>
                <a:lnTo>
                  <a:pt x="8284461" y="329184"/>
                </a:lnTo>
                <a:lnTo>
                  <a:pt x="8289033" y="318516"/>
                </a:lnTo>
                <a:close/>
              </a:path>
              <a:path w="8295640" h="355600">
                <a:moveTo>
                  <a:pt x="8295129" y="294132"/>
                </a:moveTo>
                <a:lnTo>
                  <a:pt x="8295129" y="60960"/>
                </a:lnTo>
                <a:lnTo>
                  <a:pt x="8293605" y="54864"/>
                </a:lnTo>
                <a:lnTo>
                  <a:pt x="8293605" y="300228"/>
                </a:lnTo>
                <a:lnTo>
                  <a:pt x="8295129" y="294132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593224" y="3035298"/>
            <a:ext cx="4956175" cy="688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688590">
              <a:lnSpc>
                <a:spcPct val="100000"/>
              </a:lnSpc>
              <a:spcBef>
                <a:spcPts val="130"/>
              </a:spcBef>
            </a:pPr>
            <a:r>
              <a:rPr sz="1550" spc="0" dirty="0">
                <a:latin typeface="Calibri"/>
                <a:cs typeface="Calibri"/>
              </a:rPr>
              <a:t>encerramento </a:t>
            </a:r>
            <a:r>
              <a:rPr sz="1550" spc="10" dirty="0">
                <a:latin typeface="Calibri"/>
                <a:cs typeface="Calibri"/>
              </a:rPr>
              <a:t>do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balanço.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50" spc="0" dirty="0">
                <a:latin typeface="Calibri"/>
                <a:cs typeface="Calibri"/>
              </a:rPr>
              <a:t>Atualizações\ajustes apurados vão </a:t>
            </a:r>
            <a:r>
              <a:rPr sz="1550" dirty="0">
                <a:latin typeface="Calibri"/>
                <a:cs typeface="Calibri"/>
              </a:rPr>
              <a:t>para </a:t>
            </a:r>
            <a:r>
              <a:rPr sz="1550" b="1" spc="0" dirty="0">
                <a:latin typeface="Calibri"/>
                <a:cs typeface="Calibri"/>
              </a:rPr>
              <a:t>contas </a:t>
            </a:r>
            <a:r>
              <a:rPr sz="1550" b="1" spc="10" dirty="0">
                <a:latin typeface="Calibri"/>
                <a:cs typeface="Calibri"/>
              </a:rPr>
              <a:t>de</a:t>
            </a:r>
            <a:r>
              <a:rPr sz="1550" b="1" spc="-60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resultado</a:t>
            </a:r>
            <a:r>
              <a:rPr sz="1550" spc="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45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71143"/>
            <a:ext cx="10693400" cy="56194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3608" y="988567"/>
            <a:ext cx="85344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Estoques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33350" y="1598676"/>
            <a:ext cx="7135495" cy="1022985"/>
          </a:xfrm>
          <a:custGeom>
            <a:avLst/>
            <a:gdLst/>
            <a:ahLst/>
            <a:cxnLst/>
            <a:rect l="l" t="t" r="r" b="b"/>
            <a:pathLst>
              <a:path w="7135495" h="1022985">
                <a:moveTo>
                  <a:pt x="7135368" y="851916"/>
                </a:moveTo>
                <a:lnTo>
                  <a:pt x="7135368" y="170688"/>
                </a:lnTo>
                <a:lnTo>
                  <a:pt x="7129286" y="125236"/>
                </a:lnTo>
                <a:lnTo>
                  <a:pt x="7112113" y="84440"/>
                </a:lnTo>
                <a:lnTo>
                  <a:pt x="7085457" y="49911"/>
                </a:lnTo>
                <a:lnTo>
                  <a:pt x="7050927" y="23255"/>
                </a:lnTo>
                <a:lnTo>
                  <a:pt x="7010132" y="6081"/>
                </a:lnTo>
                <a:lnTo>
                  <a:pt x="6964680" y="0"/>
                </a:lnTo>
                <a:lnTo>
                  <a:pt x="169164" y="0"/>
                </a:lnTo>
                <a:lnTo>
                  <a:pt x="124354" y="6081"/>
                </a:lnTo>
                <a:lnTo>
                  <a:pt x="83989" y="23255"/>
                </a:lnTo>
                <a:lnTo>
                  <a:pt x="49720" y="49911"/>
                </a:lnTo>
                <a:lnTo>
                  <a:pt x="23198" y="84440"/>
                </a:lnTo>
                <a:lnTo>
                  <a:pt x="6074" y="125236"/>
                </a:lnTo>
                <a:lnTo>
                  <a:pt x="0" y="170688"/>
                </a:lnTo>
                <a:lnTo>
                  <a:pt x="0" y="851916"/>
                </a:lnTo>
                <a:lnTo>
                  <a:pt x="6074" y="897367"/>
                </a:lnTo>
                <a:lnTo>
                  <a:pt x="23198" y="938163"/>
                </a:lnTo>
                <a:lnTo>
                  <a:pt x="49720" y="972693"/>
                </a:lnTo>
                <a:lnTo>
                  <a:pt x="83989" y="999348"/>
                </a:lnTo>
                <a:lnTo>
                  <a:pt x="124354" y="1016522"/>
                </a:lnTo>
                <a:lnTo>
                  <a:pt x="169164" y="1022604"/>
                </a:lnTo>
                <a:lnTo>
                  <a:pt x="6964680" y="1022604"/>
                </a:lnTo>
                <a:lnTo>
                  <a:pt x="7010132" y="1016522"/>
                </a:lnTo>
                <a:lnTo>
                  <a:pt x="7050927" y="999348"/>
                </a:lnTo>
                <a:lnTo>
                  <a:pt x="7085457" y="972693"/>
                </a:lnTo>
                <a:lnTo>
                  <a:pt x="7112113" y="938163"/>
                </a:lnTo>
                <a:lnTo>
                  <a:pt x="7129286" y="897367"/>
                </a:lnTo>
                <a:lnTo>
                  <a:pt x="7135368" y="851916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27254" y="1592580"/>
            <a:ext cx="7146290" cy="1035050"/>
          </a:xfrm>
          <a:custGeom>
            <a:avLst/>
            <a:gdLst/>
            <a:ahLst/>
            <a:cxnLst/>
            <a:rect l="l" t="t" r="r" b="b"/>
            <a:pathLst>
              <a:path w="7146290" h="1035050">
                <a:moveTo>
                  <a:pt x="7146036" y="876300"/>
                </a:moveTo>
                <a:lnTo>
                  <a:pt x="7146036" y="158496"/>
                </a:lnTo>
                <a:lnTo>
                  <a:pt x="7142988" y="140208"/>
                </a:lnTo>
                <a:lnTo>
                  <a:pt x="7126224" y="92964"/>
                </a:lnTo>
                <a:lnTo>
                  <a:pt x="7095744" y="51816"/>
                </a:lnTo>
                <a:lnTo>
                  <a:pt x="7082028" y="41148"/>
                </a:lnTo>
                <a:lnTo>
                  <a:pt x="7069836" y="30480"/>
                </a:lnTo>
                <a:lnTo>
                  <a:pt x="7022592" y="7620"/>
                </a:lnTo>
                <a:lnTo>
                  <a:pt x="6970776" y="0"/>
                </a:lnTo>
                <a:lnTo>
                  <a:pt x="175260" y="0"/>
                </a:lnTo>
                <a:lnTo>
                  <a:pt x="123444" y="7620"/>
                </a:lnTo>
                <a:lnTo>
                  <a:pt x="77724" y="30480"/>
                </a:lnTo>
                <a:lnTo>
                  <a:pt x="39624" y="64008"/>
                </a:lnTo>
                <a:lnTo>
                  <a:pt x="13716" y="108204"/>
                </a:lnTo>
                <a:lnTo>
                  <a:pt x="0" y="158496"/>
                </a:lnTo>
                <a:lnTo>
                  <a:pt x="0" y="876300"/>
                </a:lnTo>
                <a:lnTo>
                  <a:pt x="3048" y="893064"/>
                </a:lnTo>
                <a:lnTo>
                  <a:pt x="7620" y="909828"/>
                </a:lnTo>
                <a:lnTo>
                  <a:pt x="10668" y="918210"/>
                </a:lnTo>
                <a:lnTo>
                  <a:pt x="10668" y="176784"/>
                </a:lnTo>
                <a:lnTo>
                  <a:pt x="13716" y="143256"/>
                </a:lnTo>
                <a:lnTo>
                  <a:pt x="18288" y="126492"/>
                </a:lnTo>
                <a:lnTo>
                  <a:pt x="18288" y="128016"/>
                </a:lnTo>
                <a:lnTo>
                  <a:pt x="30480" y="97536"/>
                </a:lnTo>
                <a:lnTo>
                  <a:pt x="59436" y="59436"/>
                </a:lnTo>
                <a:lnTo>
                  <a:pt x="97536" y="32004"/>
                </a:lnTo>
                <a:lnTo>
                  <a:pt x="111252" y="25146"/>
                </a:lnTo>
                <a:lnTo>
                  <a:pt x="111252" y="24384"/>
                </a:lnTo>
                <a:lnTo>
                  <a:pt x="126492" y="18288"/>
                </a:lnTo>
                <a:lnTo>
                  <a:pt x="141732" y="15517"/>
                </a:lnTo>
                <a:lnTo>
                  <a:pt x="141732" y="15240"/>
                </a:lnTo>
                <a:lnTo>
                  <a:pt x="158496" y="12446"/>
                </a:lnTo>
                <a:lnTo>
                  <a:pt x="158496" y="12192"/>
                </a:lnTo>
                <a:lnTo>
                  <a:pt x="6987540" y="12192"/>
                </a:lnTo>
                <a:lnTo>
                  <a:pt x="7004304" y="15240"/>
                </a:lnTo>
                <a:lnTo>
                  <a:pt x="7019544" y="18288"/>
                </a:lnTo>
                <a:lnTo>
                  <a:pt x="7034784" y="24384"/>
                </a:lnTo>
                <a:lnTo>
                  <a:pt x="7050024" y="32004"/>
                </a:lnTo>
                <a:lnTo>
                  <a:pt x="7050024" y="32766"/>
                </a:lnTo>
                <a:lnTo>
                  <a:pt x="7063740" y="39624"/>
                </a:lnTo>
                <a:lnTo>
                  <a:pt x="7063740" y="40640"/>
                </a:lnTo>
                <a:lnTo>
                  <a:pt x="7075932" y="48768"/>
                </a:lnTo>
                <a:lnTo>
                  <a:pt x="7088124" y="59436"/>
                </a:lnTo>
                <a:lnTo>
                  <a:pt x="7088124" y="60960"/>
                </a:lnTo>
                <a:lnTo>
                  <a:pt x="7098792" y="71628"/>
                </a:lnTo>
                <a:lnTo>
                  <a:pt x="7098792" y="73369"/>
                </a:lnTo>
                <a:lnTo>
                  <a:pt x="7107936" y="83820"/>
                </a:lnTo>
                <a:lnTo>
                  <a:pt x="7115556" y="97536"/>
                </a:lnTo>
                <a:lnTo>
                  <a:pt x="7123176" y="112776"/>
                </a:lnTo>
                <a:lnTo>
                  <a:pt x="7127748" y="128016"/>
                </a:lnTo>
                <a:lnTo>
                  <a:pt x="7127748" y="126492"/>
                </a:lnTo>
                <a:lnTo>
                  <a:pt x="7132320" y="143256"/>
                </a:lnTo>
                <a:lnTo>
                  <a:pt x="7135368" y="160020"/>
                </a:lnTo>
                <a:lnTo>
                  <a:pt x="7135368" y="918210"/>
                </a:lnTo>
                <a:lnTo>
                  <a:pt x="7138416" y="909828"/>
                </a:lnTo>
                <a:lnTo>
                  <a:pt x="7142988" y="893064"/>
                </a:lnTo>
                <a:lnTo>
                  <a:pt x="7146036" y="876300"/>
                </a:lnTo>
                <a:close/>
              </a:path>
              <a:path w="7146290" h="1035050">
                <a:moveTo>
                  <a:pt x="112776" y="1010412"/>
                </a:moveTo>
                <a:lnTo>
                  <a:pt x="97536" y="1002792"/>
                </a:lnTo>
                <a:lnTo>
                  <a:pt x="83820" y="995172"/>
                </a:lnTo>
                <a:lnTo>
                  <a:pt x="71628" y="984504"/>
                </a:lnTo>
                <a:lnTo>
                  <a:pt x="71628" y="986028"/>
                </a:lnTo>
                <a:lnTo>
                  <a:pt x="59436" y="975360"/>
                </a:lnTo>
                <a:lnTo>
                  <a:pt x="48768" y="963168"/>
                </a:lnTo>
                <a:lnTo>
                  <a:pt x="39624" y="949452"/>
                </a:lnTo>
                <a:lnTo>
                  <a:pt x="39624" y="950976"/>
                </a:lnTo>
                <a:lnTo>
                  <a:pt x="30480" y="937260"/>
                </a:lnTo>
                <a:lnTo>
                  <a:pt x="18288" y="906780"/>
                </a:lnTo>
                <a:lnTo>
                  <a:pt x="13716" y="891540"/>
                </a:lnTo>
                <a:lnTo>
                  <a:pt x="10668" y="858012"/>
                </a:lnTo>
                <a:lnTo>
                  <a:pt x="10668" y="918210"/>
                </a:lnTo>
                <a:lnTo>
                  <a:pt x="30480" y="957072"/>
                </a:lnTo>
                <a:lnTo>
                  <a:pt x="64008" y="993648"/>
                </a:lnTo>
                <a:lnTo>
                  <a:pt x="108204" y="1021080"/>
                </a:lnTo>
                <a:lnTo>
                  <a:pt x="111252" y="1021994"/>
                </a:lnTo>
                <a:lnTo>
                  <a:pt x="111252" y="1010412"/>
                </a:lnTo>
                <a:lnTo>
                  <a:pt x="112776" y="1010412"/>
                </a:lnTo>
                <a:close/>
              </a:path>
              <a:path w="7146290" h="1035050">
                <a:moveTo>
                  <a:pt x="112776" y="24384"/>
                </a:moveTo>
                <a:lnTo>
                  <a:pt x="111252" y="24384"/>
                </a:lnTo>
                <a:lnTo>
                  <a:pt x="111252" y="25146"/>
                </a:lnTo>
                <a:lnTo>
                  <a:pt x="112776" y="24384"/>
                </a:lnTo>
                <a:close/>
              </a:path>
              <a:path w="7146290" h="1035050">
                <a:moveTo>
                  <a:pt x="143256" y="1019556"/>
                </a:moveTo>
                <a:lnTo>
                  <a:pt x="126492" y="1014984"/>
                </a:lnTo>
                <a:lnTo>
                  <a:pt x="111252" y="1010412"/>
                </a:lnTo>
                <a:lnTo>
                  <a:pt x="111252" y="1021994"/>
                </a:lnTo>
                <a:lnTo>
                  <a:pt x="123444" y="1025652"/>
                </a:lnTo>
                <a:lnTo>
                  <a:pt x="140208" y="1030224"/>
                </a:lnTo>
                <a:lnTo>
                  <a:pt x="141732" y="1030478"/>
                </a:lnTo>
                <a:lnTo>
                  <a:pt x="141732" y="1019556"/>
                </a:lnTo>
                <a:lnTo>
                  <a:pt x="143256" y="1019556"/>
                </a:lnTo>
                <a:close/>
              </a:path>
              <a:path w="7146290" h="1035050">
                <a:moveTo>
                  <a:pt x="143256" y="15240"/>
                </a:moveTo>
                <a:lnTo>
                  <a:pt x="141732" y="15240"/>
                </a:lnTo>
                <a:lnTo>
                  <a:pt x="141732" y="15517"/>
                </a:lnTo>
                <a:lnTo>
                  <a:pt x="143256" y="15240"/>
                </a:lnTo>
                <a:close/>
              </a:path>
              <a:path w="7146290" h="1035050">
                <a:moveTo>
                  <a:pt x="160020" y="1022604"/>
                </a:moveTo>
                <a:lnTo>
                  <a:pt x="141732" y="1019556"/>
                </a:lnTo>
                <a:lnTo>
                  <a:pt x="141732" y="1030478"/>
                </a:lnTo>
                <a:lnTo>
                  <a:pt x="158496" y="1033272"/>
                </a:lnTo>
                <a:lnTo>
                  <a:pt x="158496" y="1022604"/>
                </a:lnTo>
                <a:lnTo>
                  <a:pt x="160020" y="1022604"/>
                </a:lnTo>
                <a:close/>
              </a:path>
              <a:path w="7146290" h="1035050">
                <a:moveTo>
                  <a:pt x="160020" y="12192"/>
                </a:moveTo>
                <a:lnTo>
                  <a:pt x="158496" y="12192"/>
                </a:lnTo>
                <a:lnTo>
                  <a:pt x="158496" y="12446"/>
                </a:lnTo>
                <a:lnTo>
                  <a:pt x="160020" y="12192"/>
                </a:lnTo>
                <a:close/>
              </a:path>
              <a:path w="7146290" h="1035050">
                <a:moveTo>
                  <a:pt x="7050024" y="1015746"/>
                </a:moveTo>
                <a:lnTo>
                  <a:pt x="7050024" y="1002792"/>
                </a:lnTo>
                <a:lnTo>
                  <a:pt x="7034784" y="1010412"/>
                </a:lnTo>
                <a:lnTo>
                  <a:pt x="7004304" y="1019556"/>
                </a:lnTo>
                <a:lnTo>
                  <a:pt x="6987540" y="1022604"/>
                </a:lnTo>
                <a:lnTo>
                  <a:pt x="158496" y="1022604"/>
                </a:lnTo>
                <a:lnTo>
                  <a:pt x="158496" y="1033272"/>
                </a:lnTo>
                <a:lnTo>
                  <a:pt x="175260" y="1034796"/>
                </a:lnTo>
                <a:lnTo>
                  <a:pt x="6970776" y="1034796"/>
                </a:lnTo>
                <a:lnTo>
                  <a:pt x="6989064" y="1033272"/>
                </a:lnTo>
                <a:lnTo>
                  <a:pt x="7005828" y="1030224"/>
                </a:lnTo>
                <a:lnTo>
                  <a:pt x="7039356" y="1021080"/>
                </a:lnTo>
                <a:lnTo>
                  <a:pt x="7050024" y="1015746"/>
                </a:lnTo>
                <a:close/>
              </a:path>
              <a:path w="7146290" h="1035050">
                <a:moveTo>
                  <a:pt x="7050024" y="32766"/>
                </a:moveTo>
                <a:lnTo>
                  <a:pt x="7050024" y="32004"/>
                </a:lnTo>
                <a:lnTo>
                  <a:pt x="7048500" y="32004"/>
                </a:lnTo>
                <a:lnTo>
                  <a:pt x="7050024" y="32766"/>
                </a:lnTo>
                <a:close/>
              </a:path>
              <a:path w="7146290" h="1035050">
                <a:moveTo>
                  <a:pt x="7063740" y="1007973"/>
                </a:moveTo>
                <a:lnTo>
                  <a:pt x="7063740" y="995172"/>
                </a:lnTo>
                <a:lnTo>
                  <a:pt x="7048500" y="1002792"/>
                </a:lnTo>
                <a:lnTo>
                  <a:pt x="7050024" y="1002792"/>
                </a:lnTo>
                <a:lnTo>
                  <a:pt x="7050024" y="1015746"/>
                </a:lnTo>
                <a:lnTo>
                  <a:pt x="7054596" y="1013460"/>
                </a:lnTo>
                <a:lnTo>
                  <a:pt x="7063740" y="1007973"/>
                </a:lnTo>
                <a:close/>
              </a:path>
              <a:path w="7146290" h="1035050">
                <a:moveTo>
                  <a:pt x="7063740" y="40640"/>
                </a:moveTo>
                <a:lnTo>
                  <a:pt x="7063740" y="39624"/>
                </a:lnTo>
                <a:lnTo>
                  <a:pt x="7062216" y="39624"/>
                </a:lnTo>
                <a:lnTo>
                  <a:pt x="7063740" y="40640"/>
                </a:lnTo>
                <a:close/>
              </a:path>
              <a:path w="7146290" h="1035050">
                <a:moveTo>
                  <a:pt x="7088124" y="988906"/>
                </a:moveTo>
                <a:lnTo>
                  <a:pt x="7088124" y="975360"/>
                </a:lnTo>
                <a:lnTo>
                  <a:pt x="7075932" y="986028"/>
                </a:lnTo>
                <a:lnTo>
                  <a:pt x="7075932" y="984504"/>
                </a:lnTo>
                <a:lnTo>
                  <a:pt x="7062216" y="995172"/>
                </a:lnTo>
                <a:lnTo>
                  <a:pt x="7063740" y="995172"/>
                </a:lnTo>
                <a:lnTo>
                  <a:pt x="7063740" y="1007973"/>
                </a:lnTo>
                <a:lnTo>
                  <a:pt x="7069836" y="1004316"/>
                </a:lnTo>
                <a:lnTo>
                  <a:pt x="7082028" y="993648"/>
                </a:lnTo>
                <a:lnTo>
                  <a:pt x="7088124" y="988906"/>
                </a:lnTo>
                <a:close/>
              </a:path>
              <a:path w="7146290" h="1035050">
                <a:moveTo>
                  <a:pt x="7088124" y="60960"/>
                </a:moveTo>
                <a:lnTo>
                  <a:pt x="7088124" y="59436"/>
                </a:lnTo>
                <a:lnTo>
                  <a:pt x="7086600" y="59436"/>
                </a:lnTo>
                <a:lnTo>
                  <a:pt x="7088124" y="60960"/>
                </a:lnTo>
                <a:close/>
              </a:path>
              <a:path w="7146290" h="1035050">
                <a:moveTo>
                  <a:pt x="7098792" y="979496"/>
                </a:moveTo>
                <a:lnTo>
                  <a:pt x="7098792" y="963168"/>
                </a:lnTo>
                <a:lnTo>
                  <a:pt x="7086600" y="975360"/>
                </a:lnTo>
                <a:lnTo>
                  <a:pt x="7088124" y="975360"/>
                </a:lnTo>
                <a:lnTo>
                  <a:pt x="7088124" y="988906"/>
                </a:lnTo>
                <a:lnTo>
                  <a:pt x="7095744" y="982980"/>
                </a:lnTo>
                <a:lnTo>
                  <a:pt x="7098792" y="979496"/>
                </a:lnTo>
                <a:close/>
              </a:path>
              <a:path w="7146290" h="1035050">
                <a:moveTo>
                  <a:pt x="7098792" y="73369"/>
                </a:moveTo>
                <a:lnTo>
                  <a:pt x="7098792" y="71628"/>
                </a:lnTo>
                <a:lnTo>
                  <a:pt x="7097268" y="71628"/>
                </a:lnTo>
                <a:lnTo>
                  <a:pt x="7098792" y="73369"/>
                </a:lnTo>
                <a:close/>
              </a:path>
              <a:path w="7146290" h="1035050">
                <a:moveTo>
                  <a:pt x="7135368" y="918210"/>
                </a:moveTo>
                <a:lnTo>
                  <a:pt x="7135368" y="874776"/>
                </a:lnTo>
                <a:lnTo>
                  <a:pt x="7132320" y="891540"/>
                </a:lnTo>
                <a:lnTo>
                  <a:pt x="7123176" y="922020"/>
                </a:lnTo>
                <a:lnTo>
                  <a:pt x="7115556" y="937260"/>
                </a:lnTo>
                <a:lnTo>
                  <a:pt x="7107936" y="950976"/>
                </a:lnTo>
                <a:lnTo>
                  <a:pt x="7107936" y="949452"/>
                </a:lnTo>
                <a:lnTo>
                  <a:pt x="7097268" y="963168"/>
                </a:lnTo>
                <a:lnTo>
                  <a:pt x="7098792" y="963168"/>
                </a:lnTo>
                <a:lnTo>
                  <a:pt x="7098792" y="979496"/>
                </a:lnTo>
                <a:lnTo>
                  <a:pt x="7106412" y="970788"/>
                </a:lnTo>
                <a:lnTo>
                  <a:pt x="7117080" y="957072"/>
                </a:lnTo>
                <a:lnTo>
                  <a:pt x="7126224" y="941832"/>
                </a:lnTo>
                <a:lnTo>
                  <a:pt x="7132320" y="926592"/>
                </a:lnTo>
                <a:lnTo>
                  <a:pt x="7135368" y="918210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79380" y="1843531"/>
            <a:ext cx="624205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0364" marR="5080" indent="-1638300">
              <a:lnSpc>
                <a:spcPct val="101899"/>
              </a:lnSpc>
              <a:spcBef>
                <a:spcPts val="95"/>
              </a:spcBef>
            </a:pPr>
            <a:r>
              <a:rPr sz="1550" spc="5" dirty="0">
                <a:latin typeface="Calibri"/>
                <a:cs typeface="Calibri"/>
              </a:rPr>
              <a:t>Mensurados </a:t>
            </a:r>
            <a:r>
              <a:rPr sz="1550" spc="10" dirty="0">
                <a:latin typeface="Calibri"/>
                <a:cs typeface="Calibri"/>
              </a:rPr>
              <a:t>com </a:t>
            </a:r>
            <a:r>
              <a:rPr sz="1550" spc="5" dirty="0">
                <a:latin typeface="Calibri"/>
                <a:cs typeface="Calibri"/>
              </a:rPr>
              <a:t>base </a:t>
            </a:r>
            <a:r>
              <a:rPr sz="1550" spc="10" dirty="0">
                <a:latin typeface="Calibri"/>
                <a:cs typeface="Calibri"/>
              </a:rPr>
              <a:t>no </a:t>
            </a:r>
            <a:r>
              <a:rPr sz="1550" b="1" spc="0" dirty="0">
                <a:latin typeface="Calibri"/>
                <a:cs typeface="Calibri"/>
              </a:rPr>
              <a:t>valor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aquisição/produção/construção </a:t>
            </a:r>
            <a:r>
              <a:rPr sz="1550" spc="10" dirty="0">
                <a:latin typeface="Calibri"/>
                <a:cs typeface="Calibri"/>
              </a:rPr>
              <a:t>ou</a:t>
            </a:r>
            <a:r>
              <a:rPr sz="1550" spc="-150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valor  </a:t>
            </a:r>
            <a:r>
              <a:rPr sz="1550" b="1" spc="-5" dirty="0">
                <a:latin typeface="Calibri"/>
                <a:cs typeface="Calibri"/>
              </a:rPr>
              <a:t>realizável </a:t>
            </a:r>
            <a:r>
              <a:rPr sz="1550" b="1" spc="0" dirty="0">
                <a:latin typeface="Calibri"/>
                <a:cs typeface="Calibri"/>
              </a:rPr>
              <a:t>líquido</a:t>
            </a:r>
            <a:r>
              <a:rPr sz="1550" spc="0" dirty="0">
                <a:latin typeface="Calibri"/>
                <a:cs typeface="Calibri"/>
              </a:rPr>
              <a:t>, </a:t>
            </a:r>
            <a:r>
              <a:rPr sz="1550" spc="5" dirty="0">
                <a:latin typeface="Calibri"/>
                <a:cs typeface="Calibri"/>
              </a:rPr>
              <a:t>dos dois 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-50" dirty="0">
                <a:latin typeface="Calibri"/>
                <a:cs typeface="Calibri"/>
              </a:rPr>
              <a:t> </a:t>
            </a:r>
            <a:r>
              <a:rPr sz="1550" spc="-15" dirty="0">
                <a:latin typeface="Calibri"/>
                <a:cs typeface="Calibri"/>
              </a:rPr>
              <a:t>menor.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5537" y="5516880"/>
            <a:ext cx="7524115" cy="661670"/>
          </a:xfrm>
          <a:custGeom>
            <a:avLst/>
            <a:gdLst/>
            <a:ahLst/>
            <a:cxnLst/>
            <a:rect l="l" t="t" r="r" b="b"/>
            <a:pathLst>
              <a:path w="7524115" h="661670">
                <a:moveTo>
                  <a:pt x="7523985" y="330708"/>
                </a:moveTo>
                <a:lnTo>
                  <a:pt x="7357869" y="0"/>
                </a:lnTo>
                <a:lnTo>
                  <a:pt x="166116" y="0"/>
                </a:lnTo>
                <a:lnTo>
                  <a:pt x="0" y="330708"/>
                </a:lnTo>
                <a:lnTo>
                  <a:pt x="166116" y="661416"/>
                </a:lnTo>
                <a:lnTo>
                  <a:pt x="7357869" y="661416"/>
                </a:lnTo>
                <a:lnTo>
                  <a:pt x="7523985" y="330708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9441" y="5510784"/>
            <a:ext cx="7536180" cy="673735"/>
          </a:xfrm>
          <a:custGeom>
            <a:avLst/>
            <a:gdLst/>
            <a:ahLst/>
            <a:cxnLst/>
            <a:rect l="l" t="t" r="r" b="b"/>
            <a:pathLst>
              <a:path w="7536180" h="673735">
                <a:moveTo>
                  <a:pt x="7536177" y="336804"/>
                </a:moveTo>
                <a:lnTo>
                  <a:pt x="7367013" y="0"/>
                </a:lnTo>
                <a:lnTo>
                  <a:pt x="167640" y="0"/>
                </a:lnTo>
                <a:lnTo>
                  <a:pt x="0" y="336804"/>
                </a:lnTo>
                <a:lnTo>
                  <a:pt x="10668" y="358236"/>
                </a:lnTo>
                <a:lnTo>
                  <a:pt x="10668" y="333756"/>
                </a:lnTo>
                <a:lnTo>
                  <a:pt x="11813" y="336047"/>
                </a:lnTo>
                <a:lnTo>
                  <a:pt x="172212" y="16722"/>
                </a:lnTo>
                <a:lnTo>
                  <a:pt x="172212" y="10668"/>
                </a:lnTo>
                <a:lnTo>
                  <a:pt x="176784" y="7620"/>
                </a:lnTo>
                <a:lnTo>
                  <a:pt x="176784" y="10668"/>
                </a:lnTo>
                <a:lnTo>
                  <a:pt x="7359393" y="10668"/>
                </a:lnTo>
                <a:lnTo>
                  <a:pt x="7359393" y="7620"/>
                </a:lnTo>
                <a:lnTo>
                  <a:pt x="7363965" y="10668"/>
                </a:lnTo>
                <a:lnTo>
                  <a:pt x="7363965" y="16722"/>
                </a:lnTo>
                <a:lnTo>
                  <a:pt x="7524363" y="336047"/>
                </a:lnTo>
                <a:lnTo>
                  <a:pt x="7525509" y="333756"/>
                </a:lnTo>
                <a:lnTo>
                  <a:pt x="7525509" y="358043"/>
                </a:lnTo>
                <a:lnTo>
                  <a:pt x="7536177" y="336804"/>
                </a:lnTo>
                <a:close/>
              </a:path>
              <a:path w="7536180" h="673735">
                <a:moveTo>
                  <a:pt x="11813" y="336047"/>
                </a:moveTo>
                <a:lnTo>
                  <a:pt x="10668" y="333756"/>
                </a:lnTo>
                <a:lnTo>
                  <a:pt x="10668" y="338328"/>
                </a:lnTo>
                <a:lnTo>
                  <a:pt x="11813" y="336047"/>
                </a:lnTo>
                <a:close/>
              </a:path>
              <a:path w="7536180" h="673735">
                <a:moveTo>
                  <a:pt x="175260" y="662940"/>
                </a:moveTo>
                <a:lnTo>
                  <a:pt x="11813" y="336047"/>
                </a:lnTo>
                <a:lnTo>
                  <a:pt x="10668" y="338328"/>
                </a:lnTo>
                <a:lnTo>
                  <a:pt x="10668" y="358236"/>
                </a:lnTo>
                <a:lnTo>
                  <a:pt x="167640" y="673608"/>
                </a:lnTo>
                <a:lnTo>
                  <a:pt x="172212" y="673608"/>
                </a:lnTo>
                <a:lnTo>
                  <a:pt x="172212" y="662940"/>
                </a:lnTo>
                <a:lnTo>
                  <a:pt x="175260" y="662940"/>
                </a:lnTo>
                <a:close/>
              </a:path>
              <a:path w="7536180" h="673735">
                <a:moveTo>
                  <a:pt x="176784" y="7620"/>
                </a:moveTo>
                <a:lnTo>
                  <a:pt x="172212" y="10668"/>
                </a:lnTo>
                <a:lnTo>
                  <a:pt x="175260" y="10654"/>
                </a:lnTo>
                <a:lnTo>
                  <a:pt x="176784" y="7620"/>
                </a:lnTo>
                <a:close/>
              </a:path>
              <a:path w="7536180" h="673735">
                <a:moveTo>
                  <a:pt x="175252" y="10668"/>
                </a:moveTo>
                <a:lnTo>
                  <a:pt x="172212" y="10668"/>
                </a:lnTo>
                <a:lnTo>
                  <a:pt x="172212" y="16722"/>
                </a:lnTo>
                <a:lnTo>
                  <a:pt x="175252" y="10668"/>
                </a:lnTo>
                <a:close/>
              </a:path>
              <a:path w="7536180" h="673735">
                <a:moveTo>
                  <a:pt x="176784" y="665988"/>
                </a:moveTo>
                <a:lnTo>
                  <a:pt x="175260" y="662940"/>
                </a:lnTo>
                <a:lnTo>
                  <a:pt x="172212" y="662940"/>
                </a:lnTo>
                <a:lnTo>
                  <a:pt x="176784" y="665988"/>
                </a:lnTo>
                <a:close/>
              </a:path>
              <a:path w="7536180" h="673735">
                <a:moveTo>
                  <a:pt x="176784" y="673608"/>
                </a:moveTo>
                <a:lnTo>
                  <a:pt x="176784" y="665988"/>
                </a:lnTo>
                <a:lnTo>
                  <a:pt x="172212" y="662940"/>
                </a:lnTo>
                <a:lnTo>
                  <a:pt x="172212" y="673608"/>
                </a:lnTo>
                <a:lnTo>
                  <a:pt x="176784" y="673608"/>
                </a:lnTo>
                <a:close/>
              </a:path>
              <a:path w="7536180" h="673735">
                <a:moveTo>
                  <a:pt x="176784" y="10668"/>
                </a:moveTo>
                <a:lnTo>
                  <a:pt x="176784" y="7620"/>
                </a:lnTo>
                <a:lnTo>
                  <a:pt x="175252" y="10668"/>
                </a:lnTo>
                <a:lnTo>
                  <a:pt x="176784" y="10668"/>
                </a:lnTo>
                <a:close/>
              </a:path>
              <a:path w="7536180" h="673735">
                <a:moveTo>
                  <a:pt x="7360917" y="662940"/>
                </a:moveTo>
                <a:lnTo>
                  <a:pt x="175260" y="662940"/>
                </a:lnTo>
                <a:lnTo>
                  <a:pt x="176784" y="665988"/>
                </a:lnTo>
                <a:lnTo>
                  <a:pt x="176784" y="673608"/>
                </a:lnTo>
                <a:lnTo>
                  <a:pt x="7359393" y="673608"/>
                </a:lnTo>
                <a:lnTo>
                  <a:pt x="7359393" y="665988"/>
                </a:lnTo>
                <a:lnTo>
                  <a:pt x="7360917" y="662940"/>
                </a:lnTo>
                <a:close/>
              </a:path>
              <a:path w="7536180" h="673735">
                <a:moveTo>
                  <a:pt x="7363965" y="10668"/>
                </a:moveTo>
                <a:lnTo>
                  <a:pt x="7359393" y="7620"/>
                </a:lnTo>
                <a:lnTo>
                  <a:pt x="7360917" y="10654"/>
                </a:lnTo>
                <a:lnTo>
                  <a:pt x="7363965" y="10668"/>
                </a:lnTo>
                <a:close/>
              </a:path>
              <a:path w="7536180" h="673735">
                <a:moveTo>
                  <a:pt x="7360924" y="10668"/>
                </a:moveTo>
                <a:lnTo>
                  <a:pt x="7359393" y="7620"/>
                </a:lnTo>
                <a:lnTo>
                  <a:pt x="7359393" y="10668"/>
                </a:lnTo>
                <a:lnTo>
                  <a:pt x="7360924" y="10668"/>
                </a:lnTo>
                <a:close/>
              </a:path>
              <a:path w="7536180" h="673735">
                <a:moveTo>
                  <a:pt x="7363965" y="662940"/>
                </a:moveTo>
                <a:lnTo>
                  <a:pt x="7360917" y="662940"/>
                </a:lnTo>
                <a:lnTo>
                  <a:pt x="7359393" y="665988"/>
                </a:lnTo>
                <a:lnTo>
                  <a:pt x="7363965" y="662940"/>
                </a:lnTo>
                <a:close/>
              </a:path>
              <a:path w="7536180" h="673735">
                <a:moveTo>
                  <a:pt x="7363965" y="673608"/>
                </a:moveTo>
                <a:lnTo>
                  <a:pt x="7363965" y="662940"/>
                </a:lnTo>
                <a:lnTo>
                  <a:pt x="7359393" y="665988"/>
                </a:lnTo>
                <a:lnTo>
                  <a:pt x="7359393" y="673608"/>
                </a:lnTo>
                <a:lnTo>
                  <a:pt x="7363965" y="673608"/>
                </a:lnTo>
                <a:close/>
              </a:path>
              <a:path w="7536180" h="673735">
                <a:moveTo>
                  <a:pt x="7525509" y="358043"/>
                </a:moveTo>
                <a:lnTo>
                  <a:pt x="7525509" y="338328"/>
                </a:lnTo>
                <a:lnTo>
                  <a:pt x="7524363" y="336047"/>
                </a:lnTo>
                <a:lnTo>
                  <a:pt x="7360917" y="662940"/>
                </a:lnTo>
                <a:lnTo>
                  <a:pt x="7363965" y="662940"/>
                </a:lnTo>
                <a:lnTo>
                  <a:pt x="7363965" y="673608"/>
                </a:lnTo>
                <a:lnTo>
                  <a:pt x="7367013" y="673608"/>
                </a:lnTo>
                <a:lnTo>
                  <a:pt x="7525509" y="358043"/>
                </a:lnTo>
                <a:close/>
              </a:path>
              <a:path w="7536180" h="673735">
                <a:moveTo>
                  <a:pt x="7363965" y="16722"/>
                </a:moveTo>
                <a:lnTo>
                  <a:pt x="7363965" y="10668"/>
                </a:lnTo>
                <a:lnTo>
                  <a:pt x="7360924" y="10668"/>
                </a:lnTo>
                <a:lnTo>
                  <a:pt x="7363965" y="16722"/>
                </a:lnTo>
                <a:close/>
              </a:path>
              <a:path w="7536180" h="673735">
                <a:moveTo>
                  <a:pt x="7525509" y="338328"/>
                </a:moveTo>
                <a:lnTo>
                  <a:pt x="7525509" y="333756"/>
                </a:lnTo>
                <a:lnTo>
                  <a:pt x="7524363" y="336047"/>
                </a:lnTo>
                <a:lnTo>
                  <a:pt x="7525509" y="338328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46360" y="5591045"/>
            <a:ext cx="6023610" cy="508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15" dirty="0">
                <a:latin typeface="Calibri"/>
                <a:cs typeface="Calibri"/>
              </a:rPr>
              <a:t>O </a:t>
            </a:r>
            <a:r>
              <a:rPr sz="1550" spc="5" dirty="0">
                <a:latin typeface="Calibri"/>
                <a:cs typeface="Calibri"/>
              </a:rPr>
              <a:t>método </a:t>
            </a:r>
            <a:r>
              <a:rPr sz="1550" dirty="0">
                <a:latin typeface="Calibri"/>
                <a:cs typeface="Calibri"/>
              </a:rPr>
              <a:t>para </a:t>
            </a:r>
            <a:r>
              <a:rPr sz="1550" spc="0" dirty="0">
                <a:latin typeface="Calibri"/>
                <a:cs typeface="Calibri"/>
              </a:rPr>
              <a:t>mensuração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dirty="0">
                <a:latin typeface="Calibri"/>
                <a:cs typeface="Calibri"/>
              </a:rPr>
              <a:t>avaliação </a:t>
            </a:r>
            <a:r>
              <a:rPr sz="1550" spc="5" dirty="0">
                <a:latin typeface="Calibri"/>
                <a:cs typeface="Calibri"/>
              </a:rPr>
              <a:t>das </a:t>
            </a:r>
            <a:r>
              <a:rPr sz="1550" b="1" spc="0" dirty="0">
                <a:latin typeface="Calibri"/>
                <a:cs typeface="Calibri"/>
              </a:rPr>
              <a:t>saídas </a:t>
            </a:r>
            <a:r>
              <a:rPr sz="1550" b="1" spc="5" dirty="0">
                <a:latin typeface="Calibri"/>
                <a:cs typeface="Calibri"/>
              </a:rPr>
              <a:t>dos </a:t>
            </a:r>
            <a:r>
              <a:rPr sz="1550" b="1" dirty="0">
                <a:latin typeface="Calibri"/>
                <a:cs typeface="Calibri"/>
              </a:rPr>
              <a:t>estoques </a:t>
            </a:r>
            <a:r>
              <a:rPr sz="1550" spc="10" dirty="0">
                <a:latin typeface="Calibri"/>
                <a:cs typeface="Calibri"/>
              </a:rPr>
              <a:t>é</a:t>
            </a:r>
            <a:r>
              <a:rPr sz="1550" spc="19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550" b="1" spc="5" dirty="0">
                <a:latin typeface="Calibri"/>
                <a:cs typeface="Calibri"/>
              </a:rPr>
              <a:t>custo médio </a:t>
            </a:r>
            <a:r>
              <a:rPr sz="1550" b="1" spc="0" dirty="0">
                <a:latin typeface="Calibri"/>
                <a:cs typeface="Calibri"/>
              </a:rPr>
              <a:t>ponderado</a:t>
            </a:r>
            <a:r>
              <a:rPr sz="1550" spc="0" dirty="0">
                <a:latin typeface="Calibri"/>
                <a:cs typeface="Calibri"/>
              </a:rPr>
              <a:t>, conforme </a:t>
            </a:r>
            <a:r>
              <a:rPr sz="1550" spc="10" dirty="0">
                <a:latin typeface="Calibri"/>
                <a:cs typeface="Calibri"/>
              </a:rPr>
              <a:t>o </a:t>
            </a:r>
            <a:r>
              <a:rPr sz="1550" spc="0" dirty="0">
                <a:latin typeface="Calibri"/>
                <a:cs typeface="Calibri"/>
              </a:rPr>
              <a:t>art. </a:t>
            </a:r>
            <a:r>
              <a:rPr sz="1550" spc="10" dirty="0">
                <a:latin typeface="Calibri"/>
                <a:cs typeface="Calibri"/>
              </a:rPr>
              <a:t>106 </a:t>
            </a:r>
            <a:r>
              <a:rPr sz="1550" spc="5" dirty="0">
                <a:latin typeface="Calibri"/>
                <a:cs typeface="Calibri"/>
              </a:rPr>
              <a:t>da </a:t>
            </a:r>
            <a:r>
              <a:rPr sz="1550" b="1" spc="0" dirty="0">
                <a:latin typeface="Calibri"/>
                <a:cs typeface="Calibri"/>
              </a:rPr>
              <a:t>Lei</a:t>
            </a:r>
            <a:r>
              <a:rPr sz="1550" b="1" spc="-114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4.320/64</a:t>
            </a:r>
            <a:r>
              <a:rPr sz="1550" spc="5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5725" y="1598676"/>
            <a:ext cx="2357755" cy="1022985"/>
          </a:xfrm>
          <a:custGeom>
            <a:avLst/>
            <a:gdLst/>
            <a:ahLst/>
            <a:cxnLst/>
            <a:rect l="l" t="t" r="r" b="b"/>
            <a:pathLst>
              <a:path w="2357755" h="1022985">
                <a:moveTo>
                  <a:pt x="2357625" y="510540"/>
                </a:moveTo>
                <a:lnTo>
                  <a:pt x="2101593" y="0"/>
                </a:lnTo>
                <a:lnTo>
                  <a:pt x="256032" y="0"/>
                </a:lnTo>
                <a:lnTo>
                  <a:pt x="0" y="510540"/>
                </a:lnTo>
                <a:lnTo>
                  <a:pt x="256032" y="1022604"/>
                </a:lnTo>
                <a:lnTo>
                  <a:pt x="2101593" y="1022604"/>
                </a:lnTo>
                <a:lnTo>
                  <a:pt x="2357625" y="51054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9629" y="1592580"/>
            <a:ext cx="2369820" cy="1035050"/>
          </a:xfrm>
          <a:custGeom>
            <a:avLst/>
            <a:gdLst/>
            <a:ahLst/>
            <a:cxnLst/>
            <a:rect l="l" t="t" r="r" b="b"/>
            <a:pathLst>
              <a:path w="2369820" h="1035050">
                <a:moveTo>
                  <a:pt x="2369817" y="516636"/>
                </a:moveTo>
                <a:lnTo>
                  <a:pt x="2110737" y="0"/>
                </a:lnTo>
                <a:lnTo>
                  <a:pt x="259080" y="0"/>
                </a:lnTo>
                <a:lnTo>
                  <a:pt x="0" y="516636"/>
                </a:lnTo>
                <a:lnTo>
                  <a:pt x="10668" y="537972"/>
                </a:lnTo>
                <a:lnTo>
                  <a:pt x="10668" y="515112"/>
                </a:lnTo>
                <a:lnTo>
                  <a:pt x="11814" y="517398"/>
                </a:lnTo>
                <a:lnTo>
                  <a:pt x="262128" y="18260"/>
                </a:lnTo>
                <a:lnTo>
                  <a:pt x="262128" y="12192"/>
                </a:lnTo>
                <a:lnTo>
                  <a:pt x="266700" y="9144"/>
                </a:lnTo>
                <a:lnTo>
                  <a:pt x="266700" y="12192"/>
                </a:lnTo>
                <a:lnTo>
                  <a:pt x="2103117" y="12192"/>
                </a:lnTo>
                <a:lnTo>
                  <a:pt x="2103117" y="9144"/>
                </a:lnTo>
                <a:lnTo>
                  <a:pt x="2107689" y="12192"/>
                </a:lnTo>
                <a:lnTo>
                  <a:pt x="2107689" y="18315"/>
                </a:lnTo>
                <a:lnTo>
                  <a:pt x="2356485" y="517398"/>
                </a:lnTo>
                <a:lnTo>
                  <a:pt x="2357625" y="515112"/>
                </a:lnTo>
                <a:lnTo>
                  <a:pt x="2357625" y="541020"/>
                </a:lnTo>
                <a:lnTo>
                  <a:pt x="2369817" y="516636"/>
                </a:lnTo>
                <a:close/>
              </a:path>
              <a:path w="2369820" h="1035050">
                <a:moveTo>
                  <a:pt x="11814" y="517398"/>
                </a:moveTo>
                <a:lnTo>
                  <a:pt x="10668" y="515112"/>
                </a:lnTo>
                <a:lnTo>
                  <a:pt x="10668" y="519684"/>
                </a:lnTo>
                <a:lnTo>
                  <a:pt x="11814" y="517398"/>
                </a:lnTo>
                <a:close/>
              </a:path>
              <a:path w="2369820" h="1035050">
                <a:moveTo>
                  <a:pt x="265171" y="1022604"/>
                </a:moveTo>
                <a:lnTo>
                  <a:pt x="11814" y="517398"/>
                </a:lnTo>
                <a:lnTo>
                  <a:pt x="10668" y="519684"/>
                </a:lnTo>
                <a:lnTo>
                  <a:pt x="10668" y="537972"/>
                </a:lnTo>
                <a:lnTo>
                  <a:pt x="259080" y="1034796"/>
                </a:lnTo>
                <a:lnTo>
                  <a:pt x="262128" y="1034796"/>
                </a:lnTo>
                <a:lnTo>
                  <a:pt x="262128" y="1022604"/>
                </a:lnTo>
                <a:lnTo>
                  <a:pt x="265171" y="1022604"/>
                </a:lnTo>
                <a:close/>
              </a:path>
              <a:path w="2369820" h="1035050">
                <a:moveTo>
                  <a:pt x="266700" y="9144"/>
                </a:moveTo>
                <a:lnTo>
                  <a:pt x="262128" y="12192"/>
                </a:lnTo>
                <a:lnTo>
                  <a:pt x="265171" y="12192"/>
                </a:lnTo>
                <a:lnTo>
                  <a:pt x="266700" y="9144"/>
                </a:lnTo>
                <a:close/>
              </a:path>
              <a:path w="2369820" h="1035050">
                <a:moveTo>
                  <a:pt x="265171" y="12192"/>
                </a:moveTo>
                <a:lnTo>
                  <a:pt x="262128" y="12192"/>
                </a:lnTo>
                <a:lnTo>
                  <a:pt x="262128" y="18260"/>
                </a:lnTo>
                <a:lnTo>
                  <a:pt x="265171" y="12192"/>
                </a:lnTo>
                <a:close/>
              </a:path>
              <a:path w="2369820" h="1035050">
                <a:moveTo>
                  <a:pt x="266700" y="1025652"/>
                </a:moveTo>
                <a:lnTo>
                  <a:pt x="265171" y="1022604"/>
                </a:lnTo>
                <a:lnTo>
                  <a:pt x="262128" y="1022604"/>
                </a:lnTo>
                <a:lnTo>
                  <a:pt x="266700" y="1025652"/>
                </a:lnTo>
                <a:close/>
              </a:path>
              <a:path w="2369820" h="1035050">
                <a:moveTo>
                  <a:pt x="266700" y="1034796"/>
                </a:moveTo>
                <a:lnTo>
                  <a:pt x="266700" y="1025652"/>
                </a:lnTo>
                <a:lnTo>
                  <a:pt x="262128" y="1022604"/>
                </a:lnTo>
                <a:lnTo>
                  <a:pt x="262128" y="1034796"/>
                </a:lnTo>
                <a:lnTo>
                  <a:pt x="266700" y="1034796"/>
                </a:lnTo>
                <a:close/>
              </a:path>
              <a:path w="2369820" h="1035050">
                <a:moveTo>
                  <a:pt x="266700" y="12192"/>
                </a:moveTo>
                <a:lnTo>
                  <a:pt x="266700" y="9144"/>
                </a:lnTo>
                <a:lnTo>
                  <a:pt x="265171" y="12192"/>
                </a:lnTo>
                <a:lnTo>
                  <a:pt x="266700" y="12192"/>
                </a:lnTo>
                <a:close/>
              </a:path>
              <a:path w="2369820" h="1035050">
                <a:moveTo>
                  <a:pt x="2104636" y="1022604"/>
                </a:moveTo>
                <a:lnTo>
                  <a:pt x="265171" y="1022604"/>
                </a:lnTo>
                <a:lnTo>
                  <a:pt x="266700" y="1025652"/>
                </a:lnTo>
                <a:lnTo>
                  <a:pt x="266700" y="1034796"/>
                </a:lnTo>
                <a:lnTo>
                  <a:pt x="2103117" y="1034796"/>
                </a:lnTo>
                <a:lnTo>
                  <a:pt x="2103117" y="1025652"/>
                </a:lnTo>
                <a:lnTo>
                  <a:pt x="2104636" y="1022604"/>
                </a:lnTo>
                <a:close/>
              </a:path>
              <a:path w="2369820" h="1035050">
                <a:moveTo>
                  <a:pt x="2107689" y="12192"/>
                </a:moveTo>
                <a:lnTo>
                  <a:pt x="2103117" y="9144"/>
                </a:lnTo>
                <a:lnTo>
                  <a:pt x="2104636" y="12192"/>
                </a:lnTo>
                <a:lnTo>
                  <a:pt x="2107689" y="12192"/>
                </a:lnTo>
                <a:close/>
              </a:path>
              <a:path w="2369820" h="1035050">
                <a:moveTo>
                  <a:pt x="2104636" y="12192"/>
                </a:moveTo>
                <a:lnTo>
                  <a:pt x="2103117" y="9144"/>
                </a:lnTo>
                <a:lnTo>
                  <a:pt x="2103117" y="12192"/>
                </a:lnTo>
                <a:lnTo>
                  <a:pt x="2104636" y="12192"/>
                </a:lnTo>
                <a:close/>
              </a:path>
              <a:path w="2369820" h="1035050">
                <a:moveTo>
                  <a:pt x="2107689" y="1022604"/>
                </a:moveTo>
                <a:lnTo>
                  <a:pt x="2104636" y="1022604"/>
                </a:lnTo>
                <a:lnTo>
                  <a:pt x="2103117" y="1025652"/>
                </a:lnTo>
                <a:lnTo>
                  <a:pt x="2107689" y="1022604"/>
                </a:lnTo>
                <a:close/>
              </a:path>
              <a:path w="2369820" h="1035050">
                <a:moveTo>
                  <a:pt x="2107689" y="1034796"/>
                </a:moveTo>
                <a:lnTo>
                  <a:pt x="2107689" y="1022604"/>
                </a:lnTo>
                <a:lnTo>
                  <a:pt x="2103117" y="1025652"/>
                </a:lnTo>
                <a:lnTo>
                  <a:pt x="2103117" y="1034796"/>
                </a:lnTo>
                <a:lnTo>
                  <a:pt x="2107689" y="1034796"/>
                </a:lnTo>
                <a:close/>
              </a:path>
              <a:path w="2369820" h="1035050">
                <a:moveTo>
                  <a:pt x="2107689" y="18315"/>
                </a:moveTo>
                <a:lnTo>
                  <a:pt x="2107689" y="12192"/>
                </a:lnTo>
                <a:lnTo>
                  <a:pt x="2104636" y="12192"/>
                </a:lnTo>
                <a:lnTo>
                  <a:pt x="2107689" y="18315"/>
                </a:lnTo>
                <a:close/>
              </a:path>
              <a:path w="2369820" h="1035050">
                <a:moveTo>
                  <a:pt x="2357625" y="541020"/>
                </a:moveTo>
                <a:lnTo>
                  <a:pt x="2357625" y="519684"/>
                </a:lnTo>
                <a:lnTo>
                  <a:pt x="2356485" y="517398"/>
                </a:lnTo>
                <a:lnTo>
                  <a:pt x="2104636" y="1022604"/>
                </a:lnTo>
                <a:lnTo>
                  <a:pt x="2107689" y="1022604"/>
                </a:lnTo>
                <a:lnTo>
                  <a:pt x="2107689" y="1034796"/>
                </a:lnTo>
                <a:lnTo>
                  <a:pt x="2110737" y="1034796"/>
                </a:lnTo>
                <a:lnTo>
                  <a:pt x="2357625" y="541020"/>
                </a:lnTo>
                <a:close/>
              </a:path>
              <a:path w="2369820" h="1035050">
                <a:moveTo>
                  <a:pt x="2357625" y="519684"/>
                </a:moveTo>
                <a:lnTo>
                  <a:pt x="2357625" y="515112"/>
                </a:lnTo>
                <a:lnTo>
                  <a:pt x="2356485" y="517398"/>
                </a:lnTo>
                <a:lnTo>
                  <a:pt x="2357625" y="519684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60432" y="1963927"/>
            <a:ext cx="118681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REGRA</a:t>
            </a:r>
            <a:r>
              <a:rPr sz="155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GERAL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46</a:t>
            </a: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289968" y="2725439"/>
          <a:ext cx="9473565" cy="2324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63210"/>
                <a:gridCol w="4110355"/>
              </a:tblGrid>
              <a:tr h="319405">
                <a:tc gridSpan="2"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EXCEÇÕES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5A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21310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550" b="1" spc="5" dirty="0">
                          <a:latin typeface="Calibri"/>
                          <a:cs typeface="Calibri"/>
                        </a:rPr>
                        <a:t>Situação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1CF"/>
                    </a:solidFill>
                  </a:tcPr>
                </a:tc>
                <a:tc>
                  <a:txBody>
                    <a:bodyPr/>
                    <a:lstStyle/>
                    <a:p>
                      <a:pPr marL="12071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550" b="1" spc="10" dirty="0">
                          <a:latin typeface="Calibri"/>
                          <a:cs typeface="Calibri"/>
                        </a:rPr>
                        <a:t>Base de</a:t>
                      </a:r>
                      <a:r>
                        <a:rPr sz="15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0" dirty="0">
                          <a:latin typeface="Calibri"/>
                          <a:cs typeface="Calibri"/>
                        </a:rPr>
                        <a:t>mensuração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1CF"/>
                    </a:solidFill>
                  </a:tcPr>
                </a:tc>
              </a:tr>
              <a:tr h="560705">
                <a:tc>
                  <a:txBody>
                    <a:bodyPr/>
                    <a:lstStyle/>
                    <a:p>
                      <a:pPr marL="335915" marR="1113790" indent="-250190">
                        <a:lnSpc>
                          <a:spcPct val="101899"/>
                        </a:lnSpc>
                        <a:spcBef>
                          <a:spcPts val="200"/>
                        </a:spcBef>
                        <a:buFont typeface="Arial"/>
                        <a:buChar char="•"/>
                        <a:tabLst>
                          <a:tab pos="335915" algn="l"/>
                          <a:tab pos="336550" algn="l"/>
                        </a:tabLst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Estoques adquiridos por meio de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transação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sem 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contraprestação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valor justo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na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data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1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aquisição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  <a:tr h="801370">
                <a:tc>
                  <a:txBody>
                    <a:bodyPr/>
                    <a:lstStyle/>
                    <a:p>
                      <a:pPr marL="335915" marR="428625" indent="-250190">
                        <a:lnSpc>
                          <a:spcPct val="101899"/>
                        </a:lnSpc>
                        <a:spcBef>
                          <a:spcPts val="215"/>
                        </a:spcBef>
                        <a:buFont typeface="Arial"/>
                        <a:buChar char="•"/>
                        <a:tabLst>
                          <a:tab pos="335915" algn="l"/>
                          <a:tab pos="336550" algn="l"/>
                        </a:tabLst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Estoques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mantidos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para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distribuição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gratuita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ou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valor  irrisório (incluídos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estoques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mantidos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para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consumo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no 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processo de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produção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tais</a:t>
                      </a:r>
                      <a:r>
                        <a:rPr sz="15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bens)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95960">
                        <a:lnSpc>
                          <a:spcPct val="101899"/>
                        </a:lnSpc>
                        <a:spcBef>
                          <a:spcPts val="215"/>
                        </a:spcBef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custo histórico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ou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pelo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custo corrente</a:t>
                      </a:r>
                      <a:r>
                        <a:rPr sz="155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de 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reposição,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dos dois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menor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3E3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335915" indent="-250190">
                        <a:lnSpc>
                          <a:spcPct val="100000"/>
                        </a:lnSpc>
                        <a:spcBef>
                          <a:spcPts val="250"/>
                        </a:spcBef>
                        <a:buFont typeface="Arial"/>
                        <a:buChar char="•"/>
                        <a:tabLst>
                          <a:tab pos="335915" algn="l"/>
                          <a:tab pos="336550" algn="l"/>
                        </a:tabLst>
                      </a:pPr>
                      <a:r>
                        <a:rPr sz="1550" spc="10" dirty="0">
                          <a:latin typeface="Calibri"/>
                          <a:cs typeface="Calibri"/>
                        </a:rPr>
                        <a:t>Bens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almoxarifado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550" spc="0" dirty="0">
                          <a:latin typeface="Calibri"/>
                          <a:cs typeface="Calibri"/>
                        </a:rPr>
                        <a:t>Custo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médio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0" dirty="0">
                          <a:latin typeface="Calibri"/>
                          <a:cs typeface="Calibri"/>
                        </a:rPr>
                        <a:t>ponderado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A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71143"/>
            <a:ext cx="10693400" cy="57978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5537" y="1632204"/>
            <a:ext cx="3944620" cy="568960"/>
          </a:xfrm>
          <a:custGeom>
            <a:avLst/>
            <a:gdLst/>
            <a:ahLst/>
            <a:cxnLst/>
            <a:rect l="l" t="t" r="r" b="b"/>
            <a:pathLst>
              <a:path w="3944620" h="568960">
                <a:moveTo>
                  <a:pt x="3944109" y="283464"/>
                </a:moveTo>
                <a:lnTo>
                  <a:pt x="3802377" y="0"/>
                </a:lnTo>
                <a:lnTo>
                  <a:pt x="141732" y="0"/>
                </a:lnTo>
                <a:lnTo>
                  <a:pt x="0" y="283464"/>
                </a:lnTo>
                <a:lnTo>
                  <a:pt x="141732" y="568452"/>
                </a:lnTo>
                <a:lnTo>
                  <a:pt x="3802377" y="568452"/>
                </a:lnTo>
                <a:lnTo>
                  <a:pt x="3944109" y="283464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9441" y="1626108"/>
            <a:ext cx="3956685" cy="579120"/>
          </a:xfrm>
          <a:custGeom>
            <a:avLst/>
            <a:gdLst/>
            <a:ahLst/>
            <a:cxnLst/>
            <a:rect l="l" t="t" r="r" b="b"/>
            <a:pathLst>
              <a:path w="3956685" h="579119">
                <a:moveTo>
                  <a:pt x="3956301" y="289560"/>
                </a:moveTo>
                <a:lnTo>
                  <a:pt x="3811521" y="0"/>
                </a:lnTo>
                <a:lnTo>
                  <a:pt x="144780" y="0"/>
                </a:lnTo>
                <a:lnTo>
                  <a:pt x="0" y="289560"/>
                </a:lnTo>
                <a:lnTo>
                  <a:pt x="10668" y="310896"/>
                </a:lnTo>
                <a:lnTo>
                  <a:pt x="10668" y="288036"/>
                </a:lnTo>
                <a:lnTo>
                  <a:pt x="11807" y="290315"/>
                </a:lnTo>
                <a:lnTo>
                  <a:pt x="147828" y="16813"/>
                </a:lnTo>
                <a:lnTo>
                  <a:pt x="147828" y="10668"/>
                </a:lnTo>
                <a:lnTo>
                  <a:pt x="152400" y="7620"/>
                </a:lnTo>
                <a:lnTo>
                  <a:pt x="152400" y="10668"/>
                </a:lnTo>
                <a:lnTo>
                  <a:pt x="3803901" y="10668"/>
                </a:lnTo>
                <a:lnTo>
                  <a:pt x="3803901" y="7620"/>
                </a:lnTo>
                <a:lnTo>
                  <a:pt x="3808473" y="10668"/>
                </a:lnTo>
                <a:lnTo>
                  <a:pt x="3808473" y="16813"/>
                </a:lnTo>
                <a:lnTo>
                  <a:pt x="3944493" y="290315"/>
                </a:lnTo>
                <a:lnTo>
                  <a:pt x="3945633" y="288036"/>
                </a:lnTo>
                <a:lnTo>
                  <a:pt x="3945633" y="310896"/>
                </a:lnTo>
                <a:lnTo>
                  <a:pt x="3956301" y="289560"/>
                </a:lnTo>
                <a:close/>
              </a:path>
              <a:path w="3956685" h="579119">
                <a:moveTo>
                  <a:pt x="11807" y="290315"/>
                </a:moveTo>
                <a:lnTo>
                  <a:pt x="10668" y="288036"/>
                </a:lnTo>
                <a:lnTo>
                  <a:pt x="10668" y="292608"/>
                </a:lnTo>
                <a:lnTo>
                  <a:pt x="11807" y="290315"/>
                </a:lnTo>
                <a:close/>
              </a:path>
              <a:path w="3956685" h="579119">
                <a:moveTo>
                  <a:pt x="150876" y="568452"/>
                </a:moveTo>
                <a:lnTo>
                  <a:pt x="11807" y="290315"/>
                </a:lnTo>
                <a:lnTo>
                  <a:pt x="10668" y="292608"/>
                </a:lnTo>
                <a:lnTo>
                  <a:pt x="10668" y="310896"/>
                </a:lnTo>
                <a:lnTo>
                  <a:pt x="144780" y="579120"/>
                </a:lnTo>
                <a:lnTo>
                  <a:pt x="147828" y="579120"/>
                </a:lnTo>
                <a:lnTo>
                  <a:pt x="147828" y="568452"/>
                </a:lnTo>
                <a:lnTo>
                  <a:pt x="150876" y="568452"/>
                </a:lnTo>
                <a:close/>
              </a:path>
              <a:path w="3956685" h="579119">
                <a:moveTo>
                  <a:pt x="152400" y="7620"/>
                </a:moveTo>
                <a:lnTo>
                  <a:pt x="147828" y="10668"/>
                </a:lnTo>
                <a:lnTo>
                  <a:pt x="150884" y="10668"/>
                </a:lnTo>
                <a:lnTo>
                  <a:pt x="152400" y="7620"/>
                </a:lnTo>
                <a:close/>
              </a:path>
              <a:path w="3956685" h="579119">
                <a:moveTo>
                  <a:pt x="150884" y="10668"/>
                </a:moveTo>
                <a:lnTo>
                  <a:pt x="147828" y="10668"/>
                </a:lnTo>
                <a:lnTo>
                  <a:pt x="147828" y="16813"/>
                </a:lnTo>
                <a:lnTo>
                  <a:pt x="150884" y="10668"/>
                </a:lnTo>
                <a:close/>
              </a:path>
              <a:path w="3956685" h="579119">
                <a:moveTo>
                  <a:pt x="152400" y="571500"/>
                </a:moveTo>
                <a:lnTo>
                  <a:pt x="150884" y="568468"/>
                </a:lnTo>
                <a:lnTo>
                  <a:pt x="147828" y="568452"/>
                </a:lnTo>
                <a:lnTo>
                  <a:pt x="152400" y="571500"/>
                </a:lnTo>
                <a:close/>
              </a:path>
              <a:path w="3956685" h="579119">
                <a:moveTo>
                  <a:pt x="152400" y="579120"/>
                </a:moveTo>
                <a:lnTo>
                  <a:pt x="152400" y="571500"/>
                </a:lnTo>
                <a:lnTo>
                  <a:pt x="147828" y="568452"/>
                </a:lnTo>
                <a:lnTo>
                  <a:pt x="147828" y="579120"/>
                </a:lnTo>
                <a:lnTo>
                  <a:pt x="152400" y="579120"/>
                </a:lnTo>
                <a:close/>
              </a:path>
              <a:path w="3956685" h="579119">
                <a:moveTo>
                  <a:pt x="3805425" y="568452"/>
                </a:moveTo>
                <a:lnTo>
                  <a:pt x="150876" y="568452"/>
                </a:lnTo>
                <a:lnTo>
                  <a:pt x="152400" y="571500"/>
                </a:lnTo>
                <a:lnTo>
                  <a:pt x="152400" y="579120"/>
                </a:lnTo>
                <a:lnTo>
                  <a:pt x="3803901" y="579120"/>
                </a:lnTo>
                <a:lnTo>
                  <a:pt x="3803901" y="571500"/>
                </a:lnTo>
                <a:lnTo>
                  <a:pt x="3805425" y="568452"/>
                </a:lnTo>
                <a:close/>
              </a:path>
              <a:path w="3956685" h="579119">
                <a:moveTo>
                  <a:pt x="152400" y="10668"/>
                </a:moveTo>
                <a:lnTo>
                  <a:pt x="152400" y="7620"/>
                </a:lnTo>
                <a:lnTo>
                  <a:pt x="150884" y="10668"/>
                </a:lnTo>
                <a:lnTo>
                  <a:pt x="152400" y="10668"/>
                </a:lnTo>
                <a:close/>
              </a:path>
              <a:path w="3956685" h="579119">
                <a:moveTo>
                  <a:pt x="3808473" y="10668"/>
                </a:moveTo>
                <a:lnTo>
                  <a:pt x="3803901" y="7620"/>
                </a:lnTo>
                <a:lnTo>
                  <a:pt x="3805416" y="10668"/>
                </a:lnTo>
                <a:lnTo>
                  <a:pt x="3808473" y="10668"/>
                </a:lnTo>
                <a:close/>
              </a:path>
              <a:path w="3956685" h="579119">
                <a:moveTo>
                  <a:pt x="3805416" y="10668"/>
                </a:moveTo>
                <a:lnTo>
                  <a:pt x="3803901" y="7620"/>
                </a:lnTo>
                <a:lnTo>
                  <a:pt x="3803901" y="10668"/>
                </a:lnTo>
                <a:lnTo>
                  <a:pt x="3805416" y="10668"/>
                </a:lnTo>
                <a:close/>
              </a:path>
              <a:path w="3956685" h="579119">
                <a:moveTo>
                  <a:pt x="3808473" y="568452"/>
                </a:moveTo>
                <a:lnTo>
                  <a:pt x="3805416" y="568468"/>
                </a:lnTo>
                <a:lnTo>
                  <a:pt x="3803901" y="571500"/>
                </a:lnTo>
                <a:lnTo>
                  <a:pt x="3808473" y="568452"/>
                </a:lnTo>
                <a:close/>
              </a:path>
              <a:path w="3956685" h="579119">
                <a:moveTo>
                  <a:pt x="3808473" y="579120"/>
                </a:moveTo>
                <a:lnTo>
                  <a:pt x="3808473" y="568452"/>
                </a:lnTo>
                <a:lnTo>
                  <a:pt x="3803901" y="571500"/>
                </a:lnTo>
                <a:lnTo>
                  <a:pt x="3803901" y="579120"/>
                </a:lnTo>
                <a:lnTo>
                  <a:pt x="3808473" y="579120"/>
                </a:lnTo>
                <a:close/>
              </a:path>
              <a:path w="3956685" h="579119">
                <a:moveTo>
                  <a:pt x="3808473" y="16813"/>
                </a:moveTo>
                <a:lnTo>
                  <a:pt x="3808473" y="10668"/>
                </a:lnTo>
                <a:lnTo>
                  <a:pt x="3805416" y="10668"/>
                </a:lnTo>
                <a:lnTo>
                  <a:pt x="3808473" y="16813"/>
                </a:lnTo>
                <a:close/>
              </a:path>
              <a:path w="3956685" h="579119">
                <a:moveTo>
                  <a:pt x="3945633" y="310896"/>
                </a:moveTo>
                <a:lnTo>
                  <a:pt x="3945633" y="292608"/>
                </a:lnTo>
                <a:lnTo>
                  <a:pt x="3944493" y="290315"/>
                </a:lnTo>
                <a:lnTo>
                  <a:pt x="3805425" y="568452"/>
                </a:lnTo>
                <a:lnTo>
                  <a:pt x="3808473" y="568452"/>
                </a:lnTo>
                <a:lnTo>
                  <a:pt x="3808473" y="579120"/>
                </a:lnTo>
                <a:lnTo>
                  <a:pt x="3811521" y="579120"/>
                </a:lnTo>
                <a:lnTo>
                  <a:pt x="3945633" y="310896"/>
                </a:lnTo>
                <a:close/>
              </a:path>
              <a:path w="3956685" h="579119">
                <a:moveTo>
                  <a:pt x="3945633" y="292608"/>
                </a:moveTo>
                <a:lnTo>
                  <a:pt x="3945633" y="288036"/>
                </a:lnTo>
                <a:lnTo>
                  <a:pt x="3944493" y="290315"/>
                </a:lnTo>
                <a:lnTo>
                  <a:pt x="3945633" y="292608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2529" y="2087880"/>
            <a:ext cx="9156700" cy="744220"/>
          </a:xfrm>
          <a:custGeom>
            <a:avLst/>
            <a:gdLst/>
            <a:ahLst/>
            <a:cxnLst/>
            <a:rect l="l" t="t" r="r" b="b"/>
            <a:pathLst>
              <a:path w="9156700" h="744219">
                <a:moveTo>
                  <a:pt x="9156189" y="620268"/>
                </a:moveTo>
                <a:lnTo>
                  <a:pt x="9156189" y="123444"/>
                </a:lnTo>
                <a:lnTo>
                  <a:pt x="9146307" y="75223"/>
                </a:lnTo>
                <a:lnTo>
                  <a:pt x="9119422" y="36004"/>
                </a:lnTo>
                <a:lnTo>
                  <a:pt x="9079679" y="9644"/>
                </a:lnTo>
                <a:lnTo>
                  <a:pt x="9031221" y="0"/>
                </a:lnTo>
                <a:lnTo>
                  <a:pt x="123444" y="0"/>
                </a:lnTo>
                <a:lnTo>
                  <a:pt x="75223" y="9644"/>
                </a:lnTo>
                <a:lnTo>
                  <a:pt x="36004" y="36004"/>
                </a:lnTo>
                <a:lnTo>
                  <a:pt x="9644" y="75223"/>
                </a:lnTo>
                <a:lnTo>
                  <a:pt x="0" y="123444"/>
                </a:lnTo>
                <a:lnTo>
                  <a:pt x="0" y="620268"/>
                </a:lnTo>
                <a:lnTo>
                  <a:pt x="9644" y="668488"/>
                </a:lnTo>
                <a:lnTo>
                  <a:pt x="36004" y="707707"/>
                </a:lnTo>
                <a:lnTo>
                  <a:pt x="75223" y="734067"/>
                </a:lnTo>
                <a:lnTo>
                  <a:pt x="123444" y="743712"/>
                </a:lnTo>
                <a:lnTo>
                  <a:pt x="9031221" y="743712"/>
                </a:lnTo>
                <a:lnTo>
                  <a:pt x="9079679" y="734067"/>
                </a:lnTo>
                <a:lnTo>
                  <a:pt x="9119422" y="707707"/>
                </a:lnTo>
                <a:lnTo>
                  <a:pt x="9146307" y="668488"/>
                </a:lnTo>
                <a:lnTo>
                  <a:pt x="9156189" y="620268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6433" y="2081783"/>
            <a:ext cx="9166860" cy="756285"/>
          </a:xfrm>
          <a:custGeom>
            <a:avLst/>
            <a:gdLst/>
            <a:ahLst/>
            <a:cxnLst/>
            <a:rect l="l" t="t" r="r" b="b"/>
            <a:pathLst>
              <a:path w="9166860" h="756285">
                <a:moveTo>
                  <a:pt x="9166857" y="638556"/>
                </a:moveTo>
                <a:lnTo>
                  <a:pt x="9166857" y="115824"/>
                </a:lnTo>
                <a:lnTo>
                  <a:pt x="9165333" y="103632"/>
                </a:lnTo>
                <a:lnTo>
                  <a:pt x="9145521" y="57912"/>
                </a:lnTo>
                <a:lnTo>
                  <a:pt x="9099801" y="15240"/>
                </a:lnTo>
                <a:lnTo>
                  <a:pt x="9087609" y="10668"/>
                </a:lnTo>
                <a:lnTo>
                  <a:pt x="9076941" y="6096"/>
                </a:lnTo>
                <a:lnTo>
                  <a:pt x="9064749" y="3048"/>
                </a:lnTo>
                <a:lnTo>
                  <a:pt x="9037317" y="0"/>
                </a:lnTo>
                <a:lnTo>
                  <a:pt x="129540" y="0"/>
                </a:lnTo>
                <a:lnTo>
                  <a:pt x="91440" y="6096"/>
                </a:lnTo>
                <a:lnTo>
                  <a:pt x="57912" y="22860"/>
                </a:lnTo>
                <a:lnTo>
                  <a:pt x="47244" y="30480"/>
                </a:lnTo>
                <a:lnTo>
                  <a:pt x="38100" y="38100"/>
                </a:lnTo>
                <a:lnTo>
                  <a:pt x="28956" y="47244"/>
                </a:lnTo>
                <a:lnTo>
                  <a:pt x="22860" y="57912"/>
                </a:lnTo>
                <a:lnTo>
                  <a:pt x="15240" y="68580"/>
                </a:lnTo>
                <a:lnTo>
                  <a:pt x="10668" y="79248"/>
                </a:lnTo>
                <a:lnTo>
                  <a:pt x="6096" y="91440"/>
                </a:lnTo>
                <a:lnTo>
                  <a:pt x="0" y="115824"/>
                </a:lnTo>
                <a:lnTo>
                  <a:pt x="0" y="638556"/>
                </a:lnTo>
                <a:lnTo>
                  <a:pt x="3048" y="652272"/>
                </a:lnTo>
                <a:lnTo>
                  <a:pt x="6096" y="664464"/>
                </a:lnTo>
                <a:lnTo>
                  <a:pt x="10668" y="676656"/>
                </a:lnTo>
                <a:lnTo>
                  <a:pt x="10668" y="129540"/>
                </a:lnTo>
                <a:lnTo>
                  <a:pt x="13716" y="105156"/>
                </a:lnTo>
                <a:lnTo>
                  <a:pt x="13716" y="106680"/>
                </a:lnTo>
                <a:lnTo>
                  <a:pt x="16764" y="94488"/>
                </a:lnTo>
                <a:lnTo>
                  <a:pt x="19812" y="83820"/>
                </a:lnTo>
                <a:lnTo>
                  <a:pt x="25908" y="73152"/>
                </a:lnTo>
                <a:lnTo>
                  <a:pt x="30480" y="66294"/>
                </a:lnTo>
                <a:lnTo>
                  <a:pt x="30480" y="64008"/>
                </a:lnTo>
                <a:lnTo>
                  <a:pt x="45720" y="45720"/>
                </a:lnTo>
                <a:lnTo>
                  <a:pt x="53340" y="39370"/>
                </a:lnTo>
                <a:lnTo>
                  <a:pt x="53340" y="38100"/>
                </a:lnTo>
                <a:lnTo>
                  <a:pt x="62484" y="32874"/>
                </a:lnTo>
                <a:lnTo>
                  <a:pt x="62484" y="32004"/>
                </a:lnTo>
                <a:lnTo>
                  <a:pt x="83820" y="19812"/>
                </a:lnTo>
                <a:lnTo>
                  <a:pt x="83820" y="21336"/>
                </a:lnTo>
                <a:lnTo>
                  <a:pt x="94488" y="16764"/>
                </a:lnTo>
                <a:lnTo>
                  <a:pt x="105156" y="14097"/>
                </a:lnTo>
                <a:lnTo>
                  <a:pt x="105156" y="13716"/>
                </a:lnTo>
                <a:lnTo>
                  <a:pt x="129540" y="10668"/>
                </a:lnTo>
                <a:lnTo>
                  <a:pt x="9037317" y="10668"/>
                </a:lnTo>
                <a:lnTo>
                  <a:pt x="9061701" y="13716"/>
                </a:lnTo>
                <a:lnTo>
                  <a:pt x="9073893" y="16764"/>
                </a:lnTo>
                <a:lnTo>
                  <a:pt x="9073893" y="17335"/>
                </a:lnTo>
                <a:lnTo>
                  <a:pt x="9083037" y="20764"/>
                </a:lnTo>
                <a:lnTo>
                  <a:pt x="9083037" y="19812"/>
                </a:lnTo>
                <a:lnTo>
                  <a:pt x="9095229" y="25908"/>
                </a:lnTo>
                <a:lnTo>
                  <a:pt x="9095229" y="26778"/>
                </a:lnTo>
                <a:lnTo>
                  <a:pt x="9104373" y="32004"/>
                </a:lnTo>
                <a:lnTo>
                  <a:pt x="9113517" y="38100"/>
                </a:lnTo>
                <a:lnTo>
                  <a:pt x="9130281" y="54864"/>
                </a:lnTo>
                <a:lnTo>
                  <a:pt x="9130281" y="56692"/>
                </a:lnTo>
                <a:lnTo>
                  <a:pt x="9136377" y="64008"/>
                </a:lnTo>
                <a:lnTo>
                  <a:pt x="9142473" y="73152"/>
                </a:lnTo>
                <a:lnTo>
                  <a:pt x="9151617" y="94488"/>
                </a:lnTo>
                <a:lnTo>
                  <a:pt x="9154665" y="106680"/>
                </a:lnTo>
                <a:lnTo>
                  <a:pt x="9154665" y="105156"/>
                </a:lnTo>
                <a:lnTo>
                  <a:pt x="9156189" y="117348"/>
                </a:lnTo>
                <a:lnTo>
                  <a:pt x="9156189" y="679323"/>
                </a:lnTo>
                <a:lnTo>
                  <a:pt x="9157713" y="676656"/>
                </a:lnTo>
                <a:lnTo>
                  <a:pt x="9162285" y="664464"/>
                </a:lnTo>
                <a:lnTo>
                  <a:pt x="9165333" y="652272"/>
                </a:lnTo>
                <a:lnTo>
                  <a:pt x="9166857" y="638556"/>
                </a:lnTo>
                <a:close/>
              </a:path>
              <a:path w="9166860" h="756285">
                <a:moveTo>
                  <a:pt x="32004" y="691896"/>
                </a:moveTo>
                <a:lnTo>
                  <a:pt x="25908" y="682752"/>
                </a:lnTo>
                <a:lnTo>
                  <a:pt x="19812" y="672084"/>
                </a:lnTo>
                <a:lnTo>
                  <a:pt x="16764" y="661416"/>
                </a:lnTo>
                <a:lnTo>
                  <a:pt x="13716" y="649224"/>
                </a:lnTo>
                <a:lnTo>
                  <a:pt x="13716" y="650748"/>
                </a:lnTo>
                <a:lnTo>
                  <a:pt x="12192" y="637032"/>
                </a:lnTo>
                <a:lnTo>
                  <a:pt x="12192" y="638556"/>
                </a:lnTo>
                <a:lnTo>
                  <a:pt x="10668" y="626364"/>
                </a:lnTo>
                <a:lnTo>
                  <a:pt x="10668" y="676656"/>
                </a:lnTo>
                <a:lnTo>
                  <a:pt x="15240" y="687324"/>
                </a:lnTo>
                <a:lnTo>
                  <a:pt x="22860" y="697992"/>
                </a:lnTo>
                <a:lnTo>
                  <a:pt x="28956" y="708660"/>
                </a:lnTo>
                <a:lnTo>
                  <a:pt x="30480" y="710184"/>
                </a:lnTo>
                <a:lnTo>
                  <a:pt x="30480" y="691896"/>
                </a:lnTo>
                <a:lnTo>
                  <a:pt x="32004" y="691896"/>
                </a:lnTo>
                <a:close/>
              </a:path>
              <a:path w="9166860" h="756285">
                <a:moveTo>
                  <a:pt x="32004" y="64008"/>
                </a:moveTo>
                <a:lnTo>
                  <a:pt x="30480" y="64008"/>
                </a:lnTo>
                <a:lnTo>
                  <a:pt x="30480" y="66294"/>
                </a:lnTo>
                <a:lnTo>
                  <a:pt x="32004" y="64008"/>
                </a:lnTo>
                <a:close/>
              </a:path>
              <a:path w="9166860" h="756285">
                <a:moveTo>
                  <a:pt x="54864" y="717804"/>
                </a:moveTo>
                <a:lnTo>
                  <a:pt x="45720" y="710184"/>
                </a:lnTo>
                <a:lnTo>
                  <a:pt x="30480" y="691896"/>
                </a:lnTo>
                <a:lnTo>
                  <a:pt x="30480" y="710184"/>
                </a:lnTo>
                <a:lnTo>
                  <a:pt x="38100" y="717804"/>
                </a:lnTo>
                <a:lnTo>
                  <a:pt x="47244" y="725424"/>
                </a:lnTo>
                <a:lnTo>
                  <a:pt x="53340" y="729778"/>
                </a:lnTo>
                <a:lnTo>
                  <a:pt x="53340" y="717804"/>
                </a:lnTo>
                <a:lnTo>
                  <a:pt x="54864" y="717804"/>
                </a:lnTo>
                <a:close/>
              </a:path>
              <a:path w="9166860" h="756285">
                <a:moveTo>
                  <a:pt x="54864" y="38100"/>
                </a:moveTo>
                <a:lnTo>
                  <a:pt x="53340" y="38100"/>
                </a:lnTo>
                <a:lnTo>
                  <a:pt x="53340" y="39370"/>
                </a:lnTo>
                <a:lnTo>
                  <a:pt x="54864" y="38100"/>
                </a:lnTo>
                <a:close/>
              </a:path>
              <a:path w="9166860" h="756285">
                <a:moveTo>
                  <a:pt x="64008" y="723900"/>
                </a:moveTo>
                <a:lnTo>
                  <a:pt x="53340" y="717804"/>
                </a:lnTo>
                <a:lnTo>
                  <a:pt x="53340" y="729778"/>
                </a:lnTo>
                <a:lnTo>
                  <a:pt x="57912" y="733044"/>
                </a:lnTo>
                <a:lnTo>
                  <a:pt x="62484" y="735656"/>
                </a:lnTo>
                <a:lnTo>
                  <a:pt x="62484" y="723900"/>
                </a:lnTo>
                <a:lnTo>
                  <a:pt x="64008" y="723900"/>
                </a:lnTo>
                <a:close/>
              </a:path>
              <a:path w="9166860" h="756285">
                <a:moveTo>
                  <a:pt x="64008" y="32004"/>
                </a:moveTo>
                <a:lnTo>
                  <a:pt x="62484" y="32004"/>
                </a:lnTo>
                <a:lnTo>
                  <a:pt x="62484" y="32874"/>
                </a:lnTo>
                <a:lnTo>
                  <a:pt x="64008" y="32004"/>
                </a:lnTo>
                <a:close/>
              </a:path>
              <a:path w="9166860" h="756285">
                <a:moveTo>
                  <a:pt x="106680" y="742188"/>
                </a:moveTo>
                <a:lnTo>
                  <a:pt x="94488" y="739140"/>
                </a:lnTo>
                <a:lnTo>
                  <a:pt x="73152" y="729996"/>
                </a:lnTo>
                <a:lnTo>
                  <a:pt x="62484" y="723900"/>
                </a:lnTo>
                <a:lnTo>
                  <a:pt x="62484" y="735656"/>
                </a:lnTo>
                <a:lnTo>
                  <a:pt x="79248" y="745236"/>
                </a:lnTo>
                <a:lnTo>
                  <a:pt x="91440" y="749808"/>
                </a:lnTo>
                <a:lnTo>
                  <a:pt x="103632" y="752856"/>
                </a:lnTo>
                <a:lnTo>
                  <a:pt x="105156" y="753046"/>
                </a:lnTo>
                <a:lnTo>
                  <a:pt x="105156" y="742188"/>
                </a:lnTo>
                <a:lnTo>
                  <a:pt x="106680" y="742188"/>
                </a:lnTo>
                <a:close/>
              </a:path>
              <a:path w="9166860" h="756285">
                <a:moveTo>
                  <a:pt x="106680" y="13716"/>
                </a:moveTo>
                <a:lnTo>
                  <a:pt x="105156" y="13716"/>
                </a:lnTo>
                <a:lnTo>
                  <a:pt x="105156" y="14097"/>
                </a:lnTo>
                <a:lnTo>
                  <a:pt x="106680" y="13716"/>
                </a:lnTo>
                <a:close/>
              </a:path>
              <a:path w="9166860" h="756285">
                <a:moveTo>
                  <a:pt x="9073893" y="750570"/>
                </a:moveTo>
                <a:lnTo>
                  <a:pt x="9073893" y="739140"/>
                </a:lnTo>
                <a:lnTo>
                  <a:pt x="9061701" y="742188"/>
                </a:lnTo>
                <a:lnTo>
                  <a:pt x="9049509" y="743712"/>
                </a:lnTo>
                <a:lnTo>
                  <a:pt x="117348" y="743712"/>
                </a:lnTo>
                <a:lnTo>
                  <a:pt x="105156" y="742188"/>
                </a:lnTo>
                <a:lnTo>
                  <a:pt x="105156" y="753046"/>
                </a:lnTo>
                <a:lnTo>
                  <a:pt x="115824" y="754380"/>
                </a:lnTo>
                <a:lnTo>
                  <a:pt x="129540" y="755904"/>
                </a:lnTo>
                <a:lnTo>
                  <a:pt x="9037317" y="755904"/>
                </a:lnTo>
                <a:lnTo>
                  <a:pt x="9064749" y="752856"/>
                </a:lnTo>
                <a:lnTo>
                  <a:pt x="9073893" y="750570"/>
                </a:lnTo>
                <a:close/>
              </a:path>
              <a:path w="9166860" h="756285">
                <a:moveTo>
                  <a:pt x="9073893" y="17335"/>
                </a:moveTo>
                <a:lnTo>
                  <a:pt x="9073893" y="16764"/>
                </a:lnTo>
                <a:lnTo>
                  <a:pt x="9072369" y="16764"/>
                </a:lnTo>
                <a:lnTo>
                  <a:pt x="9073893" y="17335"/>
                </a:lnTo>
                <a:close/>
              </a:path>
              <a:path w="9166860" h="756285">
                <a:moveTo>
                  <a:pt x="9084561" y="746542"/>
                </a:moveTo>
                <a:lnTo>
                  <a:pt x="9084561" y="734568"/>
                </a:lnTo>
                <a:lnTo>
                  <a:pt x="9072369" y="739140"/>
                </a:lnTo>
                <a:lnTo>
                  <a:pt x="9073893" y="739140"/>
                </a:lnTo>
                <a:lnTo>
                  <a:pt x="9073893" y="750570"/>
                </a:lnTo>
                <a:lnTo>
                  <a:pt x="9076941" y="749808"/>
                </a:lnTo>
                <a:lnTo>
                  <a:pt x="9084561" y="746542"/>
                </a:lnTo>
                <a:close/>
              </a:path>
              <a:path w="9166860" h="756285">
                <a:moveTo>
                  <a:pt x="9084561" y="21336"/>
                </a:moveTo>
                <a:lnTo>
                  <a:pt x="9083037" y="19812"/>
                </a:lnTo>
                <a:lnTo>
                  <a:pt x="9083037" y="20764"/>
                </a:lnTo>
                <a:lnTo>
                  <a:pt x="9084561" y="21336"/>
                </a:lnTo>
                <a:close/>
              </a:path>
              <a:path w="9166860" h="756285">
                <a:moveTo>
                  <a:pt x="9095229" y="741426"/>
                </a:moveTo>
                <a:lnTo>
                  <a:pt x="9095229" y="729996"/>
                </a:lnTo>
                <a:lnTo>
                  <a:pt x="9083037" y="734568"/>
                </a:lnTo>
                <a:lnTo>
                  <a:pt x="9084561" y="734568"/>
                </a:lnTo>
                <a:lnTo>
                  <a:pt x="9084561" y="746542"/>
                </a:lnTo>
                <a:lnTo>
                  <a:pt x="9087609" y="745236"/>
                </a:lnTo>
                <a:lnTo>
                  <a:pt x="9095229" y="741426"/>
                </a:lnTo>
                <a:close/>
              </a:path>
              <a:path w="9166860" h="756285">
                <a:moveTo>
                  <a:pt x="9095229" y="26778"/>
                </a:moveTo>
                <a:lnTo>
                  <a:pt x="9095229" y="25908"/>
                </a:lnTo>
                <a:lnTo>
                  <a:pt x="9093705" y="25908"/>
                </a:lnTo>
                <a:lnTo>
                  <a:pt x="9095229" y="26778"/>
                </a:lnTo>
                <a:close/>
              </a:path>
              <a:path w="9166860" h="756285">
                <a:moveTo>
                  <a:pt x="9130281" y="717804"/>
                </a:moveTo>
                <a:lnTo>
                  <a:pt x="9130281" y="701040"/>
                </a:lnTo>
                <a:lnTo>
                  <a:pt x="9113517" y="717804"/>
                </a:lnTo>
                <a:lnTo>
                  <a:pt x="9104373" y="723900"/>
                </a:lnTo>
                <a:lnTo>
                  <a:pt x="9093705" y="729996"/>
                </a:lnTo>
                <a:lnTo>
                  <a:pt x="9095229" y="729996"/>
                </a:lnTo>
                <a:lnTo>
                  <a:pt x="9095229" y="741426"/>
                </a:lnTo>
                <a:lnTo>
                  <a:pt x="9099801" y="739140"/>
                </a:lnTo>
                <a:lnTo>
                  <a:pt x="9110469" y="733044"/>
                </a:lnTo>
                <a:lnTo>
                  <a:pt x="9121137" y="725424"/>
                </a:lnTo>
                <a:lnTo>
                  <a:pt x="9130281" y="717804"/>
                </a:lnTo>
                <a:close/>
              </a:path>
              <a:path w="9166860" h="756285">
                <a:moveTo>
                  <a:pt x="9130281" y="56692"/>
                </a:moveTo>
                <a:lnTo>
                  <a:pt x="9130281" y="54864"/>
                </a:lnTo>
                <a:lnTo>
                  <a:pt x="9128757" y="54864"/>
                </a:lnTo>
                <a:lnTo>
                  <a:pt x="9130281" y="56692"/>
                </a:lnTo>
                <a:close/>
              </a:path>
              <a:path w="9166860" h="756285">
                <a:moveTo>
                  <a:pt x="9156189" y="679323"/>
                </a:moveTo>
                <a:lnTo>
                  <a:pt x="9156189" y="637032"/>
                </a:lnTo>
                <a:lnTo>
                  <a:pt x="9154665" y="650748"/>
                </a:lnTo>
                <a:lnTo>
                  <a:pt x="9154665" y="649224"/>
                </a:lnTo>
                <a:lnTo>
                  <a:pt x="9151617" y="661416"/>
                </a:lnTo>
                <a:lnTo>
                  <a:pt x="9142473" y="682752"/>
                </a:lnTo>
                <a:lnTo>
                  <a:pt x="9136377" y="691896"/>
                </a:lnTo>
                <a:lnTo>
                  <a:pt x="9128757" y="701040"/>
                </a:lnTo>
                <a:lnTo>
                  <a:pt x="9130281" y="701040"/>
                </a:lnTo>
                <a:lnTo>
                  <a:pt x="9130281" y="717804"/>
                </a:lnTo>
                <a:lnTo>
                  <a:pt x="9137901" y="708660"/>
                </a:lnTo>
                <a:lnTo>
                  <a:pt x="9145521" y="697992"/>
                </a:lnTo>
                <a:lnTo>
                  <a:pt x="9156189" y="679323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3608" y="988567"/>
            <a:ext cx="8527415" cy="1711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Estoques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Times New Roman"/>
              <a:cs typeface="Times New Roman"/>
            </a:endParaRPr>
          </a:p>
          <a:p>
            <a:pPr marL="502920">
              <a:lnSpc>
                <a:spcPct val="100000"/>
              </a:lnSpc>
            </a:pP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entra 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custo 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550" b="1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estoque?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365760">
              <a:lnSpc>
                <a:spcPct val="100000"/>
              </a:lnSpc>
              <a:spcBef>
                <a:spcPts val="5"/>
              </a:spcBef>
            </a:pPr>
            <a:r>
              <a:rPr sz="1550" spc="-15" dirty="0">
                <a:latin typeface="Calibri"/>
                <a:cs typeface="Calibri"/>
              </a:rPr>
              <a:t>Todos </a:t>
            </a:r>
            <a:r>
              <a:rPr sz="1550" spc="10" dirty="0">
                <a:latin typeface="Calibri"/>
                <a:cs typeface="Calibri"/>
              </a:rPr>
              <a:t>os </a:t>
            </a:r>
            <a:r>
              <a:rPr sz="1550" b="1" spc="0" dirty="0">
                <a:latin typeface="Calibri"/>
                <a:cs typeface="Calibri"/>
              </a:rPr>
              <a:t>gastos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aquisição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transformação</a:t>
            </a:r>
            <a:r>
              <a:rPr sz="1550" spc="0" dirty="0">
                <a:latin typeface="Calibri"/>
                <a:cs typeface="Calibri"/>
              </a:rPr>
              <a:t>, </a:t>
            </a:r>
            <a:r>
              <a:rPr sz="1550" spc="10" dirty="0">
                <a:latin typeface="Calibri"/>
                <a:cs typeface="Calibri"/>
              </a:rPr>
              <a:t>bem </a:t>
            </a:r>
            <a:r>
              <a:rPr sz="1550" spc="5" dirty="0">
                <a:latin typeface="Calibri"/>
                <a:cs typeface="Calibri"/>
              </a:rPr>
              <a:t>como </a:t>
            </a:r>
            <a:r>
              <a:rPr sz="1550" spc="0" dirty="0">
                <a:latin typeface="Calibri"/>
                <a:cs typeface="Calibri"/>
              </a:rPr>
              <a:t>outros </a:t>
            </a:r>
            <a:r>
              <a:rPr sz="1550" dirty="0">
                <a:latin typeface="Calibri"/>
                <a:cs typeface="Calibri"/>
              </a:rPr>
              <a:t>gastos </a:t>
            </a:r>
            <a:r>
              <a:rPr sz="1550" spc="0" dirty="0">
                <a:latin typeface="Calibri"/>
                <a:cs typeface="Calibri"/>
              </a:rPr>
              <a:t>incorridos </a:t>
            </a:r>
            <a:r>
              <a:rPr sz="1550" dirty="0">
                <a:latin typeface="Calibri"/>
                <a:cs typeface="Calibri"/>
              </a:rPr>
              <a:t>para</a:t>
            </a:r>
            <a:r>
              <a:rPr sz="1550" spc="-8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torná-los</a:t>
            </a:r>
            <a:endParaRPr sz="1550">
              <a:latin typeface="Calibri"/>
              <a:cs typeface="Calibri"/>
            </a:endParaRPr>
          </a:p>
          <a:p>
            <a:pPr marL="365760">
              <a:lnSpc>
                <a:spcPct val="100000"/>
              </a:lnSpc>
              <a:spcBef>
                <a:spcPts val="35"/>
              </a:spcBef>
            </a:pPr>
            <a:r>
              <a:rPr sz="1550" b="1" spc="0" dirty="0">
                <a:latin typeface="Calibri"/>
                <a:cs typeface="Calibri"/>
              </a:rPr>
              <a:t>disponíveis </a:t>
            </a:r>
            <a:r>
              <a:rPr sz="1550" b="1" dirty="0">
                <a:latin typeface="Calibri"/>
                <a:cs typeface="Calibri"/>
              </a:rPr>
              <a:t>para</a:t>
            </a:r>
            <a:r>
              <a:rPr sz="1550" b="1" spc="-5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uso</a:t>
            </a:r>
            <a:r>
              <a:rPr sz="1550" spc="5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5537" y="3133344"/>
            <a:ext cx="5052060" cy="631190"/>
          </a:xfrm>
          <a:custGeom>
            <a:avLst/>
            <a:gdLst/>
            <a:ahLst/>
            <a:cxnLst/>
            <a:rect l="l" t="t" r="r" b="b"/>
            <a:pathLst>
              <a:path w="5052060" h="631189">
                <a:moveTo>
                  <a:pt x="5052057" y="525780"/>
                </a:moveTo>
                <a:lnTo>
                  <a:pt x="5052057" y="105156"/>
                </a:lnTo>
                <a:lnTo>
                  <a:pt x="5043770" y="64293"/>
                </a:lnTo>
                <a:lnTo>
                  <a:pt x="5021196" y="30861"/>
                </a:lnTo>
                <a:lnTo>
                  <a:pt x="4987763" y="8286"/>
                </a:lnTo>
                <a:lnTo>
                  <a:pt x="4946901" y="0"/>
                </a:lnTo>
                <a:lnTo>
                  <a:pt x="105156" y="0"/>
                </a:lnTo>
                <a:lnTo>
                  <a:pt x="64293" y="8286"/>
                </a:lnTo>
                <a:lnTo>
                  <a:pt x="30861" y="30861"/>
                </a:lnTo>
                <a:lnTo>
                  <a:pt x="8286" y="64293"/>
                </a:lnTo>
                <a:lnTo>
                  <a:pt x="0" y="105156"/>
                </a:lnTo>
                <a:lnTo>
                  <a:pt x="0" y="525780"/>
                </a:lnTo>
                <a:lnTo>
                  <a:pt x="8286" y="567285"/>
                </a:lnTo>
                <a:lnTo>
                  <a:pt x="30861" y="600646"/>
                </a:lnTo>
                <a:lnTo>
                  <a:pt x="64293" y="622863"/>
                </a:lnTo>
                <a:lnTo>
                  <a:pt x="105156" y="630936"/>
                </a:lnTo>
                <a:lnTo>
                  <a:pt x="4946901" y="630936"/>
                </a:lnTo>
                <a:lnTo>
                  <a:pt x="4987763" y="622863"/>
                </a:lnTo>
                <a:lnTo>
                  <a:pt x="5021196" y="600646"/>
                </a:lnTo>
                <a:lnTo>
                  <a:pt x="5043770" y="567285"/>
                </a:lnTo>
                <a:lnTo>
                  <a:pt x="5052057" y="52578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9441" y="3127248"/>
            <a:ext cx="5064760" cy="643255"/>
          </a:xfrm>
          <a:custGeom>
            <a:avLst/>
            <a:gdLst/>
            <a:ahLst/>
            <a:cxnLst/>
            <a:rect l="l" t="t" r="r" b="b"/>
            <a:pathLst>
              <a:path w="5064760" h="643254">
                <a:moveTo>
                  <a:pt x="5064249" y="544068"/>
                </a:moveTo>
                <a:lnTo>
                  <a:pt x="5064249" y="100584"/>
                </a:lnTo>
                <a:lnTo>
                  <a:pt x="5062725" y="89916"/>
                </a:lnTo>
                <a:lnTo>
                  <a:pt x="5059677" y="79248"/>
                </a:lnTo>
                <a:lnTo>
                  <a:pt x="5050533" y="57912"/>
                </a:lnTo>
                <a:lnTo>
                  <a:pt x="5045961" y="50292"/>
                </a:lnTo>
                <a:lnTo>
                  <a:pt x="5038341" y="41148"/>
                </a:lnTo>
                <a:lnTo>
                  <a:pt x="5032245" y="33528"/>
                </a:lnTo>
                <a:lnTo>
                  <a:pt x="4997193" y="9144"/>
                </a:lnTo>
                <a:lnTo>
                  <a:pt x="4952997" y="0"/>
                </a:lnTo>
                <a:lnTo>
                  <a:pt x="111252" y="0"/>
                </a:lnTo>
                <a:lnTo>
                  <a:pt x="100584" y="1524"/>
                </a:lnTo>
                <a:lnTo>
                  <a:pt x="88392" y="3048"/>
                </a:lnTo>
                <a:lnTo>
                  <a:pt x="48768" y="19812"/>
                </a:lnTo>
                <a:lnTo>
                  <a:pt x="19812" y="50292"/>
                </a:lnTo>
                <a:lnTo>
                  <a:pt x="13716" y="57912"/>
                </a:lnTo>
                <a:lnTo>
                  <a:pt x="9144" y="68580"/>
                </a:lnTo>
                <a:lnTo>
                  <a:pt x="3048" y="89916"/>
                </a:lnTo>
                <a:lnTo>
                  <a:pt x="0" y="111252"/>
                </a:lnTo>
                <a:lnTo>
                  <a:pt x="0" y="533400"/>
                </a:lnTo>
                <a:lnTo>
                  <a:pt x="3048" y="554736"/>
                </a:lnTo>
                <a:lnTo>
                  <a:pt x="9144" y="576072"/>
                </a:lnTo>
                <a:lnTo>
                  <a:pt x="12192" y="582168"/>
                </a:lnTo>
                <a:lnTo>
                  <a:pt x="12192" y="102108"/>
                </a:lnTo>
                <a:lnTo>
                  <a:pt x="13716" y="91440"/>
                </a:lnTo>
                <a:lnTo>
                  <a:pt x="15240" y="86868"/>
                </a:lnTo>
                <a:lnTo>
                  <a:pt x="15240" y="82296"/>
                </a:lnTo>
                <a:lnTo>
                  <a:pt x="22860" y="67056"/>
                </a:lnTo>
                <a:lnTo>
                  <a:pt x="22860" y="64008"/>
                </a:lnTo>
                <a:lnTo>
                  <a:pt x="28956" y="54864"/>
                </a:lnTo>
                <a:lnTo>
                  <a:pt x="28956" y="56388"/>
                </a:lnTo>
                <a:lnTo>
                  <a:pt x="33528" y="49530"/>
                </a:lnTo>
                <a:lnTo>
                  <a:pt x="33528" y="48768"/>
                </a:lnTo>
                <a:lnTo>
                  <a:pt x="47244" y="35052"/>
                </a:lnTo>
                <a:lnTo>
                  <a:pt x="54864" y="29972"/>
                </a:lnTo>
                <a:lnTo>
                  <a:pt x="54864" y="28956"/>
                </a:lnTo>
                <a:lnTo>
                  <a:pt x="71628" y="20574"/>
                </a:lnTo>
                <a:lnTo>
                  <a:pt x="71628" y="19812"/>
                </a:lnTo>
                <a:lnTo>
                  <a:pt x="80772" y="17199"/>
                </a:lnTo>
                <a:lnTo>
                  <a:pt x="80772" y="16764"/>
                </a:lnTo>
                <a:lnTo>
                  <a:pt x="91440" y="13716"/>
                </a:lnTo>
                <a:lnTo>
                  <a:pt x="100584" y="12192"/>
                </a:lnTo>
                <a:lnTo>
                  <a:pt x="4963665" y="12192"/>
                </a:lnTo>
                <a:lnTo>
                  <a:pt x="4974333" y="13716"/>
                </a:lnTo>
                <a:lnTo>
                  <a:pt x="4974333" y="14151"/>
                </a:lnTo>
                <a:lnTo>
                  <a:pt x="4983477" y="16764"/>
                </a:lnTo>
                <a:lnTo>
                  <a:pt x="4992621" y="19812"/>
                </a:lnTo>
                <a:lnTo>
                  <a:pt x="5001765" y="24384"/>
                </a:lnTo>
                <a:lnTo>
                  <a:pt x="5001765" y="25146"/>
                </a:lnTo>
                <a:lnTo>
                  <a:pt x="5009385" y="28956"/>
                </a:lnTo>
                <a:lnTo>
                  <a:pt x="5024625" y="41148"/>
                </a:lnTo>
                <a:lnTo>
                  <a:pt x="5024625" y="42672"/>
                </a:lnTo>
                <a:lnTo>
                  <a:pt x="5030721" y="48768"/>
                </a:lnTo>
                <a:lnTo>
                  <a:pt x="5030721" y="47244"/>
                </a:lnTo>
                <a:lnTo>
                  <a:pt x="5036817" y="56388"/>
                </a:lnTo>
                <a:lnTo>
                  <a:pt x="5036817" y="57150"/>
                </a:lnTo>
                <a:lnTo>
                  <a:pt x="5041389" y="64008"/>
                </a:lnTo>
                <a:lnTo>
                  <a:pt x="5045961" y="73152"/>
                </a:lnTo>
                <a:lnTo>
                  <a:pt x="5045961" y="76200"/>
                </a:lnTo>
                <a:lnTo>
                  <a:pt x="5049009" y="82296"/>
                </a:lnTo>
                <a:lnTo>
                  <a:pt x="5050533" y="91440"/>
                </a:lnTo>
                <a:lnTo>
                  <a:pt x="5052057" y="102108"/>
                </a:lnTo>
                <a:lnTo>
                  <a:pt x="5052057" y="100584"/>
                </a:lnTo>
                <a:lnTo>
                  <a:pt x="5053581" y="111252"/>
                </a:lnTo>
                <a:lnTo>
                  <a:pt x="5053581" y="579120"/>
                </a:lnTo>
                <a:lnTo>
                  <a:pt x="5055105" y="576072"/>
                </a:lnTo>
                <a:lnTo>
                  <a:pt x="5059677" y="565404"/>
                </a:lnTo>
                <a:lnTo>
                  <a:pt x="5062725" y="554736"/>
                </a:lnTo>
                <a:lnTo>
                  <a:pt x="5064249" y="544068"/>
                </a:lnTo>
                <a:close/>
              </a:path>
              <a:path w="5064760" h="643254">
                <a:moveTo>
                  <a:pt x="16764" y="562356"/>
                </a:moveTo>
                <a:lnTo>
                  <a:pt x="13716" y="551688"/>
                </a:lnTo>
                <a:lnTo>
                  <a:pt x="13716" y="553212"/>
                </a:lnTo>
                <a:lnTo>
                  <a:pt x="12192" y="542544"/>
                </a:lnTo>
                <a:lnTo>
                  <a:pt x="12192" y="582168"/>
                </a:lnTo>
                <a:lnTo>
                  <a:pt x="13716" y="585216"/>
                </a:lnTo>
                <a:lnTo>
                  <a:pt x="15240" y="587502"/>
                </a:lnTo>
                <a:lnTo>
                  <a:pt x="15240" y="562356"/>
                </a:lnTo>
                <a:lnTo>
                  <a:pt x="16764" y="562356"/>
                </a:lnTo>
                <a:close/>
              </a:path>
              <a:path w="5064760" h="643254">
                <a:moveTo>
                  <a:pt x="16764" y="82296"/>
                </a:moveTo>
                <a:lnTo>
                  <a:pt x="15240" y="82296"/>
                </a:lnTo>
                <a:lnTo>
                  <a:pt x="15240" y="86868"/>
                </a:lnTo>
                <a:lnTo>
                  <a:pt x="16764" y="82296"/>
                </a:lnTo>
                <a:close/>
              </a:path>
              <a:path w="5064760" h="643254">
                <a:moveTo>
                  <a:pt x="24384" y="580644"/>
                </a:moveTo>
                <a:lnTo>
                  <a:pt x="15240" y="562356"/>
                </a:lnTo>
                <a:lnTo>
                  <a:pt x="15240" y="587502"/>
                </a:lnTo>
                <a:lnTo>
                  <a:pt x="22860" y="598932"/>
                </a:lnTo>
                <a:lnTo>
                  <a:pt x="22860" y="579120"/>
                </a:lnTo>
                <a:lnTo>
                  <a:pt x="24384" y="580644"/>
                </a:lnTo>
                <a:close/>
              </a:path>
              <a:path w="5064760" h="643254">
                <a:moveTo>
                  <a:pt x="24384" y="64008"/>
                </a:moveTo>
                <a:lnTo>
                  <a:pt x="22860" y="64008"/>
                </a:lnTo>
                <a:lnTo>
                  <a:pt x="22860" y="67056"/>
                </a:lnTo>
                <a:lnTo>
                  <a:pt x="24384" y="64008"/>
                </a:lnTo>
                <a:close/>
              </a:path>
              <a:path w="5064760" h="643254">
                <a:moveTo>
                  <a:pt x="35052" y="595884"/>
                </a:moveTo>
                <a:lnTo>
                  <a:pt x="28956" y="588264"/>
                </a:lnTo>
                <a:lnTo>
                  <a:pt x="22860" y="579120"/>
                </a:lnTo>
                <a:lnTo>
                  <a:pt x="22860" y="598932"/>
                </a:lnTo>
                <a:lnTo>
                  <a:pt x="25908" y="603504"/>
                </a:lnTo>
                <a:lnTo>
                  <a:pt x="33528" y="611124"/>
                </a:lnTo>
                <a:lnTo>
                  <a:pt x="33528" y="595884"/>
                </a:lnTo>
                <a:lnTo>
                  <a:pt x="35052" y="595884"/>
                </a:lnTo>
                <a:close/>
              </a:path>
              <a:path w="5064760" h="643254">
                <a:moveTo>
                  <a:pt x="35052" y="47244"/>
                </a:moveTo>
                <a:lnTo>
                  <a:pt x="33528" y="48768"/>
                </a:lnTo>
                <a:lnTo>
                  <a:pt x="33528" y="49530"/>
                </a:lnTo>
                <a:lnTo>
                  <a:pt x="35052" y="47244"/>
                </a:lnTo>
                <a:close/>
              </a:path>
              <a:path w="5064760" h="643254">
                <a:moveTo>
                  <a:pt x="56388" y="615696"/>
                </a:moveTo>
                <a:lnTo>
                  <a:pt x="47244" y="609600"/>
                </a:lnTo>
                <a:lnTo>
                  <a:pt x="33528" y="595884"/>
                </a:lnTo>
                <a:lnTo>
                  <a:pt x="33528" y="611124"/>
                </a:lnTo>
                <a:lnTo>
                  <a:pt x="41148" y="618744"/>
                </a:lnTo>
                <a:lnTo>
                  <a:pt x="48768" y="624840"/>
                </a:lnTo>
                <a:lnTo>
                  <a:pt x="54864" y="627888"/>
                </a:lnTo>
                <a:lnTo>
                  <a:pt x="54864" y="615696"/>
                </a:lnTo>
                <a:lnTo>
                  <a:pt x="56388" y="615696"/>
                </a:lnTo>
                <a:close/>
              </a:path>
              <a:path w="5064760" h="643254">
                <a:moveTo>
                  <a:pt x="56388" y="28956"/>
                </a:moveTo>
                <a:lnTo>
                  <a:pt x="54864" y="28956"/>
                </a:lnTo>
                <a:lnTo>
                  <a:pt x="54864" y="29972"/>
                </a:lnTo>
                <a:lnTo>
                  <a:pt x="56388" y="28956"/>
                </a:lnTo>
                <a:close/>
              </a:path>
              <a:path w="5064760" h="643254">
                <a:moveTo>
                  <a:pt x="73152" y="624840"/>
                </a:moveTo>
                <a:lnTo>
                  <a:pt x="54864" y="615696"/>
                </a:lnTo>
                <a:lnTo>
                  <a:pt x="54864" y="627888"/>
                </a:lnTo>
                <a:lnTo>
                  <a:pt x="57912" y="629412"/>
                </a:lnTo>
                <a:lnTo>
                  <a:pt x="68580" y="633984"/>
                </a:lnTo>
                <a:lnTo>
                  <a:pt x="71628" y="635508"/>
                </a:lnTo>
                <a:lnTo>
                  <a:pt x="71628" y="624840"/>
                </a:lnTo>
                <a:lnTo>
                  <a:pt x="73152" y="624840"/>
                </a:lnTo>
                <a:close/>
              </a:path>
              <a:path w="5064760" h="643254">
                <a:moveTo>
                  <a:pt x="73152" y="19812"/>
                </a:moveTo>
                <a:lnTo>
                  <a:pt x="71628" y="19812"/>
                </a:lnTo>
                <a:lnTo>
                  <a:pt x="71628" y="20574"/>
                </a:lnTo>
                <a:lnTo>
                  <a:pt x="73152" y="19812"/>
                </a:lnTo>
                <a:close/>
              </a:path>
              <a:path w="5064760" h="643254">
                <a:moveTo>
                  <a:pt x="82296" y="627888"/>
                </a:moveTo>
                <a:lnTo>
                  <a:pt x="71628" y="624840"/>
                </a:lnTo>
                <a:lnTo>
                  <a:pt x="71628" y="635508"/>
                </a:lnTo>
                <a:lnTo>
                  <a:pt x="77724" y="638556"/>
                </a:lnTo>
                <a:lnTo>
                  <a:pt x="80772" y="639426"/>
                </a:lnTo>
                <a:lnTo>
                  <a:pt x="80772" y="627888"/>
                </a:lnTo>
                <a:lnTo>
                  <a:pt x="82296" y="627888"/>
                </a:lnTo>
                <a:close/>
              </a:path>
              <a:path w="5064760" h="643254">
                <a:moveTo>
                  <a:pt x="82296" y="16764"/>
                </a:moveTo>
                <a:lnTo>
                  <a:pt x="80772" y="16764"/>
                </a:lnTo>
                <a:lnTo>
                  <a:pt x="80772" y="17199"/>
                </a:lnTo>
                <a:lnTo>
                  <a:pt x="82296" y="16764"/>
                </a:lnTo>
                <a:close/>
              </a:path>
              <a:path w="5064760" h="643254">
                <a:moveTo>
                  <a:pt x="4974333" y="629412"/>
                </a:moveTo>
                <a:lnTo>
                  <a:pt x="4952997" y="632460"/>
                </a:lnTo>
                <a:lnTo>
                  <a:pt x="111252" y="632460"/>
                </a:lnTo>
                <a:lnTo>
                  <a:pt x="100584" y="630936"/>
                </a:lnTo>
                <a:lnTo>
                  <a:pt x="91440" y="629412"/>
                </a:lnTo>
                <a:lnTo>
                  <a:pt x="91440" y="630936"/>
                </a:lnTo>
                <a:lnTo>
                  <a:pt x="80772" y="627888"/>
                </a:lnTo>
                <a:lnTo>
                  <a:pt x="80772" y="639426"/>
                </a:lnTo>
                <a:lnTo>
                  <a:pt x="88392" y="641604"/>
                </a:lnTo>
                <a:lnTo>
                  <a:pt x="100584" y="643128"/>
                </a:lnTo>
                <a:lnTo>
                  <a:pt x="4965189" y="643128"/>
                </a:lnTo>
                <a:lnTo>
                  <a:pt x="4972809" y="642039"/>
                </a:lnTo>
                <a:lnTo>
                  <a:pt x="4972809" y="630936"/>
                </a:lnTo>
                <a:lnTo>
                  <a:pt x="4974333" y="629412"/>
                </a:lnTo>
                <a:close/>
              </a:path>
              <a:path w="5064760" h="643254">
                <a:moveTo>
                  <a:pt x="4974333" y="14151"/>
                </a:moveTo>
                <a:lnTo>
                  <a:pt x="4974333" y="13716"/>
                </a:lnTo>
                <a:lnTo>
                  <a:pt x="4972809" y="13716"/>
                </a:lnTo>
                <a:lnTo>
                  <a:pt x="4974333" y="14151"/>
                </a:lnTo>
                <a:close/>
              </a:path>
              <a:path w="5064760" h="643254">
                <a:moveTo>
                  <a:pt x="5001765" y="631698"/>
                </a:moveTo>
                <a:lnTo>
                  <a:pt x="5001765" y="620268"/>
                </a:lnTo>
                <a:lnTo>
                  <a:pt x="4992621" y="624840"/>
                </a:lnTo>
                <a:lnTo>
                  <a:pt x="4983477" y="627888"/>
                </a:lnTo>
                <a:lnTo>
                  <a:pt x="4972809" y="630936"/>
                </a:lnTo>
                <a:lnTo>
                  <a:pt x="4972809" y="642039"/>
                </a:lnTo>
                <a:lnTo>
                  <a:pt x="4975857" y="641604"/>
                </a:lnTo>
                <a:lnTo>
                  <a:pt x="4986525" y="638556"/>
                </a:lnTo>
                <a:lnTo>
                  <a:pt x="4997193" y="633984"/>
                </a:lnTo>
                <a:lnTo>
                  <a:pt x="5001765" y="631698"/>
                </a:lnTo>
                <a:close/>
              </a:path>
              <a:path w="5064760" h="643254">
                <a:moveTo>
                  <a:pt x="5001765" y="25146"/>
                </a:moveTo>
                <a:lnTo>
                  <a:pt x="5001765" y="24384"/>
                </a:lnTo>
                <a:lnTo>
                  <a:pt x="5000241" y="24384"/>
                </a:lnTo>
                <a:lnTo>
                  <a:pt x="5001765" y="25146"/>
                </a:lnTo>
                <a:close/>
              </a:path>
              <a:path w="5064760" h="643254">
                <a:moveTo>
                  <a:pt x="5024625" y="618744"/>
                </a:moveTo>
                <a:lnTo>
                  <a:pt x="5024625" y="603504"/>
                </a:lnTo>
                <a:lnTo>
                  <a:pt x="5009385" y="615696"/>
                </a:lnTo>
                <a:lnTo>
                  <a:pt x="5000241" y="620268"/>
                </a:lnTo>
                <a:lnTo>
                  <a:pt x="5001765" y="620268"/>
                </a:lnTo>
                <a:lnTo>
                  <a:pt x="5001765" y="631698"/>
                </a:lnTo>
                <a:lnTo>
                  <a:pt x="5015481" y="624840"/>
                </a:lnTo>
                <a:lnTo>
                  <a:pt x="5024625" y="618744"/>
                </a:lnTo>
                <a:close/>
              </a:path>
              <a:path w="5064760" h="643254">
                <a:moveTo>
                  <a:pt x="5024625" y="42672"/>
                </a:moveTo>
                <a:lnTo>
                  <a:pt x="5024625" y="41148"/>
                </a:lnTo>
                <a:lnTo>
                  <a:pt x="5023101" y="41148"/>
                </a:lnTo>
                <a:lnTo>
                  <a:pt x="5024625" y="42672"/>
                </a:lnTo>
                <a:close/>
              </a:path>
              <a:path w="5064760" h="643254">
                <a:moveTo>
                  <a:pt x="5036817" y="605409"/>
                </a:moveTo>
                <a:lnTo>
                  <a:pt x="5036817" y="588264"/>
                </a:lnTo>
                <a:lnTo>
                  <a:pt x="5030721" y="595884"/>
                </a:lnTo>
                <a:lnTo>
                  <a:pt x="5023101" y="603504"/>
                </a:lnTo>
                <a:lnTo>
                  <a:pt x="5024625" y="603504"/>
                </a:lnTo>
                <a:lnTo>
                  <a:pt x="5024625" y="618744"/>
                </a:lnTo>
                <a:lnTo>
                  <a:pt x="5032245" y="611124"/>
                </a:lnTo>
                <a:lnTo>
                  <a:pt x="5036817" y="605409"/>
                </a:lnTo>
                <a:close/>
              </a:path>
              <a:path w="5064760" h="643254">
                <a:moveTo>
                  <a:pt x="5036817" y="57150"/>
                </a:moveTo>
                <a:lnTo>
                  <a:pt x="5036817" y="56388"/>
                </a:lnTo>
                <a:lnTo>
                  <a:pt x="5035293" y="54864"/>
                </a:lnTo>
                <a:lnTo>
                  <a:pt x="5036817" y="57150"/>
                </a:lnTo>
                <a:close/>
              </a:path>
              <a:path w="5064760" h="643254">
                <a:moveTo>
                  <a:pt x="5045961" y="594360"/>
                </a:moveTo>
                <a:lnTo>
                  <a:pt x="5045961" y="571500"/>
                </a:lnTo>
                <a:lnTo>
                  <a:pt x="5041389" y="580644"/>
                </a:lnTo>
                <a:lnTo>
                  <a:pt x="5041389" y="579120"/>
                </a:lnTo>
                <a:lnTo>
                  <a:pt x="5035293" y="588264"/>
                </a:lnTo>
                <a:lnTo>
                  <a:pt x="5036817" y="588264"/>
                </a:lnTo>
                <a:lnTo>
                  <a:pt x="5036817" y="605409"/>
                </a:lnTo>
                <a:lnTo>
                  <a:pt x="5038341" y="603504"/>
                </a:lnTo>
                <a:lnTo>
                  <a:pt x="5045961" y="594360"/>
                </a:lnTo>
                <a:close/>
              </a:path>
              <a:path w="5064760" h="643254">
                <a:moveTo>
                  <a:pt x="5045961" y="76200"/>
                </a:moveTo>
                <a:lnTo>
                  <a:pt x="5045961" y="73152"/>
                </a:lnTo>
                <a:lnTo>
                  <a:pt x="5044437" y="73152"/>
                </a:lnTo>
                <a:lnTo>
                  <a:pt x="5045961" y="76200"/>
                </a:lnTo>
                <a:close/>
              </a:path>
              <a:path w="5064760" h="643254">
                <a:moveTo>
                  <a:pt x="5053581" y="579120"/>
                </a:moveTo>
                <a:lnTo>
                  <a:pt x="5053581" y="531876"/>
                </a:lnTo>
                <a:lnTo>
                  <a:pt x="5050533" y="553212"/>
                </a:lnTo>
                <a:lnTo>
                  <a:pt x="5050533" y="551688"/>
                </a:lnTo>
                <a:lnTo>
                  <a:pt x="5049009" y="562356"/>
                </a:lnTo>
                <a:lnTo>
                  <a:pt x="5044437" y="571500"/>
                </a:lnTo>
                <a:lnTo>
                  <a:pt x="5045961" y="571500"/>
                </a:lnTo>
                <a:lnTo>
                  <a:pt x="5045961" y="594360"/>
                </a:lnTo>
                <a:lnTo>
                  <a:pt x="5053581" y="579120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38488" y="3303522"/>
            <a:ext cx="15659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Custo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5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Aquisição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74086" y="3136392"/>
            <a:ext cx="4295140" cy="643255"/>
          </a:xfrm>
          <a:custGeom>
            <a:avLst/>
            <a:gdLst/>
            <a:ahLst/>
            <a:cxnLst/>
            <a:rect l="l" t="t" r="r" b="b"/>
            <a:pathLst>
              <a:path w="4295140" h="643254">
                <a:moveTo>
                  <a:pt x="4294632" y="534924"/>
                </a:moveTo>
                <a:lnTo>
                  <a:pt x="4294632" y="106680"/>
                </a:lnTo>
                <a:lnTo>
                  <a:pt x="4286083" y="64936"/>
                </a:lnTo>
                <a:lnTo>
                  <a:pt x="4262818" y="31051"/>
                </a:lnTo>
                <a:lnTo>
                  <a:pt x="4228409" y="8310"/>
                </a:lnTo>
                <a:lnTo>
                  <a:pt x="4186428" y="0"/>
                </a:lnTo>
                <a:lnTo>
                  <a:pt x="106680" y="0"/>
                </a:lnTo>
                <a:lnTo>
                  <a:pt x="65579" y="8310"/>
                </a:lnTo>
                <a:lnTo>
                  <a:pt x="31623" y="31051"/>
                </a:lnTo>
                <a:lnTo>
                  <a:pt x="8524" y="64936"/>
                </a:lnTo>
                <a:lnTo>
                  <a:pt x="0" y="106680"/>
                </a:lnTo>
                <a:lnTo>
                  <a:pt x="0" y="534924"/>
                </a:lnTo>
                <a:lnTo>
                  <a:pt x="8524" y="576905"/>
                </a:lnTo>
                <a:lnTo>
                  <a:pt x="31623" y="611314"/>
                </a:lnTo>
                <a:lnTo>
                  <a:pt x="65579" y="634579"/>
                </a:lnTo>
                <a:lnTo>
                  <a:pt x="106680" y="643128"/>
                </a:lnTo>
                <a:lnTo>
                  <a:pt x="4186428" y="643128"/>
                </a:lnTo>
                <a:lnTo>
                  <a:pt x="4228409" y="634579"/>
                </a:lnTo>
                <a:lnTo>
                  <a:pt x="4262818" y="611314"/>
                </a:lnTo>
                <a:lnTo>
                  <a:pt x="4286083" y="576905"/>
                </a:lnTo>
                <a:lnTo>
                  <a:pt x="4294632" y="534924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67990" y="3130296"/>
            <a:ext cx="4305300" cy="654050"/>
          </a:xfrm>
          <a:custGeom>
            <a:avLst/>
            <a:gdLst/>
            <a:ahLst/>
            <a:cxnLst/>
            <a:rect l="l" t="t" r="r" b="b"/>
            <a:pathLst>
              <a:path w="4305300" h="654050">
                <a:moveTo>
                  <a:pt x="4305300" y="553212"/>
                </a:moveTo>
                <a:lnTo>
                  <a:pt x="4305300" y="102108"/>
                </a:lnTo>
                <a:lnTo>
                  <a:pt x="4303776" y="89916"/>
                </a:lnTo>
                <a:lnTo>
                  <a:pt x="4297680" y="68580"/>
                </a:lnTo>
                <a:lnTo>
                  <a:pt x="4291584" y="59436"/>
                </a:lnTo>
                <a:lnTo>
                  <a:pt x="4287012" y="50292"/>
                </a:lnTo>
                <a:lnTo>
                  <a:pt x="4247388" y="13716"/>
                </a:lnTo>
                <a:lnTo>
                  <a:pt x="4215384" y="3048"/>
                </a:lnTo>
                <a:lnTo>
                  <a:pt x="4204716" y="0"/>
                </a:lnTo>
                <a:lnTo>
                  <a:pt x="102108" y="0"/>
                </a:lnTo>
                <a:lnTo>
                  <a:pt x="91440" y="3048"/>
                </a:lnTo>
                <a:lnTo>
                  <a:pt x="80772" y="4572"/>
                </a:lnTo>
                <a:lnTo>
                  <a:pt x="41148" y="25908"/>
                </a:lnTo>
                <a:lnTo>
                  <a:pt x="13716" y="59436"/>
                </a:lnTo>
                <a:lnTo>
                  <a:pt x="1524" y="102108"/>
                </a:lnTo>
                <a:lnTo>
                  <a:pt x="0" y="112776"/>
                </a:lnTo>
                <a:lnTo>
                  <a:pt x="0" y="541020"/>
                </a:lnTo>
                <a:lnTo>
                  <a:pt x="1524" y="553212"/>
                </a:lnTo>
                <a:lnTo>
                  <a:pt x="3048" y="563880"/>
                </a:lnTo>
                <a:lnTo>
                  <a:pt x="9144" y="585216"/>
                </a:lnTo>
                <a:lnTo>
                  <a:pt x="12192" y="592328"/>
                </a:lnTo>
                <a:lnTo>
                  <a:pt x="12192" y="102108"/>
                </a:lnTo>
                <a:lnTo>
                  <a:pt x="13716" y="91440"/>
                </a:lnTo>
                <a:lnTo>
                  <a:pt x="13716" y="92964"/>
                </a:lnTo>
                <a:lnTo>
                  <a:pt x="16764" y="82296"/>
                </a:lnTo>
                <a:lnTo>
                  <a:pt x="19812" y="73152"/>
                </a:lnTo>
                <a:lnTo>
                  <a:pt x="24384" y="64008"/>
                </a:lnTo>
                <a:lnTo>
                  <a:pt x="28956" y="56388"/>
                </a:lnTo>
                <a:lnTo>
                  <a:pt x="41148" y="41148"/>
                </a:lnTo>
                <a:lnTo>
                  <a:pt x="48768" y="33528"/>
                </a:lnTo>
                <a:lnTo>
                  <a:pt x="48768" y="35052"/>
                </a:lnTo>
                <a:lnTo>
                  <a:pt x="56388" y="28956"/>
                </a:lnTo>
                <a:lnTo>
                  <a:pt x="65532" y="22860"/>
                </a:lnTo>
                <a:lnTo>
                  <a:pt x="65532" y="24384"/>
                </a:lnTo>
                <a:lnTo>
                  <a:pt x="73152" y="20574"/>
                </a:lnTo>
                <a:lnTo>
                  <a:pt x="73152" y="19812"/>
                </a:lnTo>
                <a:lnTo>
                  <a:pt x="83820" y="15240"/>
                </a:lnTo>
                <a:lnTo>
                  <a:pt x="92964" y="13716"/>
                </a:lnTo>
                <a:lnTo>
                  <a:pt x="114300" y="10668"/>
                </a:lnTo>
                <a:lnTo>
                  <a:pt x="4192524" y="10668"/>
                </a:lnTo>
                <a:lnTo>
                  <a:pt x="4213860" y="13716"/>
                </a:lnTo>
                <a:lnTo>
                  <a:pt x="4223004" y="15240"/>
                </a:lnTo>
                <a:lnTo>
                  <a:pt x="4233672" y="19812"/>
                </a:lnTo>
                <a:lnTo>
                  <a:pt x="4233672" y="20574"/>
                </a:lnTo>
                <a:lnTo>
                  <a:pt x="4241292" y="24384"/>
                </a:lnTo>
                <a:lnTo>
                  <a:pt x="4241292" y="22860"/>
                </a:lnTo>
                <a:lnTo>
                  <a:pt x="4250436" y="28956"/>
                </a:lnTo>
                <a:lnTo>
                  <a:pt x="4258056" y="35052"/>
                </a:lnTo>
                <a:lnTo>
                  <a:pt x="4258056" y="33528"/>
                </a:lnTo>
                <a:lnTo>
                  <a:pt x="4265676" y="41148"/>
                </a:lnTo>
                <a:lnTo>
                  <a:pt x="4265676" y="42672"/>
                </a:lnTo>
                <a:lnTo>
                  <a:pt x="4271772" y="48768"/>
                </a:lnTo>
                <a:lnTo>
                  <a:pt x="4290060" y="82296"/>
                </a:lnTo>
                <a:lnTo>
                  <a:pt x="4293108" y="92964"/>
                </a:lnTo>
                <a:lnTo>
                  <a:pt x="4293108" y="91440"/>
                </a:lnTo>
                <a:lnTo>
                  <a:pt x="4294632" y="102108"/>
                </a:lnTo>
                <a:lnTo>
                  <a:pt x="4294632" y="590550"/>
                </a:lnTo>
                <a:lnTo>
                  <a:pt x="4297680" y="585216"/>
                </a:lnTo>
                <a:lnTo>
                  <a:pt x="4303776" y="563880"/>
                </a:lnTo>
                <a:lnTo>
                  <a:pt x="4305300" y="553212"/>
                </a:lnTo>
                <a:close/>
              </a:path>
              <a:path w="4305300" h="654050">
                <a:moveTo>
                  <a:pt x="74676" y="635508"/>
                </a:moveTo>
                <a:lnTo>
                  <a:pt x="56388" y="626364"/>
                </a:lnTo>
                <a:lnTo>
                  <a:pt x="48768" y="620268"/>
                </a:lnTo>
                <a:lnTo>
                  <a:pt x="41148" y="612648"/>
                </a:lnTo>
                <a:lnTo>
                  <a:pt x="41148" y="614172"/>
                </a:lnTo>
                <a:lnTo>
                  <a:pt x="35052" y="606552"/>
                </a:lnTo>
                <a:lnTo>
                  <a:pt x="28956" y="597408"/>
                </a:lnTo>
                <a:lnTo>
                  <a:pt x="28956" y="598932"/>
                </a:lnTo>
                <a:lnTo>
                  <a:pt x="19812" y="580644"/>
                </a:lnTo>
                <a:lnTo>
                  <a:pt x="13716" y="562356"/>
                </a:lnTo>
                <a:lnTo>
                  <a:pt x="12192" y="551688"/>
                </a:lnTo>
                <a:lnTo>
                  <a:pt x="12192" y="592328"/>
                </a:lnTo>
                <a:lnTo>
                  <a:pt x="41148" y="627888"/>
                </a:lnTo>
                <a:lnTo>
                  <a:pt x="50292" y="635508"/>
                </a:lnTo>
                <a:lnTo>
                  <a:pt x="59436" y="640080"/>
                </a:lnTo>
                <a:lnTo>
                  <a:pt x="70104" y="646176"/>
                </a:lnTo>
                <a:lnTo>
                  <a:pt x="73152" y="647046"/>
                </a:lnTo>
                <a:lnTo>
                  <a:pt x="73152" y="635508"/>
                </a:lnTo>
                <a:lnTo>
                  <a:pt x="74676" y="635508"/>
                </a:lnTo>
                <a:close/>
              </a:path>
              <a:path w="4305300" h="654050">
                <a:moveTo>
                  <a:pt x="74676" y="19812"/>
                </a:moveTo>
                <a:lnTo>
                  <a:pt x="73152" y="19812"/>
                </a:lnTo>
                <a:lnTo>
                  <a:pt x="73152" y="20574"/>
                </a:lnTo>
                <a:lnTo>
                  <a:pt x="74676" y="19812"/>
                </a:lnTo>
                <a:close/>
              </a:path>
              <a:path w="4305300" h="654050">
                <a:moveTo>
                  <a:pt x="4233672" y="647046"/>
                </a:moveTo>
                <a:lnTo>
                  <a:pt x="4233672" y="635508"/>
                </a:lnTo>
                <a:lnTo>
                  <a:pt x="4223004" y="638556"/>
                </a:lnTo>
                <a:lnTo>
                  <a:pt x="4213860" y="641604"/>
                </a:lnTo>
                <a:lnTo>
                  <a:pt x="4203192" y="643128"/>
                </a:lnTo>
                <a:lnTo>
                  <a:pt x="103632" y="643128"/>
                </a:lnTo>
                <a:lnTo>
                  <a:pt x="92964" y="641604"/>
                </a:lnTo>
                <a:lnTo>
                  <a:pt x="83820" y="638556"/>
                </a:lnTo>
                <a:lnTo>
                  <a:pt x="73152" y="635508"/>
                </a:lnTo>
                <a:lnTo>
                  <a:pt x="73152" y="647046"/>
                </a:lnTo>
                <a:lnTo>
                  <a:pt x="91440" y="652272"/>
                </a:lnTo>
                <a:lnTo>
                  <a:pt x="102108" y="653796"/>
                </a:lnTo>
                <a:lnTo>
                  <a:pt x="4204716" y="653796"/>
                </a:lnTo>
                <a:lnTo>
                  <a:pt x="4215384" y="652272"/>
                </a:lnTo>
                <a:lnTo>
                  <a:pt x="4233672" y="647046"/>
                </a:lnTo>
                <a:close/>
              </a:path>
              <a:path w="4305300" h="654050">
                <a:moveTo>
                  <a:pt x="4233672" y="20574"/>
                </a:moveTo>
                <a:lnTo>
                  <a:pt x="4233672" y="19812"/>
                </a:lnTo>
                <a:lnTo>
                  <a:pt x="4232148" y="19812"/>
                </a:lnTo>
                <a:lnTo>
                  <a:pt x="4233672" y="20574"/>
                </a:lnTo>
                <a:close/>
              </a:path>
              <a:path w="4305300" h="654050">
                <a:moveTo>
                  <a:pt x="4294632" y="590550"/>
                </a:moveTo>
                <a:lnTo>
                  <a:pt x="4294632" y="551688"/>
                </a:lnTo>
                <a:lnTo>
                  <a:pt x="4293108" y="562356"/>
                </a:lnTo>
                <a:lnTo>
                  <a:pt x="4287012" y="580644"/>
                </a:lnTo>
                <a:lnTo>
                  <a:pt x="4277868" y="598932"/>
                </a:lnTo>
                <a:lnTo>
                  <a:pt x="4277868" y="597408"/>
                </a:lnTo>
                <a:lnTo>
                  <a:pt x="4271772" y="606552"/>
                </a:lnTo>
                <a:lnTo>
                  <a:pt x="4258056" y="620268"/>
                </a:lnTo>
                <a:lnTo>
                  <a:pt x="4250436" y="626364"/>
                </a:lnTo>
                <a:lnTo>
                  <a:pt x="4232148" y="635508"/>
                </a:lnTo>
                <a:lnTo>
                  <a:pt x="4233672" y="635508"/>
                </a:lnTo>
                <a:lnTo>
                  <a:pt x="4233672" y="647046"/>
                </a:lnTo>
                <a:lnTo>
                  <a:pt x="4236720" y="646176"/>
                </a:lnTo>
                <a:lnTo>
                  <a:pt x="4247388" y="640080"/>
                </a:lnTo>
                <a:lnTo>
                  <a:pt x="4256532" y="635508"/>
                </a:lnTo>
                <a:lnTo>
                  <a:pt x="4265676" y="627888"/>
                </a:lnTo>
                <a:lnTo>
                  <a:pt x="4273296" y="621792"/>
                </a:lnTo>
                <a:lnTo>
                  <a:pt x="4280916" y="612648"/>
                </a:lnTo>
                <a:lnTo>
                  <a:pt x="4287012" y="605028"/>
                </a:lnTo>
                <a:lnTo>
                  <a:pt x="4291584" y="595884"/>
                </a:lnTo>
                <a:lnTo>
                  <a:pt x="4294632" y="590550"/>
                </a:lnTo>
                <a:close/>
              </a:path>
              <a:path w="4305300" h="654050">
                <a:moveTo>
                  <a:pt x="4265676" y="42672"/>
                </a:moveTo>
                <a:lnTo>
                  <a:pt x="4265676" y="41148"/>
                </a:lnTo>
                <a:lnTo>
                  <a:pt x="4264152" y="41148"/>
                </a:lnTo>
                <a:lnTo>
                  <a:pt x="4265676" y="42672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627251" y="3311142"/>
            <a:ext cx="198818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0" dirty="0">
                <a:solidFill>
                  <a:srgbClr val="FFFFFF"/>
                </a:solidFill>
                <a:latin typeface="Calibri"/>
                <a:cs typeface="Calibri"/>
              </a:rPr>
              <a:t>Custo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5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Transformação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95537" y="3826764"/>
            <a:ext cx="5074920" cy="1781810"/>
          </a:xfrm>
          <a:custGeom>
            <a:avLst/>
            <a:gdLst/>
            <a:ahLst/>
            <a:cxnLst/>
            <a:rect l="l" t="t" r="r" b="b"/>
            <a:pathLst>
              <a:path w="5074920" h="1781810">
                <a:moveTo>
                  <a:pt x="0" y="0"/>
                </a:moveTo>
                <a:lnTo>
                  <a:pt x="0" y="1781556"/>
                </a:lnTo>
                <a:lnTo>
                  <a:pt x="5074920" y="1781556"/>
                </a:lnTo>
                <a:lnTo>
                  <a:pt x="5074920" y="0"/>
                </a:lnTo>
                <a:lnTo>
                  <a:pt x="0" y="0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95537" y="3849114"/>
            <a:ext cx="5074920" cy="17100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30200" indent="-249554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330200" algn="l"/>
                <a:tab pos="330835" algn="l"/>
              </a:tabLst>
            </a:pPr>
            <a:r>
              <a:rPr sz="1550" spc="0" dirty="0">
                <a:latin typeface="Calibri"/>
                <a:cs typeface="Calibri"/>
              </a:rPr>
              <a:t>preço </a:t>
            </a:r>
            <a:r>
              <a:rPr sz="1550" spc="5" dirty="0">
                <a:latin typeface="Calibri"/>
                <a:cs typeface="Calibri"/>
              </a:rPr>
              <a:t>de</a:t>
            </a:r>
            <a:r>
              <a:rPr sz="1550" spc="1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compra;</a:t>
            </a:r>
            <a:endParaRPr sz="1550">
              <a:latin typeface="Calibri"/>
              <a:cs typeface="Calibri"/>
            </a:endParaRPr>
          </a:p>
          <a:p>
            <a:pPr marL="330200" indent="-249554">
              <a:lnSpc>
                <a:spcPct val="100000"/>
              </a:lnSpc>
              <a:spcBef>
                <a:spcPts val="40"/>
              </a:spcBef>
              <a:buFont typeface="Arial"/>
              <a:buChar char="•"/>
              <a:tabLst>
                <a:tab pos="330200" algn="l"/>
                <a:tab pos="330835" algn="l"/>
              </a:tabLst>
            </a:pPr>
            <a:r>
              <a:rPr sz="1550" spc="5" dirty="0">
                <a:latin typeface="Calibri"/>
                <a:cs typeface="Calibri"/>
              </a:rPr>
              <a:t>impostos não</a:t>
            </a:r>
            <a:r>
              <a:rPr sz="1550" spc="-2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recuperáveis;</a:t>
            </a:r>
            <a:endParaRPr sz="1550">
              <a:latin typeface="Calibri"/>
              <a:cs typeface="Calibri"/>
            </a:endParaRPr>
          </a:p>
          <a:p>
            <a:pPr marL="330200" indent="-249554">
              <a:lnSpc>
                <a:spcPct val="100000"/>
              </a:lnSpc>
              <a:spcBef>
                <a:spcPts val="35"/>
              </a:spcBef>
              <a:buFont typeface="Arial"/>
              <a:buChar char="•"/>
              <a:tabLst>
                <a:tab pos="330200" algn="l"/>
                <a:tab pos="330835" algn="l"/>
              </a:tabLst>
            </a:pPr>
            <a:r>
              <a:rPr sz="1550" dirty="0">
                <a:latin typeface="Calibri"/>
                <a:cs typeface="Calibri"/>
              </a:rPr>
              <a:t>frete</a:t>
            </a:r>
            <a:r>
              <a:rPr sz="1550" spc="-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(transporte);</a:t>
            </a:r>
            <a:endParaRPr sz="1550">
              <a:latin typeface="Calibri"/>
              <a:cs typeface="Calibri"/>
            </a:endParaRPr>
          </a:p>
          <a:p>
            <a:pPr marL="330200" indent="-249554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30200" algn="l"/>
                <a:tab pos="330835" algn="l"/>
              </a:tabLst>
            </a:pPr>
            <a:r>
              <a:rPr sz="1550" spc="0" dirty="0">
                <a:latin typeface="Calibri"/>
                <a:cs typeface="Calibri"/>
              </a:rPr>
              <a:t>seguro;</a:t>
            </a:r>
            <a:endParaRPr sz="1550">
              <a:latin typeface="Calibri"/>
              <a:cs typeface="Calibri"/>
            </a:endParaRPr>
          </a:p>
          <a:p>
            <a:pPr marL="330200" indent="-249554">
              <a:lnSpc>
                <a:spcPct val="100000"/>
              </a:lnSpc>
              <a:spcBef>
                <a:spcPts val="35"/>
              </a:spcBef>
              <a:buFont typeface="Arial"/>
              <a:buChar char="•"/>
              <a:tabLst>
                <a:tab pos="330200" algn="l"/>
                <a:tab pos="330835" algn="l"/>
              </a:tabLst>
            </a:pPr>
            <a:r>
              <a:rPr sz="1550" spc="5" dirty="0">
                <a:latin typeface="Calibri"/>
                <a:cs typeface="Calibri"/>
              </a:rPr>
              <a:t>manuseio;</a:t>
            </a:r>
            <a:r>
              <a:rPr sz="155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e</a:t>
            </a:r>
            <a:endParaRPr sz="1550">
              <a:latin typeface="Calibri"/>
              <a:cs typeface="Calibri"/>
            </a:endParaRPr>
          </a:p>
          <a:p>
            <a:pPr marL="330200" marR="499745" indent="-249554">
              <a:lnSpc>
                <a:spcPct val="101899"/>
              </a:lnSpc>
              <a:buFont typeface="Arial"/>
              <a:buChar char="•"/>
              <a:tabLst>
                <a:tab pos="330200" algn="l"/>
                <a:tab pos="330835" algn="l"/>
              </a:tabLst>
            </a:pPr>
            <a:r>
              <a:rPr sz="1550" spc="0" dirty="0">
                <a:latin typeface="Calibri"/>
                <a:cs typeface="Calibri"/>
              </a:rPr>
              <a:t>outros custos </a:t>
            </a:r>
            <a:r>
              <a:rPr sz="1550" dirty="0">
                <a:latin typeface="Calibri"/>
                <a:cs typeface="Calibri"/>
              </a:rPr>
              <a:t>diretamente </a:t>
            </a:r>
            <a:r>
              <a:rPr sz="1550" spc="0" dirty="0">
                <a:latin typeface="Calibri"/>
                <a:cs typeface="Calibri"/>
              </a:rPr>
              <a:t>atribuíveis </a:t>
            </a:r>
            <a:r>
              <a:rPr sz="1550" spc="10" dirty="0">
                <a:latin typeface="Calibri"/>
                <a:cs typeface="Calibri"/>
              </a:rPr>
              <a:t>à </a:t>
            </a:r>
            <a:r>
              <a:rPr sz="1550" spc="0" dirty="0">
                <a:latin typeface="Calibri"/>
                <a:cs typeface="Calibri"/>
              </a:rPr>
              <a:t>aquisição </a:t>
            </a:r>
            <a:r>
              <a:rPr sz="1550" spc="5" dirty="0">
                <a:latin typeface="Calibri"/>
                <a:cs typeface="Calibri"/>
              </a:rPr>
              <a:t>de  </a:t>
            </a:r>
            <a:r>
              <a:rPr sz="1550" spc="0" dirty="0">
                <a:latin typeface="Calibri"/>
                <a:cs typeface="Calibri"/>
              </a:rPr>
              <a:t>produtos </a:t>
            </a:r>
            <a:r>
              <a:rPr sz="1550" spc="5" dirty="0">
                <a:latin typeface="Calibri"/>
                <a:cs typeface="Calibri"/>
              </a:rPr>
              <a:t>acabados, </a:t>
            </a:r>
            <a:r>
              <a:rPr sz="1550" spc="0" dirty="0">
                <a:latin typeface="Calibri"/>
                <a:cs typeface="Calibri"/>
              </a:rPr>
              <a:t>materiais </a:t>
            </a:r>
            <a:r>
              <a:rPr sz="1550" spc="10" dirty="0">
                <a:latin typeface="Calibri"/>
                <a:cs typeface="Calibri"/>
              </a:rPr>
              <a:t>e</a:t>
            </a:r>
            <a:r>
              <a:rPr sz="1550" spc="-4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suprimentos.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95537" y="5795772"/>
            <a:ext cx="5052060" cy="567055"/>
          </a:xfrm>
          <a:custGeom>
            <a:avLst/>
            <a:gdLst/>
            <a:ahLst/>
            <a:cxnLst/>
            <a:rect l="l" t="t" r="r" b="b"/>
            <a:pathLst>
              <a:path w="5052060" h="567054">
                <a:moveTo>
                  <a:pt x="0" y="0"/>
                </a:moveTo>
                <a:lnTo>
                  <a:pt x="0" y="566928"/>
                </a:lnTo>
                <a:lnTo>
                  <a:pt x="5052060" y="566928"/>
                </a:lnTo>
                <a:lnTo>
                  <a:pt x="5052060" y="0"/>
                </a:lnTo>
                <a:lnTo>
                  <a:pt x="0" y="0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95537" y="5813549"/>
            <a:ext cx="5052060" cy="508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30200" indent="-249554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330200" algn="l"/>
                <a:tab pos="330835" algn="l"/>
              </a:tabLst>
            </a:pPr>
            <a:r>
              <a:rPr sz="1550" spc="5" dirty="0">
                <a:latin typeface="Calibri"/>
                <a:cs typeface="Calibri"/>
              </a:rPr>
              <a:t>Descontos</a:t>
            </a:r>
            <a:r>
              <a:rPr sz="1550" spc="-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comerciais</a:t>
            </a:r>
            <a:endParaRPr sz="1550">
              <a:latin typeface="Calibri"/>
              <a:cs typeface="Calibri"/>
            </a:endParaRPr>
          </a:p>
          <a:p>
            <a:pPr marL="330200" indent="-249554">
              <a:lnSpc>
                <a:spcPct val="100000"/>
              </a:lnSpc>
              <a:spcBef>
                <a:spcPts val="40"/>
              </a:spcBef>
              <a:buFont typeface="Arial"/>
              <a:buChar char="•"/>
              <a:tabLst>
                <a:tab pos="330200" algn="l"/>
                <a:tab pos="330835" algn="l"/>
              </a:tabLst>
            </a:pPr>
            <a:r>
              <a:rPr sz="1550" spc="0" dirty="0">
                <a:latin typeface="Calibri"/>
                <a:cs typeface="Calibri"/>
              </a:rPr>
              <a:t>Abatimentos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74086" y="3842004"/>
            <a:ext cx="4323715" cy="1295400"/>
          </a:xfrm>
          <a:custGeom>
            <a:avLst/>
            <a:gdLst/>
            <a:ahLst/>
            <a:cxnLst/>
            <a:rect l="l" t="t" r="r" b="b"/>
            <a:pathLst>
              <a:path w="4323715" h="1295400">
                <a:moveTo>
                  <a:pt x="0" y="0"/>
                </a:moveTo>
                <a:lnTo>
                  <a:pt x="0" y="1295400"/>
                </a:lnTo>
                <a:lnTo>
                  <a:pt x="4323588" y="1295400"/>
                </a:lnTo>
                <a:lnTo>
                  <a:pt x="4323588" y="0"/>
                </a:lnTo>
                <a:lnTo>
                  <a:pt x="0" y="0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542163" y="3862830"/>
            <a:ext cx="3851910" cy="12287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62255" indent="-249554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spc="0" dirty="0">
                <a:latin typeface="Calibri"/>
                <a:cs typeface="Calibri"/>
              </a:rPr>
              <a:t>Mão-de-obra</a:t>
            </a:r>
            <a:r>
              <a:rPr sz="1550" spc="-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direta;</a:t>
            </a:r>
            <a:endParaRPr sz="1550">
              <a:latin typeface="Calibri"/>
              <a:cs typeface="Calibri"/>
            </a:endParaRPr>
          </a:p>
          <a:p>
            <a:pPr marL="262255" marR="5080" indent="-249554">
              <a:lnSpc>
                <a:spcPct val="101699"/>
              </a:lnSpc>
              <a:spcBef>
                <a:spcPts val="5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spc="5" dirty="0">
                <a:latin typeface="Calibri"/>
                <a:cs typeface="Calibri"/>
              </a:rPr>
              <a:t>Alocação </a:t>
            </a:r>
            <a:r>
              <a:rPr sz="1550" spc="0" dirty="0">
                <a:latin typeface="Calibri"/>
                <a:cs typeface="Calibri"/>
              </a:rPr>
              <a:t>sistemática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spc="0" dirty="0">
                <a:latin typeface="Calibri"/>
                <a:cs typeface="Calibri"/>
              </a:rPr>
              <a:t>custos indiretos </a:t>
            </a:r>
            <a:r>
              <a:rPr sz="1550" spc="5" dirty="0">
                <a:latin typeface="Calibri"/>
                <a:cs typeface="Calibri"/>
              </a:rPr>
              <a:t>de  </a:t>
            </a:r>
            <a:r>
              <a:rPr sz="1550" spc="0" dirty="0">
                <a:latin typeface="Calibri"/>
                <a:cs typeface="Calibri"/>
              </a:rPr>
              <a:t>produção, </a:t>
            </a:r>
            <a:r>
              <a:rPr sz="1550" dirty="0">
                <a:latin typeface="Calibri"/>
                <a:cs typeface="Calibri"/>
              </a:rPr>
              <a:t>variáveis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dirty="0">
                <a:latin typeface="Calibri"/>
                <a:cs typeface="Calibri"/>
              </a:rPr>
              <a:t>fixos, </a:t>
            </a:r>
            <a:r>
              <a:rPr sz="1550" spc="5" dirty="0">
                <a:latin typeface="Calibri"/>
                <a:cs typeface="Calibri"/>
              </a:rPr>
              <a:t>que </a:t>
            </a:r>
            <a:r>
              <a:rPr sz="1550" spc="10" dirty="0">
                <a:latin typeface="Calibri"/>
                <a:cs typeface="Calibri"/>
              </a:rPr>
              <a:t>sejam  </a:t>
            </a:r>
            <a:r>
              <a:rPr sz="1550" spc="0" dirty="0">
                <a:latin typeface="Calibri"/>
                <a:cs typeface="Calibri"/>
              </a:rPr>
              <a:t>incorridos </a:t>
            </a:r>
            <a:r>
              <a:rPr sz="1550" dirty="0">
                <a:latin typeface="Calibri"/>
                <a:cs typeface="Calibri"/>
              </a:rPr>
              <a:t>para transformar </a:t>
            </a:r>
            <a:r>
              <a:rPr sz="1550" spc="10" dirty="0">
                <a:latin typeface="Calibri"/>
                <a:cs typeface="Calibri"/>
              </a:rPr>
              <a:t>os </a:t>
            </a:r>
            <a:r>
              <a:rPr sz="1550" spc="0" dirty="0">
                <a:latin typeface="Calibri"/>
                <a:cs typeface="Calibri"/>
              </a:rPr>
              <a:t>materiais </a:t>
            </a:r>
            <a:r>
              <a:rPr sz="1550" spc="15" dirty="0">
                <a:latin typeface="Calibri"/>
                <a:cs typeface="Calibri"/>
              </a:rPr>
              <a:t>em  </a:t>
            </a:r>
            <a:r>
              <a:rPr sz="1550" spc="0" dirty="0">
                <a:latin typeface="Calibri"/>
                <a:cs typeface="Calibri"/>
              </a:rPr>
              <a:t>produtos</a:t>
            </a:r>
            <a:r>
              <a:rPr sz="1550" spc="-1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acabados.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86178" y="5946648"/>
            <a:ext cx="506095" cy="189230"/>
          </a:xfrm>
          <a:custGeom>
            <a:avLst/>
            <a:gdLst/>
            <a:ahLst/>
            <a:cxnLst/>
            <a:rect l="l" t="t" r="r" b="b"/>
            <a:pathLst>
              <a:path w="506095" h="189229">
                <a:moveTo>
                  <a:pt x="0" y="0"/>
                </a:moveTo>
                <a:lnTo>
                  <a:pt x="0" y="188976"/>
                </a:lnTo>
                <a:lnTo>
                  <a:pt x="505968" y="188976"/>
                </a:lnTo>
                <a:lnTo>
                  <a:pt x="505968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32126" y="4206240"/>
            <a:ext cx="160020" cy="189230"/>
          </a:xfrm>
          <a:custGeom>
            <a:avLst/>
            <a:gdLst/>
            <a:ahLst/>
            <a:cxnLst/>
            <a:rect l="l" t="t" r="r" b="b"/>
            <a:pathLst>
              <a:path w="160020" h="189229">
                <a:moveTo>
                  <a:pt x="0" y="188976"/>
                </a:moveTo>
                <a:lnTo>
                  <a:pt x="160020" y="188976"/>
                </a:lnTo>
                <a:lnTo>
                  <a:pt x="160020" y="0"/>
                </a:lnTo>
                <a:lnTo>
                  <a:pt x="0" y="0"/>
                </a:lnTo>
                <a:lnTo>
                  <a:pt x="0" y="188976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86178" y="4206240"/>
            <a:ext cx="157480" cy="189230"/>
          </a:xfrm>
          <a:custGeom>
            <a:avLst/>
            <a:gdLst/>
            <a:ahLst/>
            <a:cxnLst/>
            <a:rect l="l" t="t" r="r" b="b"/>
            <a:pathLst>
              <a:path w="157479" h="189229">
                <a:moveTo>
                  <a:pt x="0" y="188976"/>
                </a:moveTo>
                <a:lnTo>
                  <a:pt x="156972" y="188976"/>
                </a:lnTo>
                <a:lnTo>
                  <a:pt x="156972" y="0"/>
                </a:lnTo>
                <a:lnTo>
                  <a:pt x="0" y="0"/>
                </a:lnTo>
                <a:lnTo>
                  <a:pt x="0" y="188976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43150" y="4047744"/>
            <a:ext cx="189230" cy="504825"/>
          </a:xfrm>
          <a:custGeom>
            <a:avLst/>
            <a:gdLst/>
            <a:ahLst/>
            <a:cxnLst/>
            <a:rect l="l" t="t" r="r" b="b"/>
            <a:pathLst>
              <a:path w="189229" h="504825">
                <a:moveTo>
                  <a:pt x="0" y="0"/>
                </a:moveTo>
                <a:lnTo>
                  <a:pt x="0" y="504444"/>
                </a:lnTo>
                <a:lnTo>
                  <a:pt x="188976" y="504444"/>
                </a:lnTo>
                <a:lnTo>
                  <a:pt x="188976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831202" y="4360164"/>
            <a:ext cx="160020" cy="190500"/>
          </a:xfrm>
          <a:custGeom>
            <a:avLst/>
            <a:gdLst/>
            <a:ahLst/>
            <a:cxnLst/>
            <a:rect l="l" t="t" r="r" b="b"/>
            <a:pathLst>
              <a:path w="160020" h="190500">
                <a:moveTo>
                  <a:pt x="0" y="190500"/>
                </a:moveTo>
                <a:lnTo>
                  <a:pt x="160020" y="190500"/>
                </a:lnTo>
                <a:lnTo>
                  <a:pt x="160020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86778" y="4360164"/>
            <a:ext cx="155575" cy="190500"/>
          </a:xfrm>
          <a:custGeom>
            <a:avLst/>
            <a:gdLst/>
            <a:ahLst/>
            <a:cxnLst/>
            <a:rect l="l" t="t" r="r" b="b"/>
            <a:pathLst>
              <a:path w="155575" h="190500">
                <a:moveTo>
                  <a:pt x="0" y="190500"/>
                </a:moveTo>
                <a:lnTo>
                  <a:pt x="155448" y="190500"/>
                </a:lnTo>
                <a:lnTo>
                  <a:pt x="155448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642226" y="4203192"/>
            <a:ext cx="189230" cy="504825"/>
          </a:xfrm>
          <a:custGeom>
            <a:avLst/>
            <a:gdLst/>
            <a:ahLst/>
            <a:cxnLst/>
            <a:rect l="l" t="t" r="r" b="b"/>
            <a:pathLst>
              <a:path w="189229" h="504825">
                <a:moveTo>
                  <a:pt x="0" y="0"/>
                </a:moveTo>
                <a:lnTo>
                  <a:pt x="0" y="504444"/>
                </a:lnTo>
                <a:lnTo>
                  <a:pt x="188976" y="504444"/>
                </a:lnTo>
                <a:lnTo>
                  <a:pt x="188976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47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4903" y="3359910"/>
            <a:ext cx="33210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">
              <a:lnSpc>
                <a:spcPct val="101899"/>
              </a:lnSpc>
              <a:spcBef>
                <a:spcPts val="95"/>
              </a:spcBef>
            </a:pPr>
            <a:r>
              <a:rPr sz="1550" b="1" spc="10" dirty="0">
                <a:latin typeface="Calibri"/>
                <a:cs typeface="Calibri"/>
              </a:rPr>
              <a:t>R$  580</a:t>
            </a:r>
            <a:endParaRPr sz="155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6960" y="3247644"/>
          <a:ext cx="3778885" cy="7461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650"/>
                <a:gridCol w="3023235"/>
              </a:tblGrid>
              <a:tr h="249554">
                <a:tc gridSpan="2">
                  <a:txBody>
                    <a:bodyPr/>
                    <a:lstStyle/>
                    <a:p>
                      <a:pPr marL="240029">
                        <a:lnSpc>
                          <a:spcPts val="1860"/>
                        </a:lnSpc>
                      </a:pPr>
                      <a:r>
                        <a:rPr sz="1550" b="1" spc="1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155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01/mar/2015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8285">
                <a:tc>
                  <a:txBody>
                    <a:bodyPr/>
                    <a:lstStyle/>
                    <a:p>
                      <a:pPr marL="14604">
                        <a:lnSpc>
                          <a:spcPts val="1855"/>
                        </a:lnSpc>
                      </a:pPr>
                      <a:r>
                        <a:rPr sz="1550" b="1" spc="1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50" b="1" spc="3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5" dirty="0">
                          <a:latin typeface="Calibri"/>
                          <a:cs typeface="Calibri"/>
                        </a:rPr>
                        <a:t>1.1.5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1855"/>
                        </a:lnSpc>
                      </a:pPr>
                      <a:r>
                        <a:rPr sz="1550" b="1" spc="5" dirty="0">
                          <a:latin typeface="Calibri"/>
                          <a:cs typeface="Calibri"/>
                        </a:rPr>
                        <a:t>Estoques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8285">
                <a:tc>
                  <a:txBody>
                    <a:bodyPr/>
                    <a:lstStyle/>
                    <a:p>
                      <a:pPr marL="14604">
                        <a:lnSpc>
                          <a:spcPts val="1855"/>
                        </a:lnSpc>
                      </a:pPr>
                      <a:r>
                        <a:rPr sz="1550" b="1" spc="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b="1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5" dirty="0">
                          <a:latin typeface="Calibri"/>
                          <a:cs typeface="Calibri"/>
                        </a:rPr>
                        <a:t>1.1.1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1855"/>
                        </a:lnSpc>
                      </a:pPr>
                      <a:r>
                        <a:rPr sz="1550" b="1" spc="0" dirty="0">
                          <a:latin typeface="Calibri"/>
                          <a:cs typeface="Calibri"/>
                        </a:rPr>
                        <a:t>Caixa 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50" b="1" spc="0" dirty="0">
                          <a:latin typeface="Calibri"/>
                          <a:cs typeface="Calibri"/>
                        </a:rPr>
                        <a:t>equivalentes 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50" b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latin typeface="Calibri"/>
                          <a:cs typeface="Calibri"/>
                        </a:rPr>
                        <a:t>caixa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04903" y="4356606"/>
            <a:ext cx="332105" cy="989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">
              <a:lnSpc>
                <a:spcPct val="101899"/>
              </a:lnSpc>
              <a:spcBef>
                <a:spcPts val="95"/>
              </a:spcBef>
            </a:pPr>
            <a:r>
              <a:rPr sz="1550" b="1" spc="10" dirty="0">
                <a:latin typeface="Calibri"/>
                <a:cs typeface="Calibri"/>
              </a:rPr>
              <a:t>R$  540</a:t>
            </a:r>
            <a:endParaRPr sz="1550">
              <a:latin typeface="Calibri"/>
              <a:cs typeface="Calibri"/>
            </a:endParaRPr>
          </a:p>
          <a:p>
            <a:pPr marL="62865">
              <a:lnSpc>
                <a:spcPct val="100000"/>
              </a:lnSpc>
              <a:spcBef>
                <a:spcPts val="40"/>
              </a:spcBef>
            </a:pPr>
            <a:r>
              <a:rPr sz="1550" b="1" spc="10" dirty="0">
                <a:latin typeface="Calibri"/>
                <a:cs typeface="Calibri"/>
              </a:rPr>
              <a:t>20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550" b="1" spc="10" dirty="0">
                <a:latin typeface="Calibri"/>
                <a:cs typeface="Calibri"/>
              </a:rPr>
              <a:t>560</a:t>
            </a:r>
            <a:endParaRPr sz="155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06960" y="4361688"/>
          <a:ext cx="3780154" cy="994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/>
                <a:gridCol w="570865"/>
                <a:gridCol w="3023869"/>
              </a:tblGrid>
              <a:tr h="249554">
                <a:tc gridSpan="3">
                  <a:txBody>
                    <a:bodyPr/>
                    <a:lstStyle/>
                    <a:p>
                      <a:pPr marL="240029">
                        <a:lnSpc>
                          <a:spcPts val="1860"/>
                        </a:lnSpc>
                      </a:pPr>
                      <a:r>
                        <a:rPr sz="1550" b="1" spc="1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155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15/mar/2015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8285">
                <a:tc>
                  <a:txBody>
                    <a:bodyPr/>
                    <a:lstStyle/>
                    <a:p>
                      <a:pPr marL="14604">
                        <a:lnSpc>
                          <a:spcPts val="1845"/>
                        </a:lnSpc>
                      </a:pPr>
                      <a:r>
                        <a:rPr sz="1550" b="1" dirty="0">
                          <a:latin typeface="Calibri"/>
                          <a:cs typeface="Calibri"/>
                        </a:rPr>
                        <a:t>D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845"/>
                        </a:lnSpc>
                      </a:pPr>
                      <a:r>
                        <a:rPr sz="1550" b="1" spc="5" dirty="0">
                          <a:latin typeface="Calibri"/>
                          <a:cs typeface="Calibri"/>
                        </a:rPr>
                        <a:t>1.1.5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ts val="1845"/>
                        </a:lnSpc>
                      </a:pPr>
                      <a:r>
                        <a:rPr sz="1550" b="1" spc="5" dirty="0">
                          <a:latin typeface="Calibri"/>
                          <a:cs typeface="Calibri"/>
                        </a:rPr>
                        <a:t>Estoques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8285">
                <a:tc>
                  <a:txBody>
                    <a:bodyPr/>
                    <a:lstStyle/>
                    <a:p>
                      <a:pPr marL="14604">
                        <a:lnSpc>
                          <a:spcPts val="1855"/>
                        </a:lnSpc>
                      </a:pPr>
                      <a:r>
                        <a:rPr sz="1550" b="1" dirty="0">
                          <a:latin typeface="Calibri"/>
                          <a:cs typeface="Calibri"/>
                        </a:rPr>
                        <a:t>D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855"/>
                        </a:lnSpc>
                      </a:pPr>
                      <a:r>
                        <a:rPr sz="1550" b="1" spc="5" dirty="0">
                          <a:latin typeface="Calibri"/>
                          <a:cs typeface="Calibri"/>
                        </a:rPr>
                        <a:t>3.3.2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ts val="1855"/>
                        </a:lnSpc>
                      </a:pPr>
                      <a:r>
                        <a:rPr sz="1550" b="1" spc="0" dirty="0">
                          <a:latin typeface="Calibri"/>
                          <a:cs typeface="Calibri"/>
                        </a:rPr>
                        <a:t>Serviços 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0" dirty="0">
                          <a:latin typeface="Calibri"/>
                          <a:cs typeface="Calibri"/>
                        </a:rPr>
                        <a:t>armazenagem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8285">
                <a:tc>
                  <a:txBody>
                    <a:bodyPr/>
                    <a:lstStyle/>
                    <a:p>
                      <a:pPr marL="14604">
                        <a:lnSpc>
                          <a:spcPts val="1855"/>
                        </a:lnSpc>
                      </a:pPr>
                      <a:r>
                        <a:rPr sz="1550" b="1" dirty="0">
                          <a:latin typeface="Calibri"/>
                          <a:cs typeface="Calibri"/>
                        </a:rPr>
                        <a:t>C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855"/>
                        </a:lnSpc>
                      </a:pPr>
                      <a:r>
                        <a:rPr sz="1550" b="1" spc="5" dirty="0">
                          <a:latin typeface="Calibri"/>
                          <a:cs typeface="Calibri"/>
                        </a:rPr>
                        <a:t>1.1.1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ts val="1855"/>
                        </a:lnSpc>
                      </a:pPr>
                      <a:r>
                        <a:rPr sz="1550" b="1" spc="0" dirty="0">
                          <a:latin typeface="Calibri"/>
                          <a:cs typeface="Calibri"/>
                        </a:rPr>
                        <a:t>Caixa 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550" b="1" spc="0" dirty="0">
                          <a:latin typeface="Calibri"/>
                          <a:cs typeface="Calibri"/>
                        </a:rPr>
                        <a:t>equivalentes 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50" b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latin typeface="Calibri"/>
                          <a:cs typeface="Calibri"/>
                        </a:rPr>
                        <a:t>caixa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8634039" y="5359087"/>
            <a:ext cx="1144233" cy="10695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5132" y="968755"/>
            <a:ext cx="85344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Estoques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48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2529" y="1554480"/>
            <a:ext cx="1752600" cy="325120"/>
          </a:xfrm>
          <a:prstGeom prst="rect">
            <a:avLst/>
          </a:prstGeom>
          <a:solidFill>
            <a:srgbClr val="7F8EA8"/>
          </a:solidFill>
        </p:spPr>
        <p:txBody>
          <a:bodyPr vert="horz" wrap="square" lIns="0" tIns="31750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25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EXEMPLO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2529" y="1879092"/>
            <a:ext cx="4537075" cy="1160145"/>
          </a:xfrm>
          <a:prstGeom prst="rect">
            <a:avLst/>
          </a:prstGeom>
          <a:solidFill>
            <a:srgbClr val="E5E9EE"/>
          </a:solidFill>
        </p:spPr>
        <p:txBody>
          <a:bodyPr vert="horz" wrap="square" lIns="0" tIns="26034" rIns="0" bIns="0" rtlCol="0">
            <a:spAutoFit/>
          </a:bodyPr>
          <a:lstStyle/>
          <a:p>
            <a:pPr marL="80645" marR="75565">
              <a:lnSpc>
                <a:spcPct val="100000"/>
              </a:lnSpc>
              <a:spcBef>
                <a:spcPts val="204"/>
              </a:spcBef>
            </a:pPr>
            <a:r>
              <a:rPr sz="1750" b="1" spc="-5" dirty="0">
                <a:latin typeface="Calibri"/>
                <a:cs typeface="Calibri"/>
              </a:rPr>
              <a:t>Em </a:t>
            </a:r>
            <a:r>
              <a:rPr sz="1750" b="1" dirty="0">
                <a:latin typeface="Calibri"/>
                <a:cs typeface="Calibri"/>
              </a:rPr>
              <a:t>mar/2015, </a:t>
            </a:r>
            <a:r>
              <a:rPr sz="1750" b="1" spc="-5" dirty="0">
                <a:latin typeface="Calibri"/>
                <a:cs typeface="Calibri"/>
              </a:rPr>
              <a:t>um </a:t>
            </a:r>
            <a:r>
              <a:rPr sz="1750" b="1" spc="-15" dirty="0">
                <a:latin typeface="Calibri"/>
                <a:cs typeface="Calibri"/>
              </a:rPr>
              <a:t>órgão </a:t>
            </a:r>
            <a:r>
              <a:rPr sz="1750" b="1" spc="-5" dirty="0">
                <a:latin typeface="Calibri"/>
                <a:cs typeface="Calibri"/>
              </a:rPr>
              <a:t>público adquire </a:t>
            </a:r>
            <a:r>
              <a:rPr sz="1750" b="1" dirty="0">
                <a:latin typeface="Calibri"/>
                <a:cs typeface="Calibri"/>
              </a:rPr>
              <a:t>os  </a:t>
            </a:r>
            <a:r>
              <a:rPr sz="1750" b="1" spc="-10" dirty="0">
                <a:latin typeface="Calibri"/>
                <a:cs typeface="Calibri"/>
              </a:rPr>
              <a:t>seguintes </a:t>
            </a:r>
            <a:r>
              <a:rPr sz="1750" b="1" spc="-5" dirty="0">
                <a:latin typeface="Calibri"/>
                <a:cs typeface="Calibri"/>
              </a:rPr>
              <a:t>materiais </a:t>
            </a:r>
            <a:r>
              <a:rPr sz="1750" b="1" dirty="0">
                <a:latin typeface="Calibri"/>
                <a:cs typeface="Calibri"/>
              </a:rPr>
              <a:t>à</a:t>
            </a:r>
            <a:r>
              <a:rPr sz="1750" b="1" spc="-5" dirty="0">
                <a:latin typeface="Calibri"/>
                <a:cs typeface="Calibri"/>
              </a:rPr>
              <a:t> </a:t>
            </a:r>
            <a:r>
              <a:rPr sz="1750" b="1" spc="-10" dirty="0">
                <a:latin typeface="Calibri"/>
                <a:cs typeface="Calibri"/>
              </a:rPr>
              <a:t>vista:</a:t>
            </a:r>
            <a:endParaRPr sz="1750">
              <a:latin typeface="Calibri"/>
              <a:cs typeface="Calibri"/>
            </a:endParaRPr>
          </a:p>
          <a:p>
            <a:pPr marL="80645">
              <a:lnSpc>
                <a:spcPct val="100000"/>
              </a:lnSpc>
            </a:pPr>
            <a:r>
              <a:rPr sz="1750" b="1" dirty="0">
                <a:latin typeface="Calibri"/>
                <a:cs typeface="Calibri"/>
              </a:rPr>
              <a:t>01/mar – 100 </a:t>
            </a:r>
            <a:r>
              <a:rPr sz="1750" b="1" spc="-5" dirty="0">
                <a:latin typeface="Calibri"/>
                <a:cs typeface="Calibri"/>
              </a:rPr>
              <a:t>unid.: </a:t>
            </a:r>
            <a:r>
              <a:rPr sz="1750" b="1" dirty="0">
                <a:latin typeface="Calibri"/>
                <a:cs typeface="Calibri"/>
              </a:rPr>
              <a:t>R$500 </a:t>
            </a:r>
            <a:r>
              <a:rPr sz="1750" b="1" spc="-15" dirty="0">
                <a:latin typeface="Calibri"/>
                <a:cs typeface="Calibri"/>
              </a:rPr>
              <a:t>Frete </a:t>
            </a:r>
            <a:r>
              <a:rPr sz="1750" b="1" spc="-5" dirty="0">
                <a:latin typeface="Calibri"/>
                <a:cs typeface="Calibri"/>
              </a:rPr>
              <a:t>R$80</a:t>
            </a:r>
            <a:endParaRPr sz="1750">
              <a:latin typeface="Calibri"/>
              <a:cs typeface="Calibri"/>
            </a:endParaRPr>
          </a:p>
          <a:p>
            <a:pPr marL="80645">
              <a:lnSpc>
                <a:spcPct val="100000"/>
              </a:lnSpc>
              <a:spcBef>
                <a:spcPts val="10"/>
              </a:spcBef>
            </a:pPr>
            <a:r>
              <a:rPr sz="1750" b="1" dirty="0">
                <a:latin typeface="Calibri"/>
                <a:cs typeface="Calibri"/>
              </a:rPr>
              <a:t>15/mar – 100 </a:t>
            </a:r>
            <a:r>
              <a:rPr sz="1750" b="1" spc="-5" dirty="0">
                <a:latin typeface="Calibri"/>
                <a:cs typeface="Calibri"/>
              </a:rPr>
              <a:t>unid.: </a:t>
            </a:r>
            <a:r>
              <a:rPr sz="1750" b="1" dirty="0">
                <a:latin typeface="Calibri"/>
                <a:cs typeface="Calibri"/>
              </a:rPr>
              <a:t>R$540 </a:t>
            </a:r>
            <a:r>
              <a:rPr sz="1750" b="1" spc="-10" dirty="0">
                <a:latin typeface="Calibri"/>
                <a:cs typeface="Calibri"/>
              </a:rPr>
              <a:t>Armazenagem</a:t>
            </a:r>
            <a:r>
              <a:rPr sz="1750" b="1" spc="10" dirty="0">
                <a:latin typeface="Calibri"/>
                <a:cs typeface="Calibri"/>
              </a:rPr>
              <a:t> </a:t>
            </a:r>
            <a:r>
              <a:rPr sz="1750" b="1" spc="-5" dirty="0">
                <a:latin typeface="Calibri"/>
                <a:cs typeface="Calibri"/>
              </a:rPr>
              <a:t>R$20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11602" y="1894332"/>
            <a:ext cx="4345305" cy="1106805"/>
          </a:xfrm>
          <a:prstGeom prst="rect">
            <a:avLst/>
          </a:prstGeom>
          <a:solidFill>
            <a:srgbClr val="E5E9EE"/>
          </a:solidFill>
        </p:spPr>
        <p:txBody>
          <a:bodyPr vert="horz" wrap="square" lIns="0" tIns="31750" rIns="0" bIns="0" rtlCol="0">
            <a:spAutoFit/>
          </a:bodyPr>
          <a:lstStyle/>
          <a:p>
            <a:pPr marL="80645" marR="73025">
              <a:lnSpc>
                <a:spcPct val="100000"/>
              </a:lnSpc>
              <a:spcBef>
                <a:spcPts val="250"/>
              </a:spcBef>
            </a:pPr>
            <a:r>
              <a:rPr sz="1750" b="1" spc="-5" dirty="0">
                <a:latin typeface="Calibri"/>
                <a:cs typeface="Calibri"/>
              </a:rPr>
              <a:t>Em abr/15, houve uma requisição de </a:t>
            </a:r>
            <a:r>
              <a:rPr sz="1750" b="1" dirty="0">
                <a:latin typeface="Calibri"/>
                <a:cs typeface="Calibri"/>
              </a:rPr>
              <a:t>150  </a:t>
            </a:r>
            <a:r>
              <a:rPr sz="1750" b="1" spc="-5" dirty="0">
                <a:latin typeface="Calibri"/>
                <a:cs typeface="Calibri"/>
              </a:rPr>
              <a:t>unidades de material de</a:t>
            </a:r>
            <a:r>
              <a:rPr sz="1750" b="1" spc="25" dirty="0">
                <a:latin typeface="Calibri"/>
                <a:cs typeface="Calibri"/>
              </a:rPr>
              <a:t> </a:t>
            </a:r>
            <a:r>
              <a:rPr sz="1750" b="1" spc="-10" dirty="0">
                <a:latin typeface="Calibri"/>
                <a:cs typeface="Calibri"/>
              </a:rPr>
              <a:t>consumo.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11602" y="3284220"/>
            <a:ext cx="4345305" cy="810895"/>
          </a:xfrm>
          <a:prstGeom prst="rect">
            <a:avLst/>
          </a:prstGeom>
          <a:solidFill>
            <a:srgbClr val="E5E9EE"/>
          </a:solidFill>
        </p:spPr>
        <p:txBody>
          <a:bodyPr vert="horz" wrap="square" lIns="0" tIns="39369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309"/>
              </a:spcBef>
            </a:pPr>
            <a:r>
              <a:rPr sz="1550" spc="10" dirty="0">
                <a:latin typeface="Arial"/>
                <a:cs typeface="Arial"/>
              </a:rPr>
              <a:t>Custo médio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spc="5" dirty="0">
                <a:latin typeface="Arial"/>
                <a:cs typeface="Arial"/>
              </a:rPr>
              <a:t>ponderado:</a:t>
            </a:r>
            <a:endParaRPr sz="1550">
              <a:latin typeface="Arial"/>
              <a:cs typeface="Arial"/>
            </a:endParaRPr>
          </a:p>
          <a:p>
            <a:pPr marL="80645">
              <a:lnSpc>
                <a:spcPct val="100000"/>
              </a:lnSpc>
              <a:spcBef>
                <a:spcPts val="35"/>
              </a:spcBef>
            </a:pPr>
            <a:r>
              <a:rPr sz="1550" spc="10" dirty="0">
                <a:latin typeface="Arial"/>
                <a:cs typeface="Arial"/>
              </a:rPr>
              <a:t>R$ 580 + R$ 540 </a:t>
            </a:r>
            <a:r>
              <a:rPr sz="1550" spc="0" dirty="0">
                <a:latin typeface="Arial"/>
                <a:cs typeface="Arial"/>
              </a:rPr>
              <a:t>/ </a:t>
            </a:r>
            <a:r>
              <a:rPr sz="1550" spc="10" dirty="0">
                <a:latin typeface="Arial"/>
                <a:cs typeface="Arial"/>
              </a:rPr>
              <a:t>200 = R$ </a:t>
            </a:r>
            <a:r>
              <a:rPr sz="1550" spc="5" dirty="0">
                <a:latin typeface="Arial"/>
                <a:cs typeface="Arial"/>
              </a:rPr>
              <a:t>5,6</a:t>
            </a:r>
            <a:r>
              <a:rPr sz="1550" spc="-130" dirty="0">
                <a:latin typeface="Arial"/>
                <a:cs typeface="Arial"/>
              </a:rPr>
              <a:t> </a:t>
            </a:r>
            <a:r>
              <a:rPr sz="1550" spc="5" dirty="0">
                <a:latin typeface="Arial"/>
                <a:cs typeface="Arial"/>
              </a:rPr>
              <a:t>p/unidade</a:t>
            </a:r>
            <a:endParaRPr sz="1550">
              <a:latin typeface="Arial"/>
              <a:cs typeface="Arial"/>
            </a:endParaRPr>
          </a:p>
          <a:p>
            <a:pPr marL="80645">
              <a:lnSpc>
                <a:spcPct val="100000"/>
              </a:lnSpc>
              <a:spcBef>
                <a:spcPts val="25"/>
              </a:spcBef>
            </a:pPr>
            <a:r>
              <a:rPr sz="1550" spc="10" dirty="0">
                <a:latin typeface="Arial"/>
                <a:cs typeface="Arial"/>
              </a:rPr>
              <a:t>R$ </a:t>
            </a:r>
            <a:r>
              <a:rPr sz="1550" spc="5" dirty="0">
                <a:latin typeface="Arial"/>
                <a:cs typeface="Arial"/>
              </a:rPr>
              <a:t>5,6 </a:t>
            </a:r>
            <a:r>
              <a:rPr sz="1550" spc="15" dirty="0">
                <a:latin typeface="Arial"/>
                <a:cs typeface="Arial"/>
              </a:rPr>
              <a:t>X </a:t>
            </a:r>
            <a:r>
              <a:rPr sz="1550" spc="10" dirty="0">
                <a:latin typeface="Arial"/>
                <a:cs typeface="Arial"/>
              </a:rPr>
              <a:t>150 = R$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840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84749" y="4393182"/>
            <a:ext cx="33210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">
              <a:lnSpc>
                <a:spcPct val="101899"/>
              </a:lnSpc>
              <a:spcBef>
                <a:spcPts val="95"/>
              </a:spcBef>
            </a:pPr>
            <a:r>
              <a:rPr sz="1550" b="1" spc="10" dirty="0">
                <a:latin typeface="Calibri"/>
                <a:cs typeface="Calibri"/>
              </a:rPr>
              <a:t>R$  840</a:t>
            </a:r>
            <a:endParaRPr sz="155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5669685" y="4405883"/>
          <a:ext cx="3602990" cy="497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3900"/>
                <a:gridCol w="2879090"/>
              </a:tblGrid>
              <a:tr h="249554">
                <a:tc>
                  <a:txBody>
                    <a:bodyPr/>
                    <a:lstStyle/>
                    <a:p>
                      <a:pPr marL="14604">
                        <a:lnSpc>
                          <a:spcPts val="1860"/>
                        </a:lnSpc>
                      </a:pPr>
                      <a:r>
                        <a:rPr sz="1550" b="1" spc="1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50" b="1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5" dirty="0">
                          <a:latin typeface="Calibri"/>
                          <a:cs typeface="Calibri"/>
                        </a:rPr>
                        <a:t>3.3.1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1860"/>
                        </a:lnSpc>
                      </a:pPr>
                      <a:r>
                        <a:rPr sz="1550" b="1" spc="10" dirty="0">
                          <a:latin typeface="Calibri"/>
                          <a:cs typeface="Calibri"/>
                        </a:rPr>
                        <a:t>Uso de </a:t>
                      </a:r>
                      <a:r>
                        <a:rPr sz="1550" b="1" spc="0" dirty="0">
                          <a:latin typeface="Calibri"/>
                          <a:cs typeface="Calibri"/>
                        </a:rPr>
                        <a:t>material 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5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consumo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8285">
                <a:tc>
                  <a:txBody>
                    <a:bodyPr/>
                    <a:lstStyle/>
                    <a:p>
                      <a:pPr marL="14604">
                        <a:lnSpc>
                          <a:spcPts val="1855"/>
                        </a:lnSpc>
                      </a:pPr>
                      <a:r>
                        <a:rPr sz="1550" b="1" spc="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b="1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5" dirty="0">
                          <a:latin typeface="Calibri"/>
                          <a:cs typeface="Calibri"/>
                        </a:rPr>
                        <a:t>1.1.5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1855"/>
                        </a:lnSpc>
                      </a:pPr>
                      <a:r>
                        <a:rPr sz="1550" b="1" spc="5" dirty="0">
                          <a:latin typeface="Calibri"/>
                          <a:cs typeface="Calibri"/>
                        </a:rPr>
                        <a:t>Estoques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4655" y="5548373"/>
            <a:ext cx="3867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R$  </a:t>
            </a:r>
            <a:r>
              <a:rPr sz="1400" b="1" spc="-5" dirty="0">
                <a:latin typeface="Calibri"/>
                <a:cs typeface="Calibri"/>
              </a:rPr>
              <a:t>60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bi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58420" y="5558027"/>
          <a:ext cx="3157854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2460"/>
                <a:gridCol w="2525394"/>
              </a:tblGrid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1.2.2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Participações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permanentes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14604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1.1.1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Caixa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equivalentes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caixa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492626" y="5548373"/>
            <a:ext cx="3867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R$  </a:t>
            </a:r>
            <a:r>
              <a:rPr sz="1400" b="1" spc="-5" dirty="0">
                <a:latin typeface="Calibri"/>
                <a:cs typeface="Calibri"/>
              </a:rPr>
              <a:t>12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bi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215533" y="5558027"/>
          <a:ext cx="3140710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2460"/>
                <a:gridCol w="2508250"/>
              </a:tblGrid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1.2.2.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Participações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permanentes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R="40005" algn="ctr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4.9.2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50"/>
                        </a:lnSpc>
                      </a:pPr>
                      <a:r>
                        <a:rPr sz="1400" b="1" spc="-5" dirty="0">
                          <a:latin typeface="Calibri"/>
                          <a:cs typeface="Calibri"/>
                        </a:rPr>
                        <a:t>Resultado positivo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MEP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129662" y="4896611"/>
            <a:ext cx="3962400" cy="539750"/>
          </a:xfrm>
          <a:prstGeom prst="rect">
            <a:avLst/>
          </a:prstGeom>
          <a:solidFill>
            <a:srgbClr val="8FA1CF"/>
          </a:solidFill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1550" spc="0" dirty="0">
                <a:latin typeface="Calibri"/>
                <a:cs typeface="Calibri"/>
              </a:rPr>
              <a:t>Equivalência</a:t>
            </a:r>
            <a:r>
              <a:rPr sz="1550" spc="1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patrimonial:</a:t>
            </a:r>
            <a:endParaRPr sz="15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400" spc="-5" dirty="0">
                <a:latin typeface="Calibri"/>
                <a:cs typeface="Calibri"/>
              </a:rPr>
              <a:t>60% </a:t>
            </a:r>
            <a:r>
              <a:rPr sz="1400" dirty="0">
                <a:latin typeface="Calibri"/>
                <a:cs typeface="Calibri"/>
              </a:rPr>
              <a:t>x </a:t>
            </a:r>
            <a:r>
              <a:rPr sz="1400" spc="-5" dirty="0">
                <a:latin typeface="Calibri"/>
                <a:cs typeface="Calibri"/>
              </a:rPr>
              <a:t>(120 </a:t>
            </a:r>
            <a:r>
              <a:rPr sz="1400" dirty="0">
                <a:latin typeface="Calibri"/>
                <a:cs typeface="Calibri"/>
              </a:rPr>
              <a:t>– </a:t>
            </a:r>
            <a:r>
              <a:rPr sz="1400" spc="-5" dirty="0">
                <a:latin typeface="Calibri"/>
                <a:cs typeface="Calibri"/>
              </a:rPr>
              <a:t>100 bi) 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5" dirty="0">
                <a:latin typeface="Calibri"/>
                <a:cs typeface="Calibri"/>
              </a:rPr>
              <a:t>60% de 20 bi </a:t>
            </a:r>
            <a:r>
              <a:rPr sz="1400" dirty="0">
                <a:latin typeface="Calibri"/>
                <a:cs typeface="Calibri"/>
              </a:rPr>
              <a:t>= R$ </a:t>
            </a:r>
            <a:r>
              <a:rPr sz="1400" spc="-5" dirty="0">
                <a:latin typeface="Calibri"/>
                <a:cs typeface="Calibri"/>
              </a:rPr>
              <a:t>12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7497" y="2540508"/>
            <a:ext cx="8354695" cy="859790"/>
          </a:xfrm>
          <a:custGeom>
            <a:avLst/>
            <a:gdLst/>
            <a:ahLst/>
            <a:cxnLst/>
            <a:rect l="l" t="t" r="r" b="b"/>
            <a:pathLst>
              <a:path w="8354695" h="859789">
                <a:moveTo>
                  <a:pt x="8354565" y="429768"/>
                </a:moveTo>
                <a:lnTo>
                  <a:pt x="8141205" y="0"/>
                </a:lnTo>
                <a:lnTo>
                  <a:pt x="214884" y="0"/>
                </a:lnTo>
                <a:lnTo>
                  <a:pt x="0" y="429768"/>
                </a:lnTo>
                <a:lnTo>
                  <a:pt x="214884" y="859536"/>
                </a:lnTo>
                <a:lnTo>
                  <a:pt x="8141205" y="859536"/>
                </a:lnTo>
                <a:lnTo>
                  <a:pt x="8354565" y="429768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401" y="2534412"/>
            <a:ext cx="8368665" cy="871855"/>
          </a:xfrm>
          <a:custGeom>
            <a:avLst/>
            <a:gdLst/>
            <a:ahLst/>
            <a:cxnLst/>
            <a:rect l="l" t="t" r="r" b="b"/>
            <a:pathLst>
              <a:path w="8368665" h="871854">
                <a:moveTo>
                  <a:pt x="8368281" y="435864"/>
                </a:moveTo>
                <a:lnTo>
                  <a:pt x="8150349" y="0"/>
                </a:lnTo>
                <a:lnTo>
                  <a:pt x="217932" y="0"/>
                </a:lnTo>
                <a:lnTo>
                  <a:pt x="0" y="435864"/>
                </a:lnTo>
                <a:lnTo>
                  <a:pt x="12192" y="460248"/>
                </a:lnTo>
                <a:lnTo>
                  <a:pt x="12192" y="432816"/>
                </a:lnTo>
                <a:lnTo>
                  <a:pt x="13716" y="435864"/>
                </a:lnTo>
                <a:lnTo>
                  <a:pt x="220980" y="21336"/>
                </a:lnTo>
                <a:lnTo>
                  <a:pt x="220980" y="12192"/>
                </a:lnTo>
                <a:lnTo>
                  <a:pt x="227076" y="9144"/>
                </a:lnTo>
                <a:lnTo>
                  <a:pt x="227076" y="12192"/>
                </a:lnTo>
                <a:lnTo>
                  <a:pt x="8141205" y="12192"/>
                </a:lnTo>
                <a:lnTo>
                  <a:pt x="8141205" y="9144"/>
                </a:lnTo>
                <a:lnTo>
                  <a:pt x="8147301" y="12192"/>
                </a:lnTo>
                <a:lnTo>
                  <a:pt x="8147301" y="21336"/>
                </a:lnTo>
                <a:lnTo>
                  <a:pt x="8354565" y="435864"/>
                </a:lnTo>
                <a:lnTo>
                  <a:pt x="8356089" y="432816"/>
                </a:lnTo>
                <a:lnTo>
                  <a:pt x="8356089" y="460248"/>
                </a:lnTo>
                <a:lnTo>
                  <a:pt x="8368281" y="435864"/>
                </a:lnTo>
                <a:close/>
              </a:path>
              <a:path w="8368665" h="871854">
                <a:moveTo>
                  <a:pt x="13716" y="435864"/>
                </a:moveTo>
                <a:lnTo>
                  <a:pt x="12192" y="432816"/>
                </a:lnTo>
                <a:lnTo>
                  <a:pt x="12192" y="438912"/>
                </a:lnTo>
                <a:lnTo>
                  <a:pt x="13716" y="435864"/>
                </a:lnTo>
                <a:close/>
              </a:path>
              <a:path w="8368665" h="871854">
                <a:moveTo>
                  <a:pt x="225552" y="859536"/>
                </a:moveTo>
                <a:lnTo>
                  <a:pt x="13716" y="435864"/>
                </a:lnTo>
                <a:lnTo>
                  <a:pt x="12192" y="438912"/>
                </a:lnTo>
                <a:lnTo>
                  <a:pt x="12192" y="460248"/>
                </a:lnTo>
                <a:lnTo>
                  <a:pt x="217932" y="871728"/>
                </a:lnTo>
                <a:lnTo>
                  <a:pt x="220980" y="871728"/>
                </a:lnTo>
                <a:lnTo>
                  <a:pt x="220980" y="859536"/>
                </a:lnTo>
                <a:lnTo>
                  <a:pt x="225552" y="859536"/>
                </a:lnTo>
                <a:close/>
              </a:path>
              <a:path w="8368665" h="871854">
                <a:moveTo>
                  <a:pt x="227076" y="9144"/>
                </a:moveTo>
                <a:lnTo>
                  <a:pt x="220980" y="12192"/>
                </a:lnTo>
                <a:lnTo>
                  <a:pt x="225552" y="12192"/>
                </a:lnTo>
                <a:lnTo>
                  <a:pt x="227076" y="9144"/>
                </a:lnTo>
                <a:close/>
              </a:path>
              <a:path w="8368665" h="871854">
                <a:moveTo>
                  <a:pt x="225552" y="12192"/>
                </a:moveTo>
                <a:lnTo>
                  <a:pt x="220980" y="12192"/>
                </a:lnTo>
                <a:lnTo>
                  <a:pt x="220980" y="21336"/>
                </a:lnTo>
                <a:lnTo>
                  <a:pt x="225552" y="12192"/>
                </a:lnTo>
                <a:close/>
              </a:path>
              <a:path w="8368665" h="871854">
                <a:moveTo>
                  <a:pt x="227076" y="862584"/>
                </a:moveTo>
                <a:lnTo>
                  <a:pt x="225552" y="859536"/>
                </a:lnTo>
                <a:lnTo>
                  <a:pt x="220980" y="859536"/>
                </a:lnTo>
                <a:lnTo>
                  <a:pt x="227076" y="862584"/>
                </a:lnTo>
                <a:close/>
              </a:path>
              <a:path w="8368665" h="871854">
                <a:moveTo>
                  <a:pt x="227076" y="871728"/>
                </a:moveTo>
                <a:lnTo>
                  <a:pt x="227076" y="862584"/>
                </a:lnTo>
                <a:lnTo>
                  <a:pt x="220980" y="859536"/>
                </a:lnTo>
                <a:lnTo>
                  <a:pt x="220980" y="871728"/>
                </a:lnTo>
                <a:lnTo>
                  <a:pt x="227076" y="871728"/>
                </a:lnTo>
                <a:close/>
              </a:path>
              <a:path w="8368665" h="871854">
                <a:moveTo>
                  <a:pt x="227076" y="12192"/>
                </a:moveTo>
                <a:lnTo>
                  <a:pt x="227076" y="9144"/>
                </a:lnTo>
                <a:lnTo>
                  <a:pt x="225552" y="12192"/>
                </a:lnTo>
                <a:lnTo>
                  <a:pt x="227076" y="12192"/>
                </a:lnTo>
                <a:close/>
              </a:path>
              <a:path w="8368665" h="871854">
                <a:moveTo>
                  <a:pt x="8142729" y="859536"/>
                </a:moveTo>
                <a:lnTo>
                  <a:pt x="225552" y="859536"/>
                </a:lnTo>
                <a:lnTo>
                  <a:pt x="227076" y="862584"/>
                </a:lnTo>
                <a:lnTo>
                  <a:pt x="227076" y="871728"/>
                </a:lnTo>
                <a:lnTo>
                  <a:pt x="8141205" y="871728"/>
                </a:lnTo>
                <a:lnTo>
                  <a:pt x="8141205" y="862584"/>
                </a:lnTo>
                <a:lnTo>
                  <a:pt x="8142729" y="859536"/>
                </a:lnTo>
                <a:close/>
              </a:path>
              <a:path w="8368665" h="871854">
                <a:moveTo>
                  <a:pt x="8147301" y="12192"/>
                </a:moveTo>
                <a:lnTo>
                  <a:pt x="8141205" y="9144"/>
                </a:lnTo>
                <a:lnTo>
                  <a:pt x="8142729" y="12192"/>
                </a:lnTo>
                <a:lnTo>
                  <a:pt x="8147301" y="12192"/>
                </a:lnTo>
                <a:close/>
              </a:path>
              <a:path w="8368665" h="871854">
                <a:moveTo>
                  <a:pt x="8142729" y="12192"/>
                </a:moveTo>
                <a:lnTo>
                  <a:pt x="8141205" y="9144"/>
                </a:lnTo>
                <a:lnTo>
                  <a:pt x="8141205" y="12192"/>
                </a:lnTo>
                <a:lnTo>
                  <a:pt x="8142729" y="12192"/>
                </a:lnTo>
                <a:close/>
              </a:path>
              <a:path w="8368665" h="871854">
                <a:moveTo>
                  <a:pt x="8147301" y="859536"/>
                </a:moveTo>
                <a:lnTo>
                  <a:pt x="8142729" y="859536"/>
                </a:lnTo>
                <a:lnTo>
                  <a:pt x="8141205" y="862584"/>
                </a:lnTo>
                <a:lnTo>
                  <a:pt x="8147301" y="859536"/>
                </a:lnTo>
                <a:close/>
              </a:path>
              <a:path w="8368665" h="871854">
                <a:moveTo>
                  <a:pt x="8147301" y="871728"/>
                </a:moveTo>
                <a:lnTo>
                  <a:pt x="8147301" y="859536"/>
                </a:lnTo>
                <a:lnTo>
                  <a:pt x="8141205" y="862584"/>
                </a:lnTo>
                <a:lnTo>
                  <a:pt x="8141205" y="871728"/>
                </a:lnTo>
                <a:lnTo>
                  <a:pt x="8147301" y="871728"/>
                </a:lnTo>
                <a:close/>
              </a:path>
              <a:path w="8368665" h="871854">
                <a:moveTo>
                  <a:pt x="8147301" y="21336"/>
                </a:moveTo>
                <a:lnTo>
                  <a:pt x="8147301" y="12192"/>
                </a:lnTo>
                <a:lnTo>
                  <a:pt x="8142729" y="12192"/>
                </a:lnTo>
                <a:lnTo>
                  <a:pt x="8147301" y="21336"/>
                </a:lnTo>
                <a:close/>
              </a:path>
              <a:path w="8368665" h="871854">
                <a:moveTo>
                  <a:pt x="8356089" y="460248"/>
                </a:moveTo>
                <a:lnTo>
                  <a:pt x="8356089" y="438912"/>
                </a:lnTo>
                <a:lnTo>
                  <a:pt x="8354565" y="435864"/>
                </a:lnTo>
                <a:lnTo>
                  <a:pt x="8142729" y="859536"/>
                </a:lnTo>
                <a:lnTo>
                  <a:pt x="8147301" y="859536"/>
                </a:lnTo>
                <a:lnTo>
                  <a:pt x="8147301" y="871728"/>
                </a:lnTo>
                <a:lnTo>
                  <a:pt x="8150349" y="871728"/>
                </a:lnTo>
                <a:lnTo>
                  <a:pt x="8356089" y="460248"/>
                </a:lnTo>
                <a:close/>
              </a:path>
              <a:path w="8368665" h="871854">
                <a:moveTo>
                  <a:pt x="8356089" y="438912"/>
                </a:moveTo>
                <a:lnTo>
                  <a:pt x="8356089" y="432816"/>
                </a:lnTo>
                <a:lnTo>
                  <a:pt x="8354565" y="435864"/>
                </a:lnTo>
                <a:lnTo>
                  <a:pt x="8356089" y="438912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5013" y="1370076"/>
            <a:ext cx="8417560" cy="1015365"/>
          </a:xfrm>
          <a:custGeom>
            <a:avLst/>
            <a:gdLst/>
            <a:ahLst/>
            <a:cxnLst/>
            <a:rect l="l" t="t" r="r" b="b"/>
            <a:pathLst>
              <a:path w="8417560" h="1015364">
                <a:moveTo>
                  <a:pt x="8417049" y="507492"/>
                </a:moveTo>
                <a:lnTo>
                  <a:pt x="8164065" y="0"/>
                </a:lnTo>
                <a:lnTo>
                  <a:pt x="254508" y="0"/>
                </a:lnTo>
                <a:lnTo>
                  <a:pt x="0" y="507492"/>
                </a:lnTo>
                <a:lnTo>
                  <a:pt x="254508" y="1014984"/>
                </a:lnTo>
                <a:lnTo>
                  <a:pt x="8164065" y="1014984"/>
                </a:lnTo>
                <a:lnTo>
                  <a:pt x="8417049" y="507492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8917" y="1363980"/>
            <a:ext cx="8430895" cy="1027430"/>
          </a:xfrm>
          <a:custGeom>
            <a:avLst/>
            <a:gdLst/>
            <a:ahLst/>
            <a:cxnLst/>
            <a:rect l="l" t="t" r="r" b="b"/>
            <a:pathLst>
              <a:path w="8430895" h="1027430">
                <a:moveTo>
                  <a:pt x="8430765" y="513588"/>
                </a:moveTo>
                <a:lnTo>
                  <a:pt x="8173209" y="0"/>
                </a:lnTo>
                <a:lnTo>
                  <a:pt x="256032" y="0"/>
                </a:lnTo>
                <a:lnTo>
                  <a:pt x="0" y="513588"/>
                </a:lnTo>
                <a:lnTo>
                  <a:pt x="10668" y="534987"/>
                </a:lnTo>
                <a:lnTo>
                  <a:pt x="10668" y="510540"/>
                </a:lnTo>
                <a:lnTo>
                  <a:pt x="12196" y="513588"/>
                </a:lnTo>
                <a:lnTo>
                  <a:pt x="260604" y="18260"/>
                </a:lnTo>
                <a:lnTo>
                  <a:pt x="260604" y="12192"/>
                </a:lnTo>
                <a:lnTo>
                  <a:pt x="265176" y="9144"/>
                </a:lnTo>
                <a:lnTo>
                  <a:pt x="265176" y="12192"/>
                </a:lnTo>
                <a:lnTo>
                  <a:pt x="8165589" y="12192"/>
                </a:lnTo>
                <a:lnTo>
                  <a:pt x="8165589" y="9144"/>
                </a:lnTo>
                <a:lnTo>
                  <a:pt x="8170161" y="12192"/>
                </a:lnTo>
                <a:lnTo>
                  <a:pt x="8170161" y="18315"/>
                </a:lnTo>
                <a:lnTo>
                  <a:pt x="8417053" y="513588"/>
                </a:lnTo>
                <a:lnTo>
                  <a:pt x="8418573" y="510540"/>
                </a:lnTo>
                <a:lnTo>
                  <a:pt x="8418573" y="537899"/>
                </a:lnTo>
                <a:lnTo>
                  <a:pt x="8430765" y="513588"/>
                </a:lnTo>
                <a:close/>
              </a:path>
              <a:path w="8430895" h="1027430">
                <a:moveTo>
                  <a:pt x="12196" y="513588"/>
                </a:moveTo>
                <a:lnTo>
                  <a:pt x="10668" y="510540"/>
                </a:lnTo>
                <a:lnTo>
                  <a:pt x="10668" y="516636"/>
                </a:lnTo>
                <a:lnTo>
                  <a:pt x="12196" y="513588"/>
                </a:lnTo>
                <a:close/>
              </a:path>
              <a:path w="8430895" h="1027430">
                <a:moveTo>
                  <a:pt x="263647" y="1014984"/>
                </a:moveTo>
                <a:lnTo>
                  <a:pt x="12196" y="513588"/>
                </a:lnTo>
                <a:lnTo>
                  <a:pt x="10668" y="516636"/>
                </a:lnTo>
                <a:lnTo>
                  <a:pt x="10668" y="534987"/>
                </a:lnTo>
                <a:lnTo>
                  <a:pt x="256032" y="1027176"/>
                </a:lnTo>
                <a:lnTo>
                  <a:pt x="260604" y="1027176"/>
                </a:lnTo>
                <a:lnTo>
                  <a:pt x="260604" y="1014984"/>
                </a:lnTo>
                <a:lnTo>
                  <a:pt x="263647" y="1014984"/>
                </a:lnTo>
                <a:close/>
              </a:path>
              <a:path w="8430895" h="1027430">
                <a:moveTo>
                  <a:pt x="265176" y="9144"/>
                </a:moveTo>
                <a:lnTo>
                  <a:pt x="260604" y="12192"/>
                </a:lnTo>
                <a:lnTo>
                  <a:pt x="263647" y="12192"/>
                </a:lnTo>
                <a:lnTo>
                  <a:pt x="265176" y="9144"/>
                </a:lnTo>
                <a:close/>
              </a:path>
              <a:path w="8430895" h="1027430">
                <a:moveTo>
                  <a:pt x="263647" y="12192"/>
                </a:moveTo>
                <a:lnTo>
                  <a:pt x="260604" y="12192"/>
                </a:lnTo>
                <a:lnTo>
                  <a:pt x="260604" y="18260"/>
                </a:lnTo>
                <a:lnTo>
                  <a:pt x="263647" y="12192"/>
                </a:lnTo>
                <a:close/>
              </a:path>
              <a:path w="8430895" h="1027430">
                <a:moveTo>
                  <a:pt x="265176" y="1018032"/>
                </a:moveTo>
                <a:lnTo>
                  <a:pt x="263647" y="1014984"/>
                </a:lnTo>
                <a:lnTo>
                  <a:pt x="260604" y="1014984"/>
                </a:lnTo>
                <a:lnTo>
                  <a:pt x="265176" y="1018032"/>
                </a:lnTo>
                <a:close/>
              </a:path>
              <a:path w="8430895" h="1027430">
                <a:moveTo>
                  <a:pt x="265176" y="1027176"/>
                </a:moveTo>
                <a:lnTo>
                  <a:pt x="265176" y="1018032"/>
                </a:lnTo>
                <a:lnTo>
                  <a:pt x="260604" y="1014984"/>
                </a:lnTo>
                <a:lnTo>
                  <a:pt x="260604" y="1027176"/>
                </a:lnTo>
                <a:lnTo>
                  <a:pt x="265176" y="1027176"/>
                </a:lnTo>
                <a:close/>
              </a:path>
              <a:path w="8430895" h="1027430">
                <a:moveTo>
                  <a:pt x="265176" y="12192"/>
                </a:moveTo>
                <a:lnTo>
                  <a:pt x="265176" y="9144"/>
                </a:lnTo>
                <a:lnTo>
                  <a:pt x="263647" y="12192"/>
                </a:lnTo>
                <a:lnTo>
                  <a:pt x="265176" y="12192"/>
                </a:lnTo>
                <a:close/>
              </a:path>
              <a:path w="8430895" h="1027430">
                <a:moveTo>
                  <a:pt x="8167108" y="1014984"/>
                </a:moveTo>
                <a:lnTo>
                  <a:pt x="263647" y="1014984"/>
                </a:lnTo>
                <a:lnTo>
                  <a:pt x="265176" y="1018032"/>
                </a:lnTo>
                <a:lnTo>
                  <a:pt x="265176" y="1027176"/>
                </a:lnTo>
                <a:lnTo>
                  <a:pt x="8165589" y="1027176"/>
                </a:lnTo>
                <a:lnTo>
                  <a:pt x="8165589" y="1018032"/>
                </a:lnTo>
                <a:lnTo>
                  <a:pt x="8167108" y="1014984"/>
                </a:lnTo>
                <a:close/>
              </a:path>
              <a:path w="8430895" h="1027430">
                <a:moveTo>
                  <a:pt x="8170161" y="12192"/>
                </a:moveTo>
                <a:lnTo>
                  <a:pt x="8165589" y="9144"/>
                </a:lnTo>
                <a:lnTo>
                  <a:pt x="8167108" y="12192"/>
                </a:lnTo>
                <a:lnTo>
                  <a:pt x="8170161" y="12192"/>
                </a:lnTo>
                <a:close/>
              </a:path>
              <a:path w="8430895" h="1027430">
                <a:moveTo>
                  <a:pt x="8167108" y="12192"/>
                </a:moveTo>
                <a:lnTo>
                  <a:pt x="8165589" y="9144"/>
                </a:lnTo>
                <a:lnTo>
                  <a:pt x="8165589" y="12192"/>
                </a:lnTo>
                <a:lnTo>
                  <a:pt x="8167108" y="12192"/>
                </a:lnTo>
                <a:close/>
              </a:path>
              <a:path w="8430895" h="1027430">
                <a:moveTo>
                  <a:pt x="8170161" y="1014984"/>
                </a:moveTo>
                <a:lnTo>
                  <a:pt x="8167108" y="1014984"/>
                </a:lnTo>
                <a:lnTo>
                  <a:pt x="8165589" y="1018032"/>
                </a:lnTo>
                <a:lnTo>
                  <a:pt x="8170161" y="1014984"/>
                </a:lnTo>
                <a:close/>
              </a:path>
              <a:path w="8430895" h="1027430">
                <a:moveTo>
                  <a:pt x="8170161" y="1027176"/>
                </a:moveTo>
                <a:lnTo>
                  <a:pt x="8170161" y="1014984"/>
                </a:lnTo>
                <a:lnTo>
                  <a:pt x="8165589" y="1018032"/>
                </a:lnTo>
                <a:lnTo>
                  <a:pt x="8165589" y="1027176"/>
                </a:lnTo>
                <a:lnTo>
                  <a:pt x="8170161" y="1027176"/>
                </a:lnTo>
                <a:close/>
              </a:path>
              <a:path w="8430895" h="1027430">
                <a:moveTo>
                  <a:pt x="8170161" y="18315"/>
                </a:moveTo>
                <a:lnTo>
                  <a:pt x="8170161" y="12192"/>
                </a:lnTo>
                <a:lnTo>
                  <a:pt x="8167108" y="12192"/>
                </a:lnTo>
                <a:lnTo>
                  <a:pt x="8170161" y="18315"/>
                </a:lnTo>
                <a:close/>
              </a:path>
              <a:path w="8430895" h="1027430">
                <a:moveTo>
                  <a:pt x="8418573" y="537899"/>
                </a:moveTo>
                <a:lnTo>
                  <a:pt x="8418573" y="516636"/>
                </a:lnTo>
                <a:lnTo>
                  <a:pt x="8417053" y="513588"/>
                </a:lnTo>
                <a:lnTo>
                  <a:pt x="8167108" y="1014984"/>
                </a:lnTo>
                <a:lnTo>
                  <a:pt x="8170161" y="1014984"/>
                </a:lnTo>
                <a:lnTo>
                  <a:pt x="8170161" y="1027176"/>
                </a:lnTo>
                <a:lnTo>
                  <a:pt x="8173209" y="1027176"/>
                </a:lnTo>
                <a:lnTo>
                  <a:pt x="8418573" y="537899"/>
                </a:lnTo>
                <a:close/>
              </a:path>
              <a:path w="8430895" h="1027430">
                <a:moveTo>
                  <a:pt x="8418573" y="516636"/>
                </a:moveTo>
                <a:lnTo>
                  <a:pt x="8418573" y="510540"/>
                </a:lnTo>
                <a:lnTo>
                  <a:pt x="8417053" y="513588"/>
                </a:lnTo>
                <a:lnTo>
                  <a:pt x="8418573" y="516636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2084" y="987043"/>
            <a:ext cx="7893684" cy="215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Investimentos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179830" marR="20955" algn="just">
              <a:lnSpc>
                <a:spcPct val="101899"/>
              </a:lnSpc>
              <a:spcBef>
                <a:spcPts val="5"/>
              </a:spcBef>
            </a:pPr>
            <a:r>
              <a:rPr sz="1550" spc="5" dirty="0">
                <a:latin typeface="Calibri"/>
                <a:cs typeface="Calibri"/>
              </a:rPr>
              <a:t>As </a:t>
            </a:r>
            <a:r>
              <a:rPr sz="1550" spc="0" dirty="0">
                <a:latin typeface="Calibri"/>
                <a:cs typeface="Calibri"/>
              </a:rPr>
              <a:t>participações </a:t>
            </a:r>
            <a:r>
              <a:rPr sz="1550" spc="10" dirty="0">
                <a:latin typeface="Calibri"/>
                <a:cs typeface="Calibri"/>
              </a:rPr>
              <a:t>em </a:t>
            </a:r>
            <a:r>
              <a:rPr sz="1550" spc="0" dirty="0">
                <a:latin typeface="Calibri"/>
                <a:cs typeface="Calibri"/>
              </a:rPr>
              <a:t>empresas </a:t>
            </a:r>
            <a:r>
              <a:rPr sz="1550" spc="10" dirty="0">
                <a:latin typeface="Calibri"/>
                <a:cs typeface="Calibri"/>
              </a:rPr>
              <a:t>e </a:t>
            </a:r>
            <a:r>
              <a:rPr sz="1550" spc="15" dirty="0">
                <a:latin typeface="Calibri"/>
                <a:cs typeface="Calibri"/>
              </a:rPr>
              <a:t>em </a:t>
            </a:r>
            <a:r>
              <a:rPr sz="1550" spc="5" dirty="0">
                <a:latin typeface="Calibri"/>
                <a:cs typeface="Calibri"/>
              </a:rPr>
              <a:t>entidades </a:t>
            </a:r>
            <a:r>
              <a:rPr sz="1550" dirty="0">
                <a:latin typeface="Calibri"/>
                <a:cs typeface="Calibri"/>
              </a:rPr>
              <a:t>diversas </a:t>
            </a:r>
            <a:r>
              <a:rPr sz="1550" spc="15" dirty="0">
                <a:latin typeface="Calibri"/>
                <a:cs typeface="Calibri"/>
              </a:rPr>
              <a:t>em </a:t>
            </a:r>
            <a:r>
              <a:rPr sz="1550" spc="5" dirty="0">
                <a:latin typeface="Calibri"/>
                <a:cs typeface="Calibri"/>
              </a:rPr>
              <a:t>que </a:t>
            </a:r>
            <a:r>
              <a:rPr sz="1550" spc="10" dirty="0">
                <a:latin typeface="Calibri"/>
                <a:cs typeface="Calibri"/>
              </a:rPr>
              <a:t>a </a:t>
            </a:r>
            <a:r>
              <a:rPr sz="1550" spc="0" dirty="0">
                <a:latin typeface="Calibri"/>
                <a:cs typeface="Calibri"/>
              </a:rPr>
              <a:t>administração  </a:t>
            </a:r>
            <a:r>
              <a:rPr sz="1550" spc="5" dirty="0">
                <a:latin typeface="Calibri"/>
                <a:cs typeface="Calibri"/>
              </a:rPr>
              <a:t>tenha </a:t>
            </a:r>
            <a:r>
              <a:rPr sz="1550" b="1" spc="0" dirty="0">
                <a:latin typeface="Calibri"/>
                <a:cs typeface="Calibri"/>
              </a:rPr>
              <a:t>influência </a:t>
            </a:r>
            <a:r>
              <a:rPr sz="1550" b="1" dirty="0">
                <a:latin typeface="Calibri"/>
                <a:cs typeface="Calibri"/>
              </a:rPr>
              <a:t>significativa </a:t>
            </a:r>
            <a:r>
              <a:rPr sz="1550" spc="5" dirty="0">
                <a:latin typeface="Calibri"/>
                <a:cs typeface="Calibri"/>
              </a:rPr>
              <a:t>devem ser </a:t>
            </a:r>
            <a:r>
              <a:rPr sz="1550" spc="0" dirty="0">
                <a:latin typeface="Calibri"/>
                <a:cs typeface="Calibri"/>
              </a:rPr>
              <a:t>mensuradas </a:t>
            </a:r>
            <a:r>
              <a:rPr sz="1550" spc="10" dirty="0">
                <a:latin typeface="Calibri"/>
                <a:cs typeface="Calibri"/>
              </a:rPr>
              <a:t>ou </a:t>
            </a:r>
            <a:r>
              <a:rPr sz="1550" spc="0" dirty="0">
                <a:latin typeface="Calibri"/>
                <a:cs typeface="Calibri"/>
              </a:rPr>
              <a:t>avaliadas </a:t>
            </a:r>
            <a:r>
              <a:rPr sz="1550" spc="5" dirty="0">
                <a:latin typeface="Calibri"/>
                <a:cs typeface="Calibri"/>
              </a:rPr>
              <a:t>pelo </a:t>
            </a:r>
            <a:r>
              <a:rPr sz="1550" b="1" spc="0" dirty="0">
                <a:latin typeface="Calibri"/>
                <a:cs typeface="Calibri"/>
              </a:rPr>
              <a:t>método  </a:t>
            </a:r>
            <a:r>
              <a:rPr sz="1550" b="1" spc="10" dirty="0">
                <a:latin typeface="Calibri"/>
                <a:cs typeface="Calibri"/>
              </a:rPr>
              <a:t>da </a:t>
            </a:r>
            <a:r>
              <a:rPr sz="1550" b="1" spc="0" dirty="0">
                <a:latin typeface="Calibri"/>
                <a:cs typeface="Calibri"/>
              </a:rPr>
              <a:t>equivalência</a:t>
            </a:r>
            <a:r>
              <a:rPr sz="1550" b="1" spc="-60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patrimonial</a:t>
            </a:r>
            <a:r>
              <a:rPr sz="1550" spc="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1224280" algn="just">
              <a:lnSpc>
                <a:spcPct val="100000"/>
              </a:lnSpc>
            </a:pPr>
            <a:r>
              <a:rPr sz="1550" spc="5" dirty="0">
                <a:latin typeface="Calibri"/>
                <a:cs typeface="Calibri"/>
              </a:rPr>
              <a:t>As </a:t>
            </a:r>
            <a:r>
              <a:rPr sz="1550" b="1" spc="5" dirty="0">
                <a:latin typeface="Calibri"/>
                <a:cs typeface="Calibri"/>
              </a:rPr>
              <a:t>demais </a:t>
            </a:r>
            <a:r>
              <a:rPr sz="1550" b="1" spc="0" dirty="0">
                <a:latin typeface="Calibri"/>
                <a:cs typeface="Calibri"/>
              </a:rPr>
              <a:t>participações </a:t>
            </a:r>
            <a:r>
              <a:rPr sz="1550" spc="5" dirty="0">
                <a:latin typeface="Calibri"/>
                <a:cs typeface="Calibri"/>
              </a:rPr>
              <a:t>devem ser </a:t>
            </a:r>
            <a:r>
              <a:rPr sz="1550" spc="0" dirty="0">
                <a:latin typeface="Calibri"/>
                <a:cs typeface="Calibri"/>
              </a:rPr>
              <a:t>mensuradas </a:t>
            </a:r>
            <a:r>
              <a:rPr sz="1550" spc="10" dirty="0">
                <a:latin typeface="Calibri"/>
                <a:cs typeface="Calibri"/>
              </a:rPr>
              <a:t>ou </a:t>
            </a:r>
            <a:r>
              <a:rPr sz="1550" dirty="0">
                <a:latin typeface="Calibri"/>
                <a:cs typeface="Calibri"/>
              </a:rPr>
              <a:t>avaliadas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spc="0" dirty="0">
                <a:latin typeface="Calibri"/>
                <a:cs typeface="Calibri"/>
              </a:rPr>
              <a:t>acordo </a:t>
            </a:r>
            <a:r>
              <a:rPr sz="1550" spc="10" dirty="0">
                <a:latin typeface="Calibri"/>
                <a:cs typeface="Calibri"/>
              </a:rPr>
              <a:t>com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o</a:t>
            </a:r>
            <a:endParaRPr sz="1550">
              <a:latin typeface="Calibri"/>
              <a:cs typeface="Calibri"/>
            </a:endParaRPr>
          </a:p>
          <a:p>
            <a:pPr marL="1224280" algn="just">
              <a:lnSpc>
                <a:spcPct val="100000"/>
              </a:lnSpc>
              <a:spcBef>
                <a:spcPts val="35"/>
              </a:spcBef>
            </a:pPr>
            <a:r>
              <a:rPr sz="1550" b="1" spc="5" dirty="0">
                <a:latin typeface="Calibri"/>
                <a:cs typeface="Calibri"/>
              </a:rPr>
              <a:t>custo </a:t>
            </a:r>
            <a:r>
              <a:rPr sz="1550" b="1" spc="10" dirty="0">
                <a:latin typeface="Calibri"/>
                <a:cs typeface="Calibri"/>
              </a:rPr>
              <a:t>de</a:t>
            </a:r>
            <a:r>
              <a:rPr sz="1550" b="1" spc="-50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aquisição</a:t>
            </a:r>
            <a:r>
              <a:rPr sz="1550" spc="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3509" y="3669792"/>
            <a:ext cx="1628139" cy="281940"/>
          </a:xfrm>
          <a:prstGeom prst="rect">
            <a:avLst/>
          </a:prstGeom>
          <a:solidFill>
            <a:srgbClr val="4965AB"/>
          </a:solidFill>
        </p:spPr>
        <p:txBody>
          <a:bodyPr vert="horz" wrap="square" lIns="0" tIns="31750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250"/>
              </a:spcBef>
            </a:pP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EXEMPLO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33509" y="3951732"/>
            <a:ext cx="3756660" cy="1161415"/>
          </a:xfrm>
          <a:custGeom>
            <a:avLst/>
            <a:gdLst/>
            <a:ahLst/>
            <a:cxnLst/>
            <a:rect l="l" t="t" r="r" b="b"/>
            <a:pathLst>
              <a:path w="3756660" h="1161414">
                <a:moveTo>
                  <a:pt x="0" y="0"/>
                </a:moveTo>
                <a:lnTo>
                  <a:pt x="0" y="1161288"/>
                </a:lnTo>
                <a:lnTo>
                  <a:pt x="3756660" y="1161288"/>
                </a:lnTo>
                <a:lnTo>
                  <a:pt x="37566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9C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14280" y="3966462"/>
            <a:ext cx="3608070" cy="1094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lnSpc>
                <a:spcPct val="100200"/>
              </a:lnSpc>
              <a:spcBef>
                <a:spcPts val="95"/>
              </a:spcBef>
            </a:pPr>
            <a:r>
              <a:rPr sz="1750" b="1" spc="-5" dirty="0">
                <a:latin typeface="Calibri"/>
                <a:cs typeface="Calibri"/>
              </a:rPr>
              <a:t>União cria empresa pública  </a:t>
            </a:r>
            <a:r>
              <a:rPr sz="1750" b="1" spc="-10" dirty="0">
                <a:latin typeface="Calibri"/>
                <a:cs typeface="Calibri"/>
              </a:rPr>
              <a:t>integralizando </a:t>
            </a:r>
            <a:r>
              <a:rPr sz="1750" b="1" dirty="0">
                <a:latin typeface="Calibri"/>
                <a:cs typeface="Calibri"/>
              </a:rPr>
              <a:t>60% do seu </a:t>
            </a:r>
            <a:r>
              <a:rPr sz="1750" b="1" spc="-5" dirty="0">
                <a:latin typeface="Calibri"/>
                <a:cs typeface="Calibri"/>
              </a:rPr>
              <a:t>capital. Na  </a:t>
            </a:r>
            <a:r>
              <a:rPr sz="1750" b="1" spc="-10" dirty="0">
                <a:latin typeface="Calibri"/>
                <a:cs typeface="Calibri"/>
              </a:rPr>
              <a:t>constituição, </a:t>
            </a:r>
            <a:r>
              <a:rPr sz="1750" b="1" dirty="0">
                <a:latin typeface="Calibri"/>
                <a:cs typeface="Calibri"/>
              </a:rPr>
              <a:t>o </a:t>
            </a:r>
            <a:r>
              <a:rPr sz="1750" b="1" spc="0" dirty="0">
                <a:latin typeface="Calibri"/>
                <a:cs typeface="Calibri"/>
              </a:rPr>
              <a:t>PL </a:t>
            </a:r>
            <a:r>
              <a:rPr sz="1750" b="1" spc="-5" dirty="0">
                <a:latin typeface="Calibri"/>
                <a:cs typeface="Calibri"/>
              </a:rPr>
              <a:t>da empresa </a:t>
            </a:r>
            <a:r>
              <a:rPr sz="1750" b="1" dirty="0">
                <a:latin typeface="Calibri"/>
                <a:cs typeface="Calibri"/>
              </a:rPr>
              <a:t>é </a:t>
            </a:r>
            <a:r>
              <a:rPr sz="1750" b="1" spc="-5" dirty="0">
                <a:latin typeface="Calibri"/>
                <a:cs typeface="Calibri"/>
              </a:rPr>
              <a:t>de R$  </a:t>
            </a:r>
            <a:r>
              <a:rPr sz="1750" b="1" dirty="0">
                <a:latin typeface="Calibri"/>
                <a:cs typeface="Calibri"/>
              </a:rPr>
              <a:t>100</a:t>
            </a:r>
            <a:r>
              <a:rPr sz="1750" b="1" spc="-5" dirty="0">
                <a:latin typeface="Calibri"/>
                <a:cs typeface="Calibri"/>
              </a:rPr>
              <a:t> bi.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49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138806" y="3957828"/>
            <a:ext cx="3953510" cy="890269"/>
          </a:xfrm>
          <a:prstGeom prst="rect">
            <a:avLst/>
          </a:prstGeom>
          <a:solidFill>
            <a:srgbClr val="C9CBE7"/>
          </a:solidFill>
        </p:spPr>
        <p:txBody>
          <a:bodyPr vert="horz" wrap="square" lIns="0" tIns="30480" rIns="0" bIns="0" rtlCol="0">
            <a:spAutoFit/>
          </a:bodyPr>
          <a:lstStyle/>
          <a:p>
            <a:pPr marL="81915" marR="72390" algn="just">
              <a:lnSpc>
                <a:spcPct val="100000"/>
              </a:lnSpc>
              <a:spcBef>
                <a:spcPts val="240"/>
              </a:spcBef>
            </a:pPr>
            <a:r>
              <a:rPr sz="1750" b="1" spc="-5" dirty="0">
                <a:latin typeface="Calibri"/>
                <a:cs typeface="Calibri"/>
              </a:rPr>
              <a:t>Ao final </a:t>
            </a:r>
            <a:r>
              <a:rPr sz="1750" b="1" dirty="0">
                <a:latin typeface="Calibri"/>
                <a:cs typeface="Calibri"/>
              </a:rPr>
              <a:t>do </a:t>
            </a:r>
            <a:r>
              <a:rPr sz="1750" b="1" spc="-10" dirty="0">
                <a:latin typeface="Calibri"/>
                <a:cs typeface="Calibri"/>
              </a:rPr>
              <a:t>exercício financeiro, </a:t>
            </a:r>
            <a:r>
              <a:rPr sz="1750" b="1" spc="-5" dirty="0">
                <a:latin typeface="Calibri"/>
                <a:cs typeface="Calibri"/>
              </a:rPr>
              <a:t>após </a:t>
            </a:r>
            <a:r>
              <a:rPr sz="1750" b="1" dirty="0">
                <a:latin typeface="Calibri"/>
                <a:cs typeface="Calibri"/>
              </a:rPr>
              <a:t>a  </a:t>
            </a:r>
            <a:r>
              <a:rPr sz="1750" b="1" spc="-10" dirty="0">
                <a:latin typeface="Calibri"/>
                <a:cs typeface="Calibri"/>
              </a:rPr>
              <a:t>apuração </a:t>
            </a:r>
            <a:r>
              <a:rPr sz="1750" b="1" spc="-5" dirty="0">
                <a:latin typeface="Calibri"/>
                <a:cs typeface="Calibri"/>
              </a:rPr>
              <a:t>do </a:t>
            </a:r>
            <a:r>
              <a:rPr sz="1750" b="1" spc="-10" dirty="0">
                <a:latin typeface="Calibri"/>
                <a:cs typeface="Calibri"/>
              </a:rPr>
              <a:t>resultado, </a:t>
            </a:r>
            <a:r>
              <a:rPr sz="1750" b="1" dirty="0">
                <a:latin typeface="Calibri"/>
                <a:cs typeface="Calibri"/>
              </a:rPr>
              <a:t>a </a:t>
            </a:r>
            <a:r>
              <a:rPr sz="1750" b="1" spc="-5" dirty="0">
                <a:latin typeface="Calibri"/>
                <a:cs typeface="Calibri"/>
              </a:rPr>
              <a:t>empresa  </a:t>
            </a:r>
            <a:r>
              <a:rPr sz="1750" b="1" spc="-10" dirty="0">
                <a:latin typeface="Calibri"/>
                <a:cs typeface="Calibri"/>
              </a:rPr>
              <a:t>apresentou </a:t>
            </a:r>
            <a:r>
              <a:rPr sz="1750" b="1" dirty="0">
                <a:latin typeface="Calibri"/>
                <a:cs typeface="Calibri"/>
              </a:rPr>
              <a:t>PL </a:t>
            </a:r>
            <a:r>
              <a:rPr sz="1750" b="1" spc="-5" dirty="0">
                <a:latin typeface="Calibri"/>
                <a:cs typeface="Calibri"/>
              </a:rPr>
              <a:t>de R$ </a:t>
            </a:r>
            <a:r>
              <a:rPr sz="1750" b="1" dirty="0">
                <a:latin typeface="Calibri"/>
                <a:cs typeface="Calibri"/>
              </a:rPr>
              <a:t>120</a:t>
            </a:r>
            <a:r>
              <a:rPr sz="1750" b="1" spc="10" dirty="0">
                <a:latin typeface="Calibri"/>
                <a:cs typeface="Calibri"/>
              </a:rPr>
              <a:t> </a:t>
            </a:r>
            <a:r>
              <a:rPr sz="1750" b="1" spc="-5" dirty="0">
                <a:latin typeface="Calibri"/>
                <a:cs typeface="Calibri"/>
              </a:rPr>
              <a:t>bi.</a:t>
            </a:r>
            <a:endParaRPr sz="1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084" y="987043"/>
            <a:ext cx="110236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Im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o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b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ili</a:t>
            </a:r>
            <a:r>
              <a:rPr sz="1750" b="1" spc="-25" dirty="0">
                <a:solidFill>
                  <a:srgbClr val="364C81"/>
                </a:solidFill>
                <a:latin typeface="Calibri"/>
                <a:cs typeface="Calibri"/>
              </a:rPr>
              <a:t>z</a:t>
            </a:r>
            <a:r>
              <a:rPr sz="1750" b="1" spc="-5" dirty="0">
                <a:solidFill>
                  <a:srgbClr val="364C81"/>
                </a:solidFill>
                <a:latin typeface="Calibri"/>
                <a:cs typeface="Calibri"/>
              </a:rPr>
              <a:t>ad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o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4013" y="1370076"/>
            <a:ext cx="8211820" cy="614680"/>
          </a:xfrm>
          <a:custGeom>
            <a:avLst/>
            <a:gdLst/>
            <a:ahLst/>
            <a:cxnLst/>
            <a:rect l="l" t="t" r="r" b="b"/>
            <a:pathLst>
              <a:path w="8211820" h="614680">
                <a:moveTo>
                  <a:pt x="8211309" y="306324"/>
                </a:moveTo>
                <a:lnTo>
                  <a:pt x="8057385" y="0"/>
                </a:lnTo>
                <a:lnTo>
                  <a:pt x="153924" y="0"/>
                </a:lnTo>
                <a:lnTo>
                  <a:pt x="0" y="306324"/>
                </a:lnTo>
                <a:lnTo>
                  <a:pt x="153924" y="614172"/>
                </a:lnTo>
                <a:lnTo>
                  <a:pt x="8057385" y="614172"/>
                </a:lnTo>
                <a:lnTo>
                  <a:pt x="8211309" y="306324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7917" y="1363980"/>
            <a:ext cx="8223884" cy="624840"/>
          </a:xfrm>
          <a:custGeom>
            <a:avLst/>
            <a:gdLst/>
            <a:ahLst/>
            <a:cxnLst/>
            <a:rect l="l" t="t" r="r" b="b"/>
            <a:pathLst>
              <a:path w="8223884" h="624839">
                <a:moveTo>
                  <a:pt x="8223501" y="312420"/>
                </a:moveTo>
                <a:lnTo>
                  <a:pt x="8068053" y="0"/>
                </a:lnTo>
                <a:lnTo>
                  <a:pt x="155448" y="0"/>
                </a:lnTo>
                <a:lnTo>
                  <a:pt x="0" y="312420"/>
                </a:lnTo>
                <a:lnTo>
                  <a:pt x="10668" y="333860"/>
                </a:lnTo>
                <a:lnTo>
                  <a:pt x="10668" y="310896"/>
                </a:lnTo>
                <a:lnTo>
                  <a:pt x="11816" y="313182"/>
                </a:lnTo>
                <a:lnTo>
                  <a:pt x="160020" y="18242"/>
                </a:lnTo>
                <a:lnTo>
                  <a:pt x="160020" y="12192"/>
                </a:lnTo>
                <a:lnTo>
                  <a:pt x="164592" y="9144"/>
                </a:lnTo>
                <a:lnTo>
                  <a:pt x="164592" y="12192"/>
                </a:lnTo>
                <a:lnTo>
                  <a:pt x="8058909" y="12192"/>
                </a:lnTo>
                <a:lnTo>
                  <a:pt x="8058909" y="9144"/>
                </a:lnTo>
                <a:lnTo>
                  <a:pt x="8063481" y="12192"/>
                </a:lnTo>
                <a:lnTo>
                  <a:pt x="8063481" y="18242"/>
                </a:lnTo>
                <a:lnTo>
                  <a:pt x="8211684" y="313182"/>
                </a:lnTo>
                <a:lnTo>
                  <a:pt x="8212833" y="310896"/>
                </a:lnTo>
                <a:lnTo>
                  <a:pt x="8212833" y="333860"/>
                </a:lnTo>
                <a:lnTo>
                  <a:pt x="8223501" y="312420"/>
                </a:lnTo>
                <a:close/>
              </a:path>
              <a:path w="8223884" h="624839">
                <a:moveTo>
                  <a:pt x="11816" y="313182"/>
                </a:moveTo>
                <a:lnTo>
                  <a:pt x="10668" y="310896"/>
                </a:lnTo>
                <a:lnTo>
                  <a:pt x="10668" y="315468"/>
                </a:lnTo>
                <a:lnTo>
                  <a:pt x="11816" y="313182"/>
                </a:lnTo>
                <a:close/>
              </a:path>
              <a:path w="8223884" h="624839">
                <a:moveTo>
                  <a:pt x="163060" y="614172"/>
                </a:moveTo>
                <a:lnTo>
                  <a:pt x="11816" y="313182"/>
                </a:lnTo>
                <a:lnTo>
                  <a:pt x="10668" y="315468"/>
                </a:lnTo>
                <a:lnTo>
                  <a:pt x="10668" y="333860"/>
                </a:lnTo>
                <a:lnTo>
                  <a:pt x="155448" y="624840"/>
                </a:lnTo>
                <a:lnTo>
                  <a:pt x="160020" y="624840"/>
                </a:lnTo>
                <a:lnTo>
                  <a:pt x="160020" y="614172"/>
                </a:lnTo>
                <a:lnTo>
                  <a:pt x="163060" y="614172"/>
                </a:lnTo>
                <a:close/>
              </a:path>
              <a:path w="8223884" h="624839">
                <a:moveTo>
                  <a:pt x="164592" y="9144"/>
                </a:moveTo>
                <a:lnTo>
                  <a:pt x="160020" y="12192"/>
                </a:lnTo>
                <a:lnTo>
                  <a:pt x="163060" y="12192"/>
                </a:lnTo>
                <a:lnTo>
                  <a:pt x="164592" y="9144"/>
                </a:lnTo>
                <a:close/>
              </a:path>
              <a:path w="8223884" h="624839">
                <a:moveTo>
                  <a:pt x="163060" y="12192"/>
                </a:moveTo>
                <a:lnTo>
                  <a:pt x="160020" y="12192"/>
                </a:lnTo>
                <a:lnTo>
                  <a:pt x="160020" y="18242"/>
                </a:lnTo>
                <a:lnTo>
                  <a:pt x="163060" y="12192"/>
                </a:lnTo>
                <a:close/>
              </a:path>
              <a:path w="8223884" h="624839">
                <a:moveTo>
                  <a:pt x="164592" y="617220"/>
                </a:moveTo>
                <a:lnTo>
                  <a:pt x="163060" y="614172"/>
                </a:lnTo>
                <a:lnTo>
                  <a:pt x="160020" y="614172"/>
                </a:lnTo>
                <a:lnTo>
                  <a:pt x="164592" y="617220"/>
                </a:lnTo>
                <a:close/>
              </a:path>
              <a:path w="8223884" h="624839">
                <a:moveTo>
                  <a:pt x="164592" y="624840"/>
                </a:moveTo>
                <a:lnTo>
                  <a:pt x="164592" y="617220"/>
                </a:lnTo>
                <a:lnTo>
                  <a:pt x="160020" y="614172"/>
                </a:lnTo>
                <a:lnTo>
                  <a:pt x="160020" y="624840"/>
                </a:lnTo>
                <a:lnTo>
                  <a:pt x="164592" y="624840"/>
                </a:lnTo>
                <a:close/>
              </a:path>
              <a:path w="8223884" h="624839">
                <a:moveTo>
                  <a:pt x="164592" y="12192"/>
                </a:moveTo>
                <a:lnTo>
                  <a:pt x="164592" y="9144"/>
                </a:lnTo>
                <a:lnTo>
                  <a:pt x="163060" y="12192"/>
                </a:lnTo>
                <a:lnTo>
                  <a:pt x="164592" y="12192"/>
                </a:lnTo>
                <a:close/>
              </a:path>
              <a:path w="8223884" h="624839">
                <a:moveTo>
                  <a:pt x="8060440" y="614172"/>
                </a:moveTo>
                <a:lnTo>
                  <a:pt x="163060" y="614172"/>
                </a:lnTo>
                <a:lnTo>
                  <a:pt x="164592" y="617220"/>
                </a:lnTo>
                <a:lnTo>
                  <a:pt x="164592" y="624840"/>
                </a:lnTo>
                <a:lnTo>
                  <a:pt x="8058909" y="624840"/>
                </a:lnTo>
                <a:lnTo>
                  <a:pt x="8058909" y="617220"/>
                </a:lnTo>
                <a:lnTo>
                  <a:pt x="8060440" y="614172"/>
                </a:lnTo>
                <a:close/>
              </a:path>
              <a:path w="8223884" h="624839">
                <a:moveTo>
                  <a:pt x="8063481" y="12192"/>
                </a:moveTo>
                <a:lnTo>
                  <a:pt x="8058909" y="9144"/>
                </a:lnTo>
                <a:lnTo>
                  <a:pt x="8060440" y="12192"/>
                </a:lnTo>
                <a:lnTo>
                  <a:pt x="8063481" y="12192"/>
                </a:lnTo>
                <a:close/>
              </a:path>
              <a:path w="8223884" h="624839">
                <a:moveTo>
                  <a:pt x="8060440" y="12192"/>
                </a:moveTo>
                <a:lnTo>
                  <a:pt x="8058909" y="9144"/>
                </a:lnTo>
                <a:lnTo>
                  <a:pt x="8058909" y="12192"/>
                </a:lnTo>
                <a:lnTo>
                  <a:pt x="8060440" y="12192"/>
                </a:lnTo>
                <a:close/>
              </a:path>
              <a:path w="8223884" h="624839">
                <a:moveTo>
                  <a:pt x="8063481" y="614172"/>
                </a:moveTo>
                <a:lnTo>
                  <a:pt x="8060440" y="614172"/>
                </a:lnTo>
                <a:lnTo>
                  <a:pt x="8058909" y="617220"/>
                </a:lnTo>
                <a:lnTo>
                  <a:pt x="8063481" y="614172"/>
                </a:lnTo>
                <a:close/>
              </a:path>
              <a:path w="8223884" h="624839">
                <a:moveTo>
                  <a:pt x="8063481" y="624840"/>
                </a:moveTo>
                <a:lnTo>
                  <a:pt x="8063481" y="614172"/>
                </a:lnTo>
                <a:lnTo>
                  <a:pt x="8058909" y="617220"/>
                </a:lnTo>
                <a:lnTo>
                  <a:pt x="8058909" y="624840"/>
                </a:lnTo>
                <a:lnTo>
                  <a:pt x="8063481" y="624840"/>
                </a:lnTo>
                <a:close/>
              </a:path>
              <a:path w="8223884" h="624839">
                <a:moveTo>
                  <a:pt x="8063481" y="18242"/>
                </a:moveTo>
                <a:lnTo>
                  <a:pt x="8063481" y="12192"/>
                </a:lnTo>
                <a:lnTo>
                  <a:pt x="8060440" y="12192"/>
                </a:lnTo>
                <a:lnTo>
                  <a:pt x="8063481" y="18242"/>
                </a:lnTo>
                <a:close/>
              </a:path>
              <a:path w="8223884" h="624839">
                <a:moveTo>
                  <a:pt x="8212833" y="333860"/>
                </a:moveTo>
                <a:lnTo>
                  <a:pt x="8212833" y="315468"/>
                </a:lnTo>
                <a:lnTo>
                  <a:pt x="8211684" y="313182"/>
                </a:lnTo>
                <a:lnTo>
                  <a:pt x="8060440" y="614172"/>
                </a:lnTo>
                <a:lnTo>
                  <a:pt x="8063481" y="614172"/>
                </a:lnTo>
                <a:lnTo>
                  <a:pt x="8063481" y="624840"/>
                </a:lnTo>
                <a:lnTo>
                  <a:pt x="8068053" y="624840"/>
                </a:lnTo>
                <a:lnTo>
                  <a:pt x="8212833" y="333860"/>
                </a:lnTo>
                <a:close/>
              </a:path>
              <a:path w="8223884" h="624839">
                <a:moveTo>
                  <a:pt x="8212833" y="315468"/>
                </a:moveTo>
                <a:lnTo>
                  <a:pt x="8212833" y="310896"/>
                </a:lnTo>
                <a:lnTo>
                  <a:pt x="8211684" y="313182"/>
                </a:lnTo>
                <a:lnTo>
                  <a:pt x="8212833" y="315468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98176" y="1439671"/>
            <a:ext cx="227584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0" dirty="0">
                <a:solidFill>
                  <a:srgbClr val="FFFFFF"/>
                </a:solidFill>
                <a:latin typeface="Calibri"/>
                <a:cs typeface="Calibri"/>
              </a:rPr>
              <a:t>Reconhecimento</a:t>
            </a:r>
            <a:r>
              <a:rPr sz="1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inicial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75310" y="1786127"/>
            <a:ext cx="6055360" cy="509270"/>
          </a:xfrm>
          <a:custGeom>
            <a:avLst/>
            <a:gdLst/>
            <a:ahLst/>
            <a:cxnLst/>
            <a:rect l="l" t="t" r="r" b="b"/>
            <a:pathLst>
              <a:path w="6055359" h="509269">
                <a:moveTo>
                  <a:pt x="6054852" y="423672"/>
                </a:moveTo>
                <a:lnTo>
                  <a:pt x="6054852" y="83820"/>
                </a:lnTo>
                <a:lnTo>
                  <a:pt x="6048184" y="51435"/>
                </a:lnTo>
                <a:lnTo>
                  <a:pt x="6030087" y="24765"/>
                </a:lnTo>
                <a:lnTo>
                  <a:pt x="6003417" y="6667"/>
                </a:lnTo>
                <a:lnTo>
                  <a:pt x="5971032" y="0"/>
                </a:lnTo>
                <a:lnTo>
                  <a:pt x="83820" y="0"/>
                </a:lnTo>
                <a:lnTo>
                  <a:pt x="51435" y="6667"/>
                </a:lnTo>
                <a:lnTo>
                  <a:pt x="24765" y="24765"/>
                </a:lnTo>
                <a:lnTo>
                  <a:pt x="6667" y="51435"/>
                </a:lnTo>
                <a:lnTo>
                  <a:pt x="0" y="83820"/>
                </a:lnTo>
                <a:lnTo>
                  <a:pt x="0" y="423672"/>
                </a:lnTo>
                <a:lnTo>
                  <a:pt x="6667" y="456938"/>
                </a:lnTo>
                <a:lnTo>
                  <a:pt x="24765" y="484060"/>
                </a:lnTo>
                <a:lnTo>
                  <a:pt x="51435" y="502324"/>
                </a:lnTo>
                <a:lnTo>
                  <a:pt x="83820" y="509016"/>
                </a:lnTo>
                <a:lnTo>
                  <a:pt x="5971032" y="509016"/>
                </a:lnTo>
                <a:lnTo>
                  <a:pt x="6003417" y="502324"/>
                </a:lnTo>
                <a:lnTo>
                  <a:pt x="6030087" y="484060"/>
                </a:lnTo>
                <a:lnTo>
                  <a:pt x="6048184" y="456938"/>
                </a:lnTo>
                <a:lnTo>
                  <a:pt x="6054852" y="423672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69214" y="1780032"/>
            <a:ext cx="6067425" cy="521334"/>
          </a:xfrm>
          <a:custGeom>
            <a:avLst/>
            <a:gdLst/>
            <a:ahLst/>
            <a:cxnLst/>
            <a:rect l="l" t="t" r="r" b="b"/>
            <a:pathLst>
              <a:path w="6067425" h="521335">
                <a:moveTo>
                  <a:pt x="6067044" y="438912"/>
                </a:moveTo>
                <a:lnTo>
                  <a:pt x="6067044" y="80772"/>
                </a:lnTo>
                <a:lnTo>
                  <a:pt x="6065520" y="73152"/>
                </a:lnTo>
                <a:lnTo>
                  <a:pt x="6059424" y="54864"/>
                </a:lnTo>
                <a:lnTo>
                  <a:pt x="6056376" y="47244"/>
                </a:lnTo>
                <a:lnTo>
                  <a:pt x="6051804" y="39624"/>
                </a:lnTo>
                <a:lnTo>
                  <a:pt x="6045708" y="33528"/>
                </a:lnTo>
                <a:lnTo>
                  <a:pt x="6041136" y="27432"/>
                </a:lnTo>
                <a:lnTo>
                  <a:pt x="6033516" y="21336"/>
                </a:lnTo>
                <a:lnTo>
                  <a:pt x="6027420" y="15240"/>
                </a:lnTo>
                <a:lnTo>
                  <a:pt x="6019800" y="10668"/>
                </a:lnTo>
                <a:lnTo>
                  <a:pt x="6012180" y="7620"/>
                </a:lnTo>
                <a:lnTo>
                  <a:pt x="6003036" y="4572"/>
                </a:lnTo>
                <a:lnTo>
                  <a:pt x="5995416" y="1524"/>
                </a:lnTo>
                <a:lnTo>
                  <a:pt x="5986272" y="0"/>
                </a:lnTo>
                <a:lnTo>
                  <a:pt x="80772" y="0"/>
                </a:lnTo>
                <a:lnTo>
                  <a:pt x="71628" y="1524"/>
                </a:lnTo>
                <a:lnTo>
                  <a:pt x="64008" y="4572"/>
                </a:lnTo>
                <a:lnTo>
                  <a:pt x="54864" y="7620"/>
                </a:lnTo>
                <a:lnTo>
                  <a:pt x="47244" y="10668"/>
                </a:lnTo>
                <a:lnTo>
                  <a:pt x="39624" y="15240"/>
                </a:lnTo>
                <a:lnTo>
                  <a:pt x="33528" y="21336"/>
                </a:lnTo>
                <a:lnTo>
                  <a:pt x="25908" y="27432"/>
                </a:lnTo>
                <a:lnTo>
                  <a:pt x="21336" y="33528"/>
                </a:lnTo>
                <a:lnTo>
                  <a:pt x="15240" y="39624"/>
                </a:lnTo>
                <a:lnTo>
                  <a:pt x="10668" y="47244"/>
                </a:lnTo>
                <a:lnTo>
                  <a:pt x="7620" y="54864"/>
                </a:lnTo>
                <a:lnTo>
                  <a:pt x="1524" y="73152"/>
                </a:lnTo>
                <a:lnTo>
                  <a:pt x="0" y="80772"/>
                </a:lnTo>
                <a:lnTo>
                  <a:pt x="0" y="438912"/>
                </a:lnTo>
                <a:lnTo>
                  <a:pt x="1524" y="448056"/>
                </a:lnTo>
                <a:lnTo>
                  <a:pt x="4572" y="457200"/>
                </a:lnTo>
                <a:lnTo>
                  <a:pt x="7620" y="464820"/>
                </a:lnTo>
                <a:lnTo>
                  <a:pt x="10668" y="473964"/>
                </a:lnTo>
                <a:lnTo>
                  <a:pt x="10668" y="91440"/>
                </a:lnTo>
                <a:lnTo>
                  <a:pt x="12192" y="82296"/>
                </a:lnTo>
                <a:lnTo>
                  <a:pt x="12192" y="74676"/>
                </a:lnTo>
                <a:lnTo>
                  <a:pt x="15240" y="67056"/>
                </a:lnTo>
                <a:lnTo>
                  <a:pt x="16764" y="59436"/>
                </a:lnTo>
                <a:lnTo>
                  <a:pt x="19812" y="55372"/>
                </a:lnTo>
                <a:lnTo>
                  <a:pt x="19812" y="53340"/>
                </a:lnTo>
                <a:lnTo>
                  <a:pt x="24384" y="45720"/>
                </a:lnTo>
                <a:lnTo>
                  <a:pt x="24384" y="47244"/>
                </a:lnTo>
                <a:lnTo>
                  <a:pt x="28956" y="39624"/>
                </a:lnTo>
                <a:lnTo>
                  <a:pt x="28956" y="41148"/>
                </a:lnTo>
                <a:lnTo>
                  <a:pt x="33528" y="36576"/>
                </a:lnTo>
                <a:lnTo>
                  <a:pt x="33528" y="35052"/>
                </a:lnTo>
                <a:lnTo>
                  <a:pt x="39624" y="28956"/>
                </a:lnTo>
                <a:lnTo>
                  <a:pt x="45720" y="24384"/>
                </a:lnTo>
                <a:lnTo>
                  <a:pt x="51816" y="21945"/>
                </a:lnTo>
                <a:lnTo>
                  <a:pt x="51816" y="21336"/>
                </a:lnTo>
                <a:lnTo>
                  <a:pt x="59436" y="16764"/>
                </a:lnTo>
                <a:lnTo>
                  <a:pt x="59436" y="18288"/>
                </a:lnTo>
                <a:lnTo>
                  <a:pt x="74676" y="12192"/>
                </a:lnTo>
                <a:lnTo>
                  <a:pt x="74676" y="13716"/>
                </a:lnTo>
                <a:lnTo>
                  <a:pt x="82296" y="12192"/>
                </a:lnTo>
                <a:lnTo>
                  <a:pt x="89916" y="10922"/>
                </a:lnTo>
                <a:lnTo>
                  <a:pt x="89916" y="10668"/>
                </a:lnTo>
                <a:lnTo>
                  <a:pt x="5977128" y="10668"/>
                </a:lnTo>
                <a:lnTo>
                  <a:pt x="5977128" y="10922"/>
                </a:lnTo>
                <a:lnTo>
                  <a:pt x="5984748" y="12192"/>
                </a:lnTo>
                <a:lnTo>
                  <a:pt x="5992368" y="13716"/>
                </a:lnTo>
                <a:lnTo>
                  <a:pt x="5992368" y="12192"/>
                </a:lnTo>
                <a:lnTo>
                  <a:pt x="6007608" y="18288"/>
                </a:lnTo>
                <a:lnTo>
                  <a:pt x="6007608" y="16764"/>
                </a:lnTo>
                <a:lnTo>
                  <a:pt x="6015228" y="21336"/>
                </a:lnTo>
                <a:lnTo>
                  <a:pt x="6015228" y="21945"/>
                </a:lnTo>
                <a:lnTo>
                  <a:pt x="6021324" y="24384"/>
                </a:lnTo>
                <a:lnTo>
                  <a:pt x="6027420" y="28956"/>
                </a:lnTo>
                <a:lnTo>
                  <a:pt x="6033516" y="35052"/>
                </a:lnTo>
                <a:lnTo>
                  <a:pt x="6033516" y="36576"/>
                </a:lnTo>
                <a:lnTo>
                  <a:pt x="6038088" y="41148"/>
                </a:lnTo>
                <a:lnTo>
                  <a:pt x="6038088" y="39624"/>
                </a:lnTo>
                <a:lnTo>
                  <a:pt x="6042660" y="47244"/>
                </a:lnTo>
                <a:lnTo>
                  <a:pt x="6042660" y="45720"/>
                </a:lnTo>
                <a:lnTo>
                  <a:pt x="6045708" y="53340"/>
                </a:lnTo>
                <a:lnTo>
                  <a:pt x="6050280" y="59436"/>
                </a:lnTo>
                <a:lnTo>
                  <a:pt x="6050280" y="63246"/>
                </a:lnTo>
                <a:lnTo>
                  <a:pt x="6054852" y="74676"/>
                </a:lnTo>
                <a:lnTo>
                  <a:pt x="6054852" y="82296"/>
                </a:lnTo>
                <a:lnTo>
                  <a:pt x="6056376" y="91440"/>
                </a:lnTo>
                <a:lnTo>
                  <a:pt x="6056376" y="473964"/>
                </a:lnTo>
                <a:lnTo>
                  <a:pt x="6059424" y="464820"/>
                </a:lnTo>
                <a:lnTo>
                  <a:pt x="6062472" y="457200"/>
                </a:lnTo>
                <a:lnTo>
                  <a:pt x="6065520" y="448056"/>
                </a:lnTo>
                <a:lnTo>
                  <a:pt x="6067044" y="438912"/>
                </a:lnTo>
                <a:close/>
              </a:path>
              <a:path w="6067425" h="521335">
                <a:moveTo>
                  <a:pt x="21336" y="467868"/>
                </a:moveTo>
                <a:lnTo>
                  <a:pt x="16764" y="460248"/>
                </a:lnTo>
                <a:lnTo>
                  <a:pt x="16764" y="461772"/>
                </a:lnTo>
                <a:lnTo>
                  <a:pt x="15240" y="454152"/>
                </a:lnTo>
                <a:lnTo>
                  <a:pt x="12192" y="446532"/>
                </a:lnTo>
                <a:lnTo>
                  <a:pt x="12192" y="438912"/>
                </a:lnTo>
                <a:lnTo>
                  <a:pt x="10668" y="429768"/>
                </a:lnTo>
                <a:lnTo>
                  <a:pt x="10668" y="473964"/>
                </a:lnTo>
                <a:lnTo>
                  <a:pt x="15240" y="480060"/>
                </a:lnTo>
                <a:lnTo>
                  <a:pt x="19812" y="485775"/>
                </a:lnTo>
                <a:lnTo>
                  <a:pt x="19812" y="467868"/>
                </a:lnTo>
                <a:lnTo>
                  <a:pt x="21336" y="467868"/>
                </a:lnTo>
                <a:close/>
              </a:path>
              <a:path w="6067425" h="521335">
                <a:moveTo>
                  <a:pt x="21336" y="53340"/>
                </a:moveTo>
                <a:lnTo>
                  <a:pt x="19812" y="53340"/>
                </a:lnTo>
                <a:lnTo>
                  <a:pt x="19812" y="55372"/>
                </a:lnTo>
                <a:lnTo>
                  <a:pt x="21336" y="53340"/>
                </a:lnTo>
                <a:close/>
              </a:path>
              <a:path w="6067425" h="521335">
                <a:moveTo>
                  <a:pt x="35052" y="486156"/>
                </a:moveTo>
                <a:lnTo>
                  <a:pt x="28956" y="480060"/>
                </a:lnTo>
                <a:lnTo>
                  <a:pt x="28956" y="481584"/>
                </a:lnTo>
                <a:lnTo>
                  <a:pt x="24384" y="473964"/>
                </a:lnTo>
                <a:lnTo>
                  <a:pt x="24384" y="475488"/>
                </a:lnTo>
                <a:lnTo>
                  <a:pt x="19812" y="467868"/>
                </a:lnTo>
                <a:lnTo>
                  <a:pt x="19812" y="485775"/>
                </a:lnTo>
                <a:lnTo>
                  <a:pt x="21336" y="487680"/>
                </a:lnTo>
                <a:lnTo>
                  <a:pt x="25908" y="493776"/>
                </a:lnTo>
                <a:lnTo>
                  <a:pt x="33528" y="499872"/>
                </a:lnTo>
                <a:lnTo>
                  <a:pt x="33528" y="486156"/>
                </a:lnTo>
                <a:lnTo>
                  <a:pt x="35052" y="486156"/>
                </a:lnTo>
                <a:close/>
              </a:path>
              <a:path w="6067425" h="521335">
                <a:moveTo>
                  <a:pt x="35052" y="35052"/>
                </a:moveTo>
                <a:lnTo>
                  <a:pt x="33528" y="35052"/>
                </a:lnTo>
                <a:lnTo>
                  <a:pt x="33528" y="36576"/>
                </a:lnTo>
                <a:lnTo>
                  <a:pt x="35052" y="35052"/>
                </a:lnTo>
                <a:close/>
              </a:path>
              <a:path w="6067425" h="521335">
                <a:moveTo>
                  <a:pt x="53340" y="499872"/>
                </a:moveTo>
                <a:lnTo>
                  <a:pt x="45720" y="495300"/>
                </a:lnTo>
                <a:lnTo>
                  <a:pt x="45720" y="496824"/>
                </a:lnTo>
                <a:lnTo>
                  <a:pt x="39624" y="490728"/>
                </a:lnTo>
                <a:lnTo>
                  <a:pt x="39624" y="492252"/>
                </a:lnTo>
                <a:lnTo>
                  <a:pt x="33528" y="486156"/>
                </a:lnTo>
                <a:lnTo>
                  <a:pt x="33528" y="499872"/>
                </a:lnTo>
                <a:lnTo>
                  <a:pt x="39624" y="505968"/>
                </a:lnTo>
                <a:lnTo>
                  <a:pt x="47244" y="509016"/>
                </a:lnTo>
                <a:lnTo>
                  <a:pt x="51816" y="511759"/>
                </a:lnTo>
                <a:lnTo>
                  <a:pt x="51816" y="499872"/>
                </a:lnTo>
                <a:lnTo>
                  <a:pt x="53340" y="499872"/>
                </a:lnTo>
                <a:close/>
              </a:path>
              <a:path w="6067425" h="521335">
                <a:moveTo>
                  <a:pt x="53340" y="21336"/>
                </a:moveTo>
                <a:lnTo>
                  <a:pt x="51816" y="21336"/>
                </a:lnTo>
                <a:lnTo>
                  <a:pt x="51816" y="21945"/>
                </a:lnTo>
                <a:lnTo>
                  <a:pt x="53340" y="21336"/>
                </a:lnTo>
                <a:close/>
              </a:path>
              <a:path w="6067425" h="521335">
                <a:moveTo>
                  <a:pt x="6015228" y="511759"/>
                </a:moveTo>
                <a:lnTo>
                  <a:pt x="6015228" y="499872"/>
                </a:lnTo>
                <a:lnTo>
                  <a:pt x="5999988" y="505968"/>
                </a:lnTo>
                <a:lnTo>
                  <a:pt x="5984748" y="509016"/>
                </a:lnTo>
                <a:lnTo>
                  <a:pt x="82296" y="509016"/>
                </a:lnTo>
                <a:lnTo>
                  <a:pt x="67056" y="505968"/>
                </a:lnTo>
                <a:lnTo>
                  <a:pt x="51816" y="499872"/>
                </a:lnTo>
                <a:lnTo>
                  <a:pt x="51816" y="511759"/>
                </a:lnTo>
                <a:lnTo>
                  <a:pt x="54864" y="513588"/>
                </a:lnTo>
                <a:lnTo>
                  <a:pt x="64008" y="516636"/>
                </a:lnTo>
                <a:lnTo>
                  <a:pt x="71628" y="518160"/>
                </a:lnTo>
                <a:lnTo>
                  <a:pt x="89916" y="521208"/>
                </a:lnTo>
                <a:lnTo>
                  <a:pt x="5977128" y="521208"/>
                </a:lnTo>
                <a:lnTo>
                  <a:pt x="5995416" y="518160"/>
                </a:lnTo>
                <a:lnTo>
                  <a:pt x="6003036" y="516636"/>
                </a:lnTo>
                <a:lnTo>
                  <a:pt x="6012180" y="513588"/>
                </a:lnTo>
                <a:lnTo>
                  <a:pt x="6015228" y="511759"/>
                </a:lnTo>
                <a:close/>
              </a:path>
              <a:path w="6067425" h="521335">
                <a:moveTo>
                  <a:pt x="91440" y="10668"/>
                </a:moveTo>
                <a:lnTo>
                  <a:pt x="89916" y="10668"/>
                </a:lnTo>
                <a:lnTo>
                  <a:pt x="89916" y="10922"/>
                </a:lnTo>
                <a:lnTo>
                  <a:pt x="91440" y="10668"/>
                </a:lnTo>
                <a:close/>
              </a:path>
              <a:path w="6067425" h="521335">
                <a:moveTo>
                  <a:pt x="5977128" y="10922"/>
                </a:moveTo>
                <a:lnTo>
                  <a:pt x="5977128" y="10668"/>
                </a:lnTo>
                <a:lnTo>
                  <a:pt x="5975604" y="10668"/>
                </a:lnTo>
                <a:lnTo>
                  <a:pt x="5977128" y="10922"/>
                </a:lnTo>
                <a:close/>
              </a:path>
              <a:path w="6067425" h="521335">
                <a:moveTo>
                  <a:pt x="6015228" y="21945"/>
                </a:moveTo>
                <a:lnTo>
                  <a:pt x="6015228" y="21336"/>
                </a:lnTo>
                <a:lnTo>
                  <a:pt x="6013704" y="21336"/>
                </a:lnTo>
                <a:lnTo>
                  <a:pt x="6015228" y="21945"/>
                </a:lnTo>
                <a:close/>
              </a:path>
              <a:path w="6067425" h="521335">
                <a:moveTo>
                  <a:pt x="6033516" y="499872"/>
                </a:moveTo>
                <a:lnTo>
                  <a:pt x="6033516" y="486156"/>
                </a:lnTo>
                <a:lnTo>
                  <a:pt x="6027420" y="492252"/>
                </a:lnTo>
                <a:lnTo>
                  <a:pt x="6027420" y="490728"/>
                </a:lnTo>
                <a:lnTo>
                  <a:pt x="6021324" y="496824"/>
                </a:lnTo>
                <a:lnTo>
                  <a:pt x="6021324" y="495300"/>
                </a:lnTo>
                <a:lnTo>
                  <a:pt x="6013704" y="499872"/>
                </a:lnTo>
                <a:lnTo>
                  <a:pt x="6015228" y="499872"/>
                </a:lnTo>
                <a:lnTo>
                  <a:pt x="6015228" y="511759"/>
                </a:lnTo>
                <a:lnTo>
                  <a:pt x="6019800" y="509016"/>
                </a:lnTo>
                <a:lnTo>
                  <a:pt x="6027420" y="505968"/>
                </a:lnTo>
                <a:lnTo>
                  <a:pt x="6033516" y="499872"/>
                </a:lnTo>
                <a:close/>
              </a:path>
              <a:path w="6067425" h="521335">
                <a:moveTo>
                  <a:pt x="6033516" y="36576"/>
                </a:moveTo>
                <a:lnTo>
                  <a:pt x="6033516" y="35052"/>
                </a:lnTo>
                <a:lnTo>
                  <a:pt x="6031992" y="35052"/>
                </a:lnTo>
                <a:lnTo>
                  <a:pt x="6033516" y="36576"/>
                </a:lnTo>
                <a:close/>
              </a:path>
              <a:path w="6067425" h="521335">
                <a:moveTo>
                  <a:pt x="6050280" y="481965"/>
                </a:moveTo>
                <a:lnTo>
                  <a:pt x="6050280" y="460248"/>
                </a:lnTo>
                <a:lnTo>
                  <a:pt x="6045708" y="467868"/>
                </a:lnTo>
                <a:lnTo>
                  <a:pt x="6042660" y="475488"/>
                </a:lnTo>
                <a:lnTo>
                  <a:pt x="6042660" y="473964"/>
                </a:lnTo>
                <a:lnTo>
                  <a:pt x="6038088" y="481584"/>
                </a:lnTo>
                <a:lnTo>
                  <a:pt x="6038088" y="480060"/>
                </a:lnTo>
                <a:lnTo>
                  <a:pt x="6031992" y="486156"/>
                </a:lnTo>
                <a:lnTo>
                  <a:pt x="6033516" y="486156"/>
                </a:lnTo>
                <a:lnTo>
                  <a:pt x="6033516" y="499872"/>
                </a:lnTo>
                <a:lnTo>
                  <a:pt x="6041136" y="493776"/>
                </a:lnTo>
                <a:lnTo>
                  <a:pt x="6045708" y="487680"/>
                </a:lnTo>
                <a:lnTo>
                  <a:pt x="6050280" y="481965"/>
                </a:lnTo>
                <a:close/>
              </a:path>
              <a:path w="6067425" h="521335">
                <a:moveTo>
                  <a:pt x="6050280" y="63246"/>
                </a:moveTo>
                <a:lnTo>
                  <a:pt x="6050280" y="59436"/>
                </a:lnTo>
                <a:lnTo>
                  <a:pt x="6048756" y="59436"/>
                </a:lnTo>
                <a:lnTo>
                  <a:pt x="6050280" y="63246"/>
                </a:lnTo>
                <a:close/>
              </a:path>
              <a:path w="6067425" h="521335">
                <a:moveTo>
                  <a:pt x="6056376" y="473964"/>
                </a:moveTo>
                <a:lnTo>
                  <a:pt x="6056376" y="429768"/>
                </a:lnTo>
                <a:lnTo>
                  <a:pt x="6054852" y="438912"/>
                </a:lnTo>
                <a:lnTo>
                  <a:pt x="6054852" y="446532"/>
                </a:lnTo>
                <a:lnTo>
                  <a:pt x="6048756" y="461772"/>
                </a:lnTo>
                <a:lnTo>
                  <a:pt x="6050280" y="460248"/>
                </a:lnTo>
                <a:lnTo>
                  <a:pt x="6050280" y="481965"/>
                </a:lnTo>
                <a:lnTo>
                  <a:pt x="6051804" y="480060"/>
                </a:lnTo>
                <a:lnTo>
                  <a:pt x="6056376" y="473964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167772" y="1909063"/>
            <a:ext cx="34677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255" indent="-249554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400" spc="-20" dirty="0">
                <a:latin typeface="Calibri"/>
                <a:cs typeface="Calibri"/>
              </a:rPr>
              <a:t>Valor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aquisição, produção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construção.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94013" y="3715511"/>
            <a:ext cx="8211820" cy="614680"/>
          </a:xfrm>
          <a:custGeom>
            <a:avLst/>
            <a:gdLst/>
            <a:ahLst/>
            <a:cxnLst/>
            <a:rect l="l" t="t" r="r" b="b"/>
            <a:pathLst>
              <a:path w="8211820" h="614679">
                <a:moveTo>
                  <a:pt x="8211309" y="306324"/>
                </a:moveTo>
                <a:lnTo>
                  <a:pt x="8057385" y="0"/>
                </a:lnTo>
                <a:lnTo>
                  <a:pt x="153924" y="0"/>
                </a:lnTo>
                <a:lnTo>
                  <a:pt x="0" y="306324"/>
                </a:lnTo>
                <a:lnTo>
                  <a:pt x="153924" y="614172"/>
                </a:lnTo>
                <a:lnTo>
                  <a:pt x="8057385" y="614172"/>
                </a:lnTo>
                <a:lnTo>
                  <a:pt x="8211309" y="306324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7917" y="3710940"/>
            <a:ext cx="8223884" cy="623570"/>
          </a:xfrm>
          <a:custGeom>
            <a:avLst/>
            <a:gdLst/>
            <a:ahLst/>
            <a:cxnLst/>
            <a:rect l="l" t="t" r="r" b="b"/>
            <a:pathLst>
              <a:path w="8223884" h="623570">
                <a:moveTo>
                  <a:pt x="8223501" y="310896"/>
                </a:moveTo>
                <a:lnTo>
                  <a:pt x="8068053" y="0"/>
                </a:lnTo>
                <a:lnTo>
                  <a:pt x="155448" y="0"/>
                </a:lnTo>
                <a:lnTo>
                  <a:pt x="0" y="310896"/>
                </a:lnTo>
                <a:lnTo>
                  <a:pt x="10668" y="332336"/>
                </a:lnTo>
                <a:lnTo>
                  <a:pt x="10668" y="309372"/>
                </a:lnTo>
                <a:lnTo>
                  <a:pt x="11816" y="311658"/>
                </a:lnTo>
                <a:lnTo>
                  <a:pt x="160020" y="16718"/>
                </a:lnTo>
                <a:lnTo>
                  <a:pt x="160020" y="10668"/>
                </a:lnTo>
                <a:lnTo>
                  <a:pt x="164592" y="7620"/>
                </a:lnTo>
                <a:lnTo>
                  <a:pt x="164592" y="10668"/>
                </a:lnTo>
                <a:lnTo>
                  <a:pt x="8058909" y="10668"/>
                </a:lnTo>
                <a:lnTo>
                  <a:pt x="8058909" y="7620"/>
                </a:lnTo>
                <a:lnTo>
                  <a:pt x="8063481" y="10668"/>
                </a:lnTo>
                <a:lnTo>
                  <a:pt x="8063481" y="16718"/>
                </a:lnTo>
                <a:lnTo>
                  <a:pt x="8211684" y="311658"/>
                </a:lnTo>
                <a:lnTo>
                  <a:pt x="8212833" y="309372"/>
                </a:lnTo>
                <a:lnTo>
                  <a:pt x="8212833" y="332336"/>
                </a:lnTo>
                <a:lnTo>
                  <a:pt x="8223501" y="310896"/>
                </a:lnTo>
                <a:close/>
              </a:path>
              <a:path w="8223884" h="623570">
                <a:moveTo>
                  <a:pt x="11816" y="311658"/>
                </a:moveTo>
                <a:lnTo>
                  <a:pt x="10668" y="309372"/>
                </a:lnTo>
                <a:lnTo>
                  <a:pt x="10668" y="313944"/>
                </a:lnTo>
                <a:lnTo>
                  <a:pt x="11816" y="311658"/>
                </a:lnTo>
                <a:close/>
              </a:path>
              <a:path w="8223884" h="623570">
                <a:moveTo>
                  <a:pt x="163060" y="612648"/>
                </a:moveTo>
                <a:lnTo>
                  <a:pt x="11816" y="311658"/>
                </a:lnTo>
                <a:lnTo>
                  <a:pt x="10668" y="313944"/>
                </a:lnTo>
                <a:lnTo>
                  <a:pt x="10668" y="332336"/>
                </a:lnTo>
                <a:lnTo>
                  <a:pt x="155448" y="623316"/>
                </a:lnTo>
                <a:lnTo>
                  <a:pt x="160020" y="623316"/>
                </a:lnTo>
                <a:lnTo>
                  <a:pt x="160020" y="612648"/>
                </a:lnTo>
                <a:lnTo>
                  <a:pt x="163060" y="612648"/>
                </a:lnTo>
                <a:close/>
              </a:path>
              <a:path w="8223884" h="623570">
                <a:moveTo>
                  <a:pt x="164592" y="7620"/>
                </a:moveTo>
                <a:lnTo>
                  <a:pt x="160020" y="10668"/>
                </a:lnTo>
                <a:lnTo>
                  <a:pt x="163060" y="10668"/>
                </a:lnTo>
                <a:lnTo>
                  <a:pt x="164592" y="7620"/>
                </a:lnTo>
                <a:close/>
              </a:path>
              <a:path w="8223884" h="623570">
                <a:moveTo>
                  <a:pt x="163060" y="10668"/>
                </a:moveTo>
                <a:lnTo>
                  <a:pt x="160020" y="10668"/>
                </a:lnTo>
                <a:lnTo>
                  <a:pt x="160020" y="16718"/>
                </a:lnTo>
                <a:lnTo>
                  <a:pt x="163060" y="10668"/>
                </a:lnTo>
                <a:close/>
              </a:path>
              <a:path w="8223884" h="623570">
                <a:moveTo>
                  <a:pt x="164592" y="615696"/>
                </a:moveTo>
                <a:lnTo>
                  <a:pt x="163060" y="612648"/>
                </a:lnTo>
                <a:lnTo>
                  <a:pt x="160020" y="612648"/>
                </a:lnTo>
                <a:lnTo>
                  <a:pt x="164592" y="615696"/>
                </a:lnTo>
                <a:close/>
              </a:path>
              <a:path w="8223884" h="623570">
                <a:moveTo>
                  <a:pt x="164592" y="623316"/>
                </a:moveTo>
                <a:lnTo>
                  <a:pt x="164592" y="615696"/>
                </a:lnTo>
                <a:lnTo>
                  <a:pt x="160020" y="612648"/>
                </a:lnTo>
                <a:lnTo>
                  <a:pt x="160020" y="623316"/>
                </a:lnTo>
                <a:lnTo>
                  <a:pt x="164592" y="623316"/>
                </a:lnTo>
                <a:close/>
              </a:path>
              <a:path w="8223884" h="623570">
                <a:moveTo>
                  <a:pt x="164592" y="10668"/>
                </a:moveTo>
                <a:lnTo>
                  <a:pt x="164592" y="7620"/>
                </a:lnTo>
                <a:lnTo>
                  <a:pt x="163060" y="10668"/>
                </a:lnTo>
                <a:lnTo>
                  <a:pt x="164592" y="10668"/>
                </a:lnTo>
                <a:close/>
              </a:path>
              <a:path w="8223884" h="623570">
                <a:moveTo>
                  <a:pt x="8060440" y="612648"/>
                </a:moveTo>
                <a:lnTo>
                  <a:pt x="163060" y="612648"/>
                </a:lnTo>
                <a:lnTo>
                  <a:pt x="164592" y="615696"/>
                </a:lnTo>
                <a:lnTo>
                  <a:pt x="164592" y="623316"/>
                </a:lnTo>
                <a:lnTo>
                  <a:pt x="8058909" y="623316"/>
                </a:lnTo>
                <a:lnTo>
                  <a:pt x="8058909" y="615696"/>
                </a:lnTo>
                <a:lnTo>
                  <a:pt x="8060440" y="612648"/>
                </a:lnTo>
                <a:close/>
              </a:path>
              <a:path w="8223884" h="623570">
                <a:moveTo>
                  <a:pt x="8063481" y="10668"/>
                </a:moveTo>
                <a:lnTo>
                  <a:pt x="8058909" y="7620"/>
                </a:lnTo>
                <a:lnTo>
                  <a:pt x="8060440" y="10668"/>
                </a:lnTo>
                <a:lnTo>
                  <a:pt x="8063481" y="10668"/>
                </a:lnTo>
                <a:close/>
              </a:path>
              <a:path w="8223884" h="623570">
                <a:moveTo>
                  <a:pt x="8060440" y="10668"/>
                </a:moveTo>
                <a:lnTo>
                  <a:pt x="8058909" y="7620"/>
                </a:lnTo>
                <a:lnTo>
                  <a:pt x="8058909" y="10668"/>
                </a:lnTo>
                <a:lnTo>
                  <a:pt x="8060440" y="10668"/>
                </a:lnTo>
                <a:close/>
              </a:path>
              <a:path w="8223884" h="623570">
                <a:moveTo>
                  <a:pt x="8063481" y="612648"/>
                </a:moveTo>
                <a:lnTo>
                  <a:pt x="8060440" y="612648"/>
                </a:lnTo>
                <a:lnTo>
                  <a:pt x="8058909" y="615696"/>
                </a:lnTo>
                <a:lnTo>
                  <a:pt x="8063481" y="612648"/>
                </a:lnTo>
                <a:close/>
              </a:path>
              <a:path w="8223884" h="623570">
                <a:moveTo>
                  <a:pt x="8063481" y="623316"/>
                </a:moveTo>
                <a:lnTo>
                  <a:pt x="8063481" y="612648"/>
                </a:lnTo>
                <a:lnTo>
                  <a:pt x="8058909" y="615696"/>
                </a:lnTo>
                <a:lnTo>
                  <a:pt x="8058909" y="623316"/>
                </a:lnTo>
                <a:lnTo>
                  <a:pt x="8063481" y="623316"/>
                </a:lnTo>
                <a:close/>
              </a:path>
              <a:path w="8223884" h="623570">
                <a:moveTo>
                  <a:pt x="8063481" y="16718"/>
                </a:moveTo>
                <a:lnTo>
                  <a:pt x="8063481" y="10668"/>
                </a:lnTo>
                <a:lnTo>
                  <a:pt x="8060440" y="10668"/>
                </a:lnTo>
                <a:lnTo>
                  <a:pt x="8063481" y="16718"/>
                </a:lnTo>
                <a:close/>
              </a:path>
              <a:path w="8223884" h="623570">
                <a:moveTo>
                  <a:pt x="8212833" y="332336"/>
                </a:moveTo>
                <a:lnTo>
                  <a:pt x="8212833" y="313944"/>
                </a:lnTo>
                <a:lnTo>
                  <a:pt x="8211684" y="311658"/>
                </a:lnTo>
                <a:lnTo>
                  <a:pt x="8060440" y="612648"/>
                </a:lnTo>
                <a:lnTo>
                  <a:pt x="8063481" y="612648"/>
                </a:lnTo>
                <a:lnTo>
                  <a:pt x="8063481" y="623316"/>
                </a:lnTo>
                <a:lnTo>
                  <a:pt x="8068053" y="623316"/>
                </a:lnTo>
                <a:lnTo>
                  <a:pt x="8212833" y="332336"/>
                </a:lnTo>
                <a:close/>
              </a:path>
              <a:path w="8223884" h="623570">
                <a:moveTo>
                  <a:pt x="8212833" y="313944"/>
                </a:moveTo>
                <a:lnTo>
                  <a:pt x="8212833" y="309372"/>
                </a:lnTo>
                <a:lnTo>
                  <a:pt x="8211684" y="311658"/>
                </a:lnTo>
                <a:lnTo>
                  <a:pt x="8212833" y="313944"/>
                </a:lnTo>
                <a:close/>
              </a:path>
            </a:pathLst>
          </a:custGeom>
          <a:solidFill>
            <a:srgbClr val="33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6473" y="4157472"/>
            <a:ext cx="4105910" cy="449580"/>
          </a:xfrm>
          <a:custGeom>
            <a:avLst/>
            <a:gdLst/>
            <a:ahLst/>
            <a:cxnLst/>
            <a:rect l="l" t="t" r="r" b="b"/>
            <a:pathLst>
              <a:path w="4105910" h="449579">
                <a:moveTo>
                  <a:pt x="4105653" y="374904"/>
                </a:moveTo>
                <a:lnTo>
                  <a:pt x="4105653" y="74676"/>
                </a:lnTo>
                <a:lnTo>
                  <a:pt x="4099771" y="45648"/>
                </a:lnTo>
                <a:lnTo>
                  <a:pt x="4083745" y="21907"/>
                </a:lnTo>
                <a:lnTo>
                  <a:pt x="4060004" y="5881"/>
                </a:lnTo>
                <a:lnTo>
                  <a:pt x="4030977" y="0"/>
                </a:lnTo>
                <a:lnTo>
                  <a:pt x="74676" y="0"/>
                </a:lnTo>
                <a:lnTo>
                  <a:pt x="45648" y="5881"/>
                </a:lnTo>
                <a:lnTo>
                  <a:pt x="21907" y="21907"/>
                </a:lnTo>
                <a:lnTo>
                  <a:pt x="5881" y="45648"/>
                </a:lnTo>
                <a:lnTo>
                  <a:pt x="0" y="74676"/>
                </a:lnTo>
                <a:lnTo>
                  <a:pt x="0" y="374904"/>
                </a:lnTo>
                <a:lnTo>
                  <a:pt x="5881" y="403931"/>
                </a:lnTo>
                <a:lnTo>
                  <a:pt x="21907" y="427672"/>
                </a:lnTo>
                <a:lnTo>
                  <a:pt x="45648" y="443698"/>
                </a:lnTo>
                <a:lnTo>
                  <a:pt x="74676" y="449580"/>
                </a:lnTo>
                <a:lnTo>
                  <a:pt x="4030977" y="449580"/>
                </a:lnTo>
                <a:lnTo>
                  <a:pt x="4060004" y="443698"/>
                </a:lnTo>
                <a:lnTo>
                  <a:pt x="4083745" y="427672"/>
                </a:lnTo>
                <a:lnTo>
                  <a:pt x="4099771" y="403931"/>
                </a:lnTo>
                <a:lnTo>
                  <a:pt x="4105653" y="374904"/>
                </a:lnTo>
                <a:close/>
              </a:path>
            </a:pathLst>
          </a:custGeom>
          <a:solidFill>
            <a:srgbClr val="C4BB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0377" y="4152900"/>
            <a:ext cx="4117975" cy="460375"/>
          </a:xfrm>
          <a:custGeom>
            <a:avLst/>
            <a:gdLst/>
            <a:ahLst/>
            <a:cxnLst/>
            <a:rect l="l" t="t" r="r" b="b"/>
            <a:pathLst>
              <a:path w="4117975" h="460375">
                <a:moveTo>
                  <a:pt x="4117845" y="387096"/>
                </a:moveTo>
                <a:lnTo>
                  <a:pt x="4117845" y="71628"/>
                </a:lnTo>
                <a:lnTo>
                  <a:pt x="4116321" y="64008"/>
                </a:lnTo>
                <a:lnTo>
                  <a:pt x="4113273" y="56388"/>
                </a:lnTo>
                <a:lnTo>
                  <a:pt x="4111749" y="48768"/>
                </a:lnTo>
                <a:lnTo>
                  <a:pt x="4107177" y="41148"/>
                </a:lnTo>
                <a:lnTo>
                  <a:pt x="4104129" y="35052"/>
                </a:lnTo>
                <a:lnTo>
                  <a:pt x="4093461" y="22860"/>
                </a:lnTo>
                <a:lnTo>
                  <a:pt x="4053837" y="1524"/>
                </a:lnTo>
                <a:lnTo>
                  <a:pt x="4044693" y="0"/>
                </a:lnTo>
                <a:lnTo>
                  <a:pt x="73152" y="0"/>
                </a:lnTo>
                <a:lnTo>
                  <a:pt x="24384" y="22860"/>
                </a:lnTo>
                <a:lnTo>
                  <a:pt x="4572" y="56388"/>
                </a:lnTo>
                <a:lnTo>
                  <a:pt x="0" y="79248"/>
                </a:lnTo>
                <a:lnTo>
                  <a:pt x="0" y="379476"/>
                </a:lnTo>
                <a:lnTo>
                  <a:pt x="3048" y="394716"/>
                </a:lnTo>
                <a:lnTo>
                  <a:pt x="4572" y="403860"/>
                </a:lnTo>
                <a:lnTo>
                  <a:pt x="7620" y="409956"/>
                </a:lnTo>
                <a:lnTo>
                  <a:pt x="10668" y="417576"/>
                </a:lnTo>
                <a:lnTo>
                  <a:pt x="12192" y="420624"/>
                </a:lnTo>
                <a:lnTo>
                  <a:pt x="12192" y="73152"/>
                </a:lnTo>
                <a:lnTo>
                  <a:pt x="13716" y="65532"/>
                </a:lnTo>
                <a:lnTo>
                  <a:pt x="16764" y="53340"/>
                </a:lnTo>
                <a:lnTo>
                  <a:pt x="19812" y="45720"/>
                </a:lnTo>
                <a:lnTo>
                  <a:pt x="19812" y="47244"/>
                </a:lnTo>
                <a:lnTo>
                  <a:pt x="22860" y="43180"/>
                </a:lnTo>
                <a:lnTo>
                  <a:pt x="22860" y="41148"/>
                </a:lnTo>
                <a:lnTo>
                  <a:pt x="32004" y="30480"/>
                </a:lnTo>
                <a:lnTo>
                  <a:pt x="42672" y="21336"/>
                </a:lnTo>
                <a:lnTo>
                  <a:pt x="42672" y="22860"/>
                </a:lnTo>
                <a:lnTo>
                  <a:pt x="47244" y="19431"/>
                </a:lnTo>
                <a:lnTo>
                  <a:pt x="47244" y="18288"/>
                </a:lnTo>
                <a:lnTo>
                  <a:pt x="54864" y="15240"/>
                </a:lnTo>
                <a:lnTo>
                  <a:pt x="54864" y="16154"/>
                </a:lnTo>
                <a:lnTo>
                  <a:pt x="59436" y="14325"/>
                </a:lnTo>
                <a:lnTo>
                  <a:pt x="59436" y="13716"/>
                </a:lnTo>
                <a:lnTo>
                  <a:pt x="73152" y="10972"/>
                </a:lnTo>
                <a:lnTo>
                  <a:pt x="73152" y="10668"/>
                </a:lnTo>
                <a:lnTo>
                  <a:pt x="4044693" y="10668"/>
                </a:lnTo>
                <a:lnTo>
                  <a:pt x="4044693" y="10972"/>
                </a:lnTo>
                <a:lnTo>
                  <a:pt x="4058409" y="13716"/>
                </a:lnTo>
                <a:lnTo>
                  <a:pt x="4058409" y="14325"/>
                </a:lnTo>
                <a:lnTo>
                  <a:pt x="4064505" y="16764"/>
                </a:lnTo>
                <a:lnTo>
                  <a:pt x="4064505" y="15240"/>
                </a:lnTo>
                <a:lnTo>
                  <a:pt x="4070601" y="18288"/>
                </a:lnTo>
                <a:lnTo>
                  <a:pt x="4075173" y="21717"/>
                </a:lnTo>
                <a:lnTo>
                  <a:pt x="4075173" y="21336"/>
                </a:lnTo>
                <a:lnTo>
                  <a:pt x="4085841" y="30480"/>
                </a:lnTo>
                <a:lnTo>
                  <a:pt x="4094985" y="41148"/>
                </a:lnTo>
                <a:lnTo>
                  <a:pt x="4098033" y="47244"/>
                </a:lnTo>
                <a:lnTo>
                  <a:pt x="4098033" y="45720"/>
                </a:lnTo>
                <a:lnTo>
                  <a:pt x="4101081" y="53340"/>
                </a:lnTo>
                <a:lnTo>
                  <a:pt x="4104129" y="59436"/>
                </a:lnTo>
                <a:lnTo>
                  <a:pt x="4104129" y="62484"/>
                </a:lnTo>
                <a:lnTo>
                  <a:pt x="4105653" y="65532"/>
                </a:lnTo>
                <a:lnTo>
                  <a:pt x="4105653" y="73152"/>
                </a:lnTo>
                <a:lnTo>
                  <a:pt x="4107177" y="80772"/>
                </a:lnTo>
                <a:lnTo>
                  <a:pt x="4107177" y="417576"/>
                </a:lnTo>
                <a:lnTo>
                  <a:pt x="4111749" y="409956"/>
                </a:lnTo>
                <a:lnTo>
                  <a:pt x="4113273" y="403860"/>
                </a:lnTo>
                <a:lnTo>
                  <a:pt x="4116321" y="394716"/>
                </a:lnTo>
                <a:lnTo>
                  <a:pt x="4117845" y="387096"/>
                </a:lnTo>
                <a:close/>
              </a:path>
              <a:path w="4117975" h="460375">
                <a:moveTo>
                  <a:pt x="24384" y="417576"/>
                </a:moveTo>
                <a:lnTo>
                  <a:pt x="19812" y="411480"/>
                </a:lnTo>
                <a:lnTo>
                  <a:pt x="19812" y="413004"/>
                </a:lnTo>
                <a:lnTo>
                  <a:pt x="16764" y="405384"/>
                </a:lnTo>
                <a:lnTo>
                  <a:pt x="16764" y="406908"/>
                </a:lnTo>
                <a:lnTo>
                  <a:pt x="15240" y="399288"/>
                </a:lnTo>
                <a:lnTo>
                  <a:pt x="15240" y="400812"/>
                </a:lnTo>
                <a:lnTo>
                  <a:pt x="12192" y="385572"/>
                </a:lnTo>
                <a:lnTo>
                  <a:pt x="12192" y="420624"/>
                </a:lnTo>
                <a:lnTo>
                  <a:pt x="13716" y="423672"/>
                </a:lnTo>
                <a:lnTo>
                  <a:pt x="22860" y="434122"/>
                </a:lnTo>
                <a:lnTo>
                  <a:pt x="22860" y="417576"/>
                </a:lnTo>
                <a:lnTo>
                  <a:pt x="24384" y="417576"/>
                </a:lnTo>
                <a:close/>
              </a:path>
              <a:path w="4117975" h="460375">
                <a:moveTo>
                  <a:pt x="24384" y="41148"/>
                </a:moveTo>
                <a:lnTo>
                  <a:pt x="22860" y="41148"/>
                </a:lnTo>
                <a:lnTo>
                  <a:pt x="22860" y="43180"/>
                </a:lnTo>
                <a:lnTo>
                  <a:pt x="24384" y="41148"/>
                </a:lnTo>
                <a:close/>
              </a:path>
              <a:path w="4117975" h="460375">
                <a:moveTo>
                  <a:pt x="48768" y="440436"/>
                </a:moveTo>
                <a:lnTo>
                  <a:pt x="42672" y="435864"/>
                </a:lnTo>
                <a:lnTo>
                  <a:pt x="42672" y="437388"/>
                </a:lnTo>
                <a:lnTo>
                  <a:pt x="32004" y="428244"/>
                </a:lnTo>
                <a:lnTo>
                  <a:pt x="22860" y="417576"/>
                </a:lnTo>
                <a:lnTo>
                  <a:pt x="22860" y="434122"/>
                </a:lnTo>
                <a:lnTo>
                  <a:pt x="24384" y="435864"/>
                </a:lnTo>
                <a:lnTo>
                  <a:pt x="42672" y="449580"/>
                </a:lnTo>
                <a:lnTo>
                  <a:pt x="47244" y="451408"/>
                </a:lnTo>
                <a:lnTo>
                  <a:pt x="47244" y="440436"/>
                </a:lnTo>
                <a:lnTo>
                  <a:pt x="48768" y="440436"/>
                </a:lnTo>
                <a:close/>
              </a:path>
              <a:path w="4117975" h="460375">
                <a:moveTo>
                  <a:pt x="48768" y="18288"/>
                </a:moveTo>
                <a:lnTo>
                  <a:pt x="47244" y="18288"/>
                </a:lnTo>
                <a:lnTo>
                  <a:pt x="47244" y="19431"/>
                </a:lnTo>
                <a:lnTo>
                  <a:pt x="48768" y="18288"/>
                </a:lnTo>
                <a:close/>
              </a:path>
              <a:path w="4117975" h="460375">
                <a:moveTo>
                  <a:pt x="54864" y="443484"/>
                </a:moveTo>
                <a:lnTo>
                  <a:pt x="47244" y="440436"/>
                </a:lnTo>
                <a:lnTo>
                  <a:pt x="47244" y="451408"/>
                </a:lnTo>
                <a:lnTo>
                  <a:pt x="53340" y="453847"/>
                </a:lnTo>
                <a:lnTo>
                  <a:pt x="53340" y="443484"/>
                </a:lnTo>
                <a:lnTo>
                  <a:pt x="54864" y="443484"/>
                </a:lnTo>
                <a:close/>
              </a:path>
              <a:path w="4117975" h="460375">
                <a:moveTo>
                  <a:pt x="54864" y="16154"/>
                </a:moveTo>
                <a:lnTo>
                  <a:pt x="54864" y="15240"/>
                </a:lnTo>
                <a:lnTo>
                  <a:pt x="53340" y="16764"/>
                </a:lnTo>
                <a:lnTo>
                  <a:pt x="54864" y="16154"/>
                </a:lnTo>
                <a:close/>
              </a:path>
              <a:path w="4117975" h="460375">
                <a:moveTo>
                  <a:pt x="60960" y="445008"/>
                </a:moveTo>
                <a:lnTo>
                  <a:pt x="53340" y="443484"/>
                </a:lnTo>
                <a:lnTo>
                  <a:pt x="53340" y="453847"/>
                </a:lnTo>
                <a:lnTo>
                  <a:pt x="57912" y="455676"/>
                </a:lnTo>
                <a:lnTo>
                  <a:pt x="59436" y="455980"/>
                </a:lnTo>
                <a:lnTo>
                  <a:pt x="59436" y="445008"/>
                </a:lnTo>
                <a:lnTo>
                  <a:pt x="60960" y="445008"/>
                </a:lnTo>
                <a:close/>
              </a:path>
              <a:path w="4117975" h="460375">
                <a:moveTo>
                  <a:pt x="60960" y="13716"/>
                </a:moveTo>
                <a:lnTo>
                  <a:pt x="59436" y="13716"/>
                </a:lnTo>
                <a:lnTo>
                  <a:pt x="59436" y="14325"/>
                </a:lnTo>
                <a:lnTo>
                  <a:pt x="60960" y="13716"/>
                </a:lnTo>
                <a:close/>
              </a:path>
              <a:path w="4117975" h="460375">
                <a:moveTo>
                  <a:pt x="74676" y="448056"/>
                </a:moveTo>
                <a:lnTo>
                  <a:pt x="59436" y="445008"/>
                </a:lnTo>
                <a:lnTo>
                  <a:pt x="59436" y="455980"/>
                </a:lnTo>
                <a:lnTo>
                  <a:pt x="73152" y="458724"/>
                </a:lnTo>
                <a:lnTo>
                  <a:pt x="73152" y="448056"/>
                </a:lnTo>
                <a:lnTo>
                  <a:pt x="74676" y="448056"/>
                </a:lnTo>
                <a:close/>
              </a:path>
              <a:path w="4117975" h="460375">
                <a:moveTo>
                  <a:pt x="74676" y="10668"/>
                </a:moveTo>
                <a:lnTo>
                  <a:pt x="73152" y="10668"/>
                </a:lnTo>
                <a:lnTo>
                  <a:pt x="73152" y="10972"/>
                </a:lnTo>
                <a:lnTo>
                  <a:pt x="74676" y="10668"/>
                </a:lnTo>
                <a:close/>
              </a:path>
              <a:path w="4117975" h="460375">
                <a:moveTo>
                  <a:pt x="4044693" y="458724"/>
                </a:moveTo>
                <a:lnTo>
                  <a:pt x="4044693" y="448056"/>
                </a:lnTo>
                <a:lnTo>
                  <a:pt x="73152" y="448056"/>
                </a:lnTo>
                <a:lnTo>
                  <a:pt x="73152" y="458724"/>
                </a:lnTo>
                <a:lnTo>
                  <a:pt x="80772" y="460248"/>
                </a:lnTo>
                <a:lnTo>
                  <a:pt x="4037073" y="460248"/>
                </a:lnTo>
                <a:lnTo>
                  <a:pt x="4044693" y="458724"/>
                </a:lnTo>
                <a:close/>
              </a:path>
              <a:path w="4117975" h="460375">
                <a:moveTo>
                  <a:pt x="4044693" y="10972"/>
                </a:moveTo>
                <a:lnTo>
                  <a:pt x="4044693" y="10668"/>
                </a:lnTo>
                <a:lnTo>
                  <a:pt x="4043169" y="10668"/>
                </a:lnTo>
                <a:lnTo>
                  <a:pt x="4044693" y="10972"/>
                </a:lnTo>
                <a:close/>
              </a:path>
              <a:path w="4117975" h="460375">
                <a:moveTo>
                  <a:pt x="4058409" y="456285"/>
                </a:moveTo>
                <a:lnTo>
                  <a:pt x="4058409" y="445008"/>
                </a:lnTo>
                <a:lnTo>
                  <a:pt x="4043169" y="448056"/>
                </a:lnTo>
                <a:lnTo>
                  <a:pt x="4044693" y="448056"/>
                </a:lnTo>
                <a:lnTo>
                  <a:pt x="4044693" y="458724"/>
                </a:lnTo>
                <a:lnTo>
                  <a:pt x="4053837" y="457200"/>
                </a:lnTo>
                <a:lnTo>
                  <a:pt x="4058409" y="456285"/>
                </a:lnTo>
                <a:close/>
              </a:path>
              <a:path w="4117975" h="460375">
                <a:moveTo>
                  <a:pt x="4058409" y="14325"/>
                </a:moveTo>
                <a:lnTo>
                  <a:pt x="4058409" y="13716"/>
                </a:lnTo>
                <a:lnTo>
                  <a:pt x="4056885" y="13716"/>
                </a:lnTo>
                <a:lnTo>
                  <a:pt x="4058409" y="14325"/>
                </a:lnTo>
                <a:close/>
              </a:path>
              <a:path w="4117975" h="460375">
                <a:moveTo>
                  <a:pt x="4076697" y="435864"/>
                </a:moveTo>
                <a:lnTo>
                  <a:pt x="4070601" y="440436"/>
                </a:lnTo>
                <a:lnTo>
                  <a:pt x="4064505" y="443484"/>
                </a:lnTo>
                <a:lnTo>
                  <a:pt x="4056885" y="445008"/>
                </a:lnTo>
                <a:lnTo>
                  <a:pt x="4058409" y="445008"/>
                </a:lnTo>
                <a:lnTo>
                  <a:pt x="4058409" y="456285"/>
                </a:lnTo>
                <a:lnTo>
                  <a:pt x="4061457" y="455676"/>
                </a:lnTo>
                <a:lnTo>
                  <a:pt x="4069077" y="452628"/>
                </a:lnTo>
                <a:lnTo>
                  <a:pt x="4075173" y="449580"/>
                </a:lnTo>
                <a:lnTo>
                  <a:pt x="4075173" y="437388"/>
                </a:lnTo>
                <a:lnTo>
                  <a:pt x="4076697" y="435864"/>
                </a:lnTo>
                <a:close/>
              </a:path>
              <a:path w="4117975" h="460375">
                <a:moveTo>
                  <a:pt x="4076697" y="22860"/>
                </a:moveTo>
                <a:lnTo>
                  <a:pt x="4075173" y="21336"/>
                </a:lnTo>
                <a:lnTo>
                  <a:pt x="4075173" y="21717"/>
                </a:lnTo>
                <a:lnTo>
                  <a:pt x="4076697" y="22860"/>
                </a:lnTo>
                <a:close/>
              </a:path>
              <a:path w="4117975" h="460375">
                <a:moveTo>
                  <a:pt x="4104129" y="423672"/>
                </a:moveTo>
                <a:lnTo>
                  <a:pt x="4104129" y="399288"/>
                </a:lnTo>
                <a:lnTo>
                  <a:pt x="4101081" y="406908"/>
                </a:lnTo>
                <a:lnTo>
                  <a:pt x="4101081" y="405384"/>
                </a:lnTo>
                <a:lnTo>
                  <a:pt x="4098033" y="413004"/>
                </a:lnTo>
                <a:lnTo>
                  <a:pt x="4098033" y="411480"/>
                </a:lnTo>
                <a:lnTo>
                  <a:pt x="4094985" y="417576"/>
                </a:lnTo>
                <a:lnTo>
                  <a:pt x="4085841" y="428244"/>
                </a:lnTo>
                <a:lnTo>
                  <a:pt x="4075173" y="437388"/>
                </a:lnTo>
                <a:lnTo>
                  <a:pt x="4075173" y="449580"/>
                </a:lnTo>
                <a:lnTo>
                  <a:pt x="4082793" y="445008"/>
                </a:lnTo>
                <a:lnTo>
                  <a:pt x="4093461" y="435864"/>
                </a:lnTo>
                <a:lnTo>
                  <a:pt x="4104129" y="423672"/>
                </a:lnTo>
                <a:close/>
              </a:path>
              <a:path w="4117975" h="460375">
                <a:moveTo>
                  <a:pt x="4104129" y="62484"/>
                </a:moveTo>
                <a:lnTo>
                  <a:pt x="4104129" y="59436"/>
                </a:lnTo>
                <a:lnTo>
                  <a:pt x="4102605" y="59436"/>
                </a:lnTo>
                <a:lnTo>
                  <a:pt x="4104129" y="62484"/>
                </a:lnTo>
                <a:close/>
              </a:path>
              <a:path w="4117975" h="460375">
                <a:moveTo>
                  <a:pt x="4107177" y="417576"/>
                </a:moveTo>
                <a:lnTo>
                  <a:pt x="4107177" y="379476"/>
                </a:lnTo>
                <a:lnTo>
                  <a:pt x="4105653" y="387096"/>
                </a:lnTo>
                <a:lnTo>
                  <a:pt x="4105653" y="393192"/>
                </a:lnTo>
                <a:lnTo>
                  <a:pt x="4102605" y="400812"/>
                </a:lnTo>
                <a:lnTo>
                  <a:pt x="4104129" y="399288"/>
                </a:lnTo>
                <a:lnTo>
                  <a:pt x="4104129" y="423672"/>
                </a:lnTo>
                <a:lnTo>
                  <a:pt x="4107177" y="417576"/>
                </a:lnTo>
                <a:close/>
              </a:path>
            </a:pathLst>
          </a:custGeom>
          <a:solidFill>
            <a:srgbClr val="7F8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17404" y="3785106"/>
            <a:ext cx="3025775" cy="7181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135"/>
              </a:spcBef>
            </a:pP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Após o </a:t>
            </a:r>
            <a:r>
              <a:rPr sz="1800" b="1" spc="0" dirty="0">
                <a:solidFill>
                  <a:srgbClr val="FFFFFF"/>
                </a:solidFill>
                <a:latin typeface="Calibri"/>
                <a:cs typeface="Calibri"/>
              </a:rPr>
              <a:t>reconhecimento</a:t>
            </a:r>
            <a:r>
              <a:rPr sz="1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inicial</a:t>
            </a:r>
            <a:endParaRPr sz="1800">
              <a:latin typeface="Calibri"/>
              <a:cs typeface="Calibri"/>
            </a:endParaRPr>
          </a:p>
          <a:p>
            <a:pPr marL="262255" indent="-249554">
              <a:lnSpc>
                <a:spcPct val="100000"/>
              </a:lnSpc>
              <a:spcBef>
                <a:spcPts val="1390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b="1" spc="5" dirty="0">
                <a:latin typeface="Calibri"/>
                <a:cs typeface="Calibri"/>
              </a:rPr>
              <a:t>Custo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58618" y="4157472"/>
            <a:ext cx="3980815" cy="449580"/>
          </a:xfrm>
          <a:custGeom>
            <a:avLst/>
            <a:gdLst/>
            <a:ahLst/>
            <a:cxnLst/>
            <a:rect l="l" t="t" r="r" b="b"/>
            <a:pathLst>
              <a:path w="3980815" h="449579">
                <a:moveTo>
                  <a:pt x="3980688" y="374904"/>
                </a:moveTo>
                <a:lnTo>
                  <a:pt x="3980688" y="74676"/>
                </a:lnTo>
                <a:lnTo>
                  <a:pt x="3974806" y="45648"/>
                </a:lnTo>
                <a:lnTo>
                  <a:pt x="3958780" y="21907"/>
                </a:lnTo>
                <a:lnTo>
                  <a:pt x="3935039" y="5881"/>
                </a:lnTo>
                <a:lnTo>
                  <a:pt x="3906012" y="0"/>
                </a:lnTo>
                <a:lnTo>
                  <a:pt x="74676" y="0"/>
                </a:lnTo>
                <a:lnTo>
                  <a:pt x="45648" y="5881"/>
                </a:lnTo>
                <a:lnTo>
                  <a:pt x="21907" y="21907"/>
                </a:lnTo>
                <a:lnTo>
                  <a:pt x="5881" y="45648"/>
                </a:lnTo>
                <a:lnTo>
                  <a:pt x="0" y="74676"/>
                </a:lnTo>
                <a:lnTo>
                  <a:pt x="0" y="374904"/>
                </a:lnTo>
                <a:lnTo>
                  <a:pt x="5881" y="403931"/>
                </a:lnTo>
                <a:lnTo>
                  <a:pt x="21907" y="427672"/>
                </a:lnTo>
                <a:lnTo>
                  <a:pt x="45648" y="443698"/>
                </a:lnTo>
                <a:lnTo>
                  <a:pt x="74676" y="449580"/>
                </a:lnTo>
                <a:lnTo>
                  <a:pt x="3906012" y="449580"/>
                </a:lnTo>
                <a:lnTo>
                  <a:pt x="3935039" y="443698"/>
                </a:lnTo>
                <a:lnTo>
                  <a:pt x="3958780" y="427672"/>
                </a:lnTo>
                <a:lnTo>
                  <a:pt x="3974806" y="403931"/>
                </a:lnTo>
                <a:lnTo>
                  <a:pt x="3980688" y="374904"/>
                </a:lnTo>
                <a:close/>
              </a:path>
            </a:pathLst>
          </a:custGeom>
          <a:solidFill>
            <a:srgbClr val="C4BB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52522" y="4152900"/>
            <a:ext cx="3992879" cy="460375"/>
          </a:xfrm>
          <a:custGeom>
            <a:avLst/>
            <a:gdLst/>
            <a:ahLst/>
            <a:cxnLst/>
            <a:rect l="l" t="t" r="r" b="b"/>
            <a:pathLst>
              <a:path w="3992879" h="460375">
                <a:moveTo>
                  <a:pt x="1524" y="387096"/>
                </a:moveTo>
                <a:lnTo>
                  <a:pt x="1524" y="71628"/>
                </a:lnTo>
                <a:lnTo>
                  <a:pt x="0" y="79248"/>
                </a:lnTo>
                <a:lnTo>
                  <a:pt x="0" y="379476"/>
                </a:lnTo>
                <a:lnTo>
                  <a:pt x="1524" y="387096"/>
                </a:lnTo>
                <a:close/>
              </a:path>
              <a:path w="3992879" h="460375">
                <a:moveTo>
                  <a:pt x="3992880" y="379476"/>
                </a:moveTo>
                <a:lnTo>
                  <a:pt x="3992880" y="79248"/>
                </a:lnTo>
                <a:lnTo>
                  <a:pt x="3988308" y="56388"/>
                </a:lnTo>
                <a:lnTo>
                  <a:pt x="3968496" y="22860"/>
                </a:lnTo>
                <a:lnTo>
                  <a:pt x="3934968" y="3048"/>
                </a:lnTo>
                <a:lnTo>
                  <a:pt x="3919728" y="0"/>
                </a:lnTo>
                <a:lnTo>
                  <a:pt x="73152" y="0"/>
                </a:lnTo>
                <a:lnTo>
                  <a:pt x="65532" y="1524"/>
                </a:lnTo>
                <a:lnTo>
                  <a:pt x="56388" y="3048"/>
                </a:lnTo>
                <a:lnTo>
                  <a:pt x="50292" y="6096"/>
                </a:lnTo>
                <a:lnTo>
                  <a:pt x="42672" y="9144"/>
                </a:lnTo>
                <a:lnTo>
                  <a:pt x="24384" y="22860"/>
                </a:lnTo>
                <a:lnTo>
                  <a:pt x="13716" y="35052"/>
                </a:lnTo>
                <a:lnTo>
                  <a:pt x="10668" y="41148"/>
                </a:lnTo>
                <a:lnTo>
                  <a:pt x="6096" y="48768"/>
                </a:lnTo>
                <a:lnTo>
                  <a:pt x="4572" y="56388"/>
                </a:lnTo>
                <a:lnTo>
                  <a:pt x="1524" y="64008"/>
                </a:lnTo>
                <a:lnTo>
                  <a:pt x="1524" y="394716"/>
                </a:lnTo>
                <a:lnTo>
                  <a:pt x="4572" y="403860"/>
                </a:lnTo>
                <a:lnTo>
                  <a:pt x="6096" y="409956"/>
                </a:lnTo>
                <a:lnTo>
                  <a:pt x="10668" y="417576"/>
                </a:lnTo>
                <a:lnTo>
                  <a:pt x="12192" y="420624"/>
                </a:lnTo>
                <a:lnTo>
                  <a:pt x="12192" y="73152"/>
                </a:lnTo>
                <a:lnTo>
                  <a:pt x="13716" y="65532"/>
                </a:lnTo>
                <a:lnTo>
                  <a:pt x="16764" y="53340"/>
                </a:lnTo>
                <a:lnTo>
                  <a:pt x="19812" y="45720"/>
                </a:lnTo>
                <a:lnTo>
                  <a:pt x="19812" y="47244"/>
                </a:lnTo>
                <a:lnTo>
                  <a:pt x="22860" y="41148"/>
                </a:lnTo>
                <a:lnTo>
                  <a:pt x="32004" y="30480"/>
                </a:lnTo>
                <a:lnTo>
                  <a:pt x="42672" y="21336"/>
                </a:lnTo>
                <a:lnTo>
                  <a:pt x="42672" y="22860"/>
                </a:lnTo>
                <a:lnTo>
                  <a:pt x="47244" y="19431"/>
                </a:lnTo>
                <a:lnTo>
                  <a:pt x="47244" y="18288"/>
                </a:lnTo>
                <a:lnTo>
                  <a:pt x="54864" y="15240"/>
                </a:lnTo>
                <a:lnTo>
                  <a:pt x="54864" y="16154"/>
                </a:lnTo>
                <a:lnTo>
                  <a:pt x="59436" y="14325"/>
                </a:lnTo>
                <a:lnTo>
                  <a:pt x="59436" y="13716"/>
                </a:lnTo>
                <a:lnTo>
                  <a:pt x="73152" y="10972"/>
                </a:lnTo>
                <a:lnTo>
                  <a:pt x="73152" y="10668"/>
                </a:lnTo>
                <a:lnTo>
                  <a:pt x="3919728" y="10668"/>
                </a:lnTo>
                <a:lnTo>
                  <a:pt x="3919728" y="10972"/>
                </a:lnTo>
                <a:lnTo>
                  <a:pt x="3925824" y="12192"/>
                </a:lnTo>
                <a:lnTo>
                  <a:pt x="3931920" y="13716"/>
                </a:lnTo>
                <a:lnTo>
                  <a:pt x="3938016" y="16154"/>
                </a:lnTo>
                <a:lnTo>
                  <a:pt x="3938016" y="15240"/>
                </a:lnTo>
                <a:lnTo>
                  <a:pt x="3945636" y="18288"/>
                </a:lnTo>
                <a:lnTo>
                  <a:pt x="3945636" y="19431"/>
                </a:lnTo>
                <a:lnTo>
                  <a:pt x="3950208" y="22860"/>
                </a:lnTo>
                <a:lnTo>
                  <a:pt x="3950208" y="21336"/>
                </a:lnTo>
                <a:lnTo>
                  <a:pt x="3960876" y="30480"/>
                </a:lnTo>
                <a:lnTo>
                  <a:pt x="3970020" y="41148"/>
                </a:lnTo>
                <a:lnTo>
                  <a:pt x="3970020" y="43180"/>
                </a:lnTo>
                <a:lnTo>
                  <a:pt x="3973068" y="47244"/>
                </a:lnTo>
                <a:lnTo>
                  <a:pt x="3973068" y="45720"/>
                </a:lnTo>
                <a:lnTo>
                  <a:pt x="3976116" y="53340"/>
                </a:lnTo>
                <a:lnTo>
                  <a:pt x="3979164" y="65532"/>
                </a:lnTo>
                <a:lnTo>
                  <a:pt x="3980688" y="73152"/>
                </a:lnTo>
                <a:lnTo>
                  <a:pt x="3980688" y="419608"/>
                </a:lnTo>
                <a:lnTo>
                  <a:pt x="3982212" y="417576"/>
                </a:lnTo>
                <a:lnTo>
                  <a:pt x="3985260" y="409956"/>
                </a:lnTo>
                <a:lnTo>
                  <a:pt x="3988308" y="403860"/>
                </a:lnTo>
                <a:lnTo>
                  <a:pt x="3989832" y="394716"/>
                </a:lnTo>
                <a:lnTo>
                  <a:pt x="3992880" y="379476"/>
                </a:lnTo>
                <a:close/>
              </a:path>
              <a:path w="3992879" h="460375">
                <a:moveTo>
                  <a:pt x="48768" y="440436"/>
                </a:moveTo>
                <a:lnTo>
                  <a:pt x="42672" y="435864"/>
                </a:lnTo>
                <a:lnTo>
                  <a:pt x="42672" y="437388"/>
                </a:lnTo>
                <a:lnTo>
                  <a:pt x="32004" y="428244"/>
                </a:lnTo>
                <a:lnTo>
                  <a:pt x="22860" y="417576"/>
                </a:lnTo>
                <a:lnTo>
                  <a:pt x="19812" y="411480"/>
                </a:lnTo>
                <a:lnTo>
                  <a:pt x="19812" y="413004"/>
                </a:lnTo>
                <a:lnTo>
                  <a:pt x="16764" y="405384"/>
                </a:lnTo>
                <a:lnTo>
                  <a:pt x="16764" y="406908"/>
                </a:lnTo>
                <a:lnTo>
                  <a:pt x="15240" y="399288"/>
                </a:lnTo>
                <a:lnTo>
                  <a:pt x="15240" y="400812"/>
                </a:lnTo>
                <a:lnTo>
                  <a:pt x="12192" y="385572"/>
                </a:lnTo>
                <a:lnTo>
                  <a:pt x="12192" y="420624"/>
                </a:lnTo>
                <a:lnTo>
                  <a:pt x="13716" y="423672"/>
                </a:lnTo>
                <a:lnTo>
                  <a:pt x="24384" y="435864"/>
                </a:lnTo>
                <a:lnTo>
                  <a:pt x="42672" y="449580"/>
                </a:lnTo>
                <a:lnTo>
                  <a:pt x="47244" y="451408"/>
                </a:lnTo>
                <a:lnTo>
                  <a:pt x="47244" y="440436"/>
                </a:lnTo>
                <a:lnTo>
                  <a:pt x="48768" y="440436"/>
                </a:lnTo>
                <a:close/>
              </a:path>
              <a:path w="3992879" h="460375">
                <a:moveTo>
                  <a:pt x="48768" y="18288"/>
                </a:moveTo>
                <a:lnTo>
                  <a:pt x="47244" y="18288"/>
                </a:lnTo>
                <a:lnTo>
                  <a:pt x="47244" y="19431"/>
                </a:lnTo>
                <a:lnTo>
                  <a:pt x="48768" y="18288"/>
                </a:lnTo>
                <a:close/>
              </a:path>
              <a:path w="3992879" h="460375">
                <a:moveTo>
                  <a:pt x="54864" y="443484"/>
                </a:moveTo>
                <a:lnTo>
                  <a:pt x="47244" y="440436"/>
                </a:lnTo>
                <a:lnTo>
                  <a:pt x="47244" y="451408"/>
                </a:lnTo>
                <a:lnTo>
                  <a:pt x="50292" y="452628"/>
                </a:lnTo>
                <a:lnTo>
                  <a:pt x="53340" y="454152"/>
                </a:lnTo>
                <a:lnTo>
                  <a:pt x="53340" y="443484"/>
                </a:lnTo>
                <a:lnTo>
                  <a:pt x="54864" y="443484"/>
                </a:lnTo>
                <a:close/>
              </a:path>
              <a:path w="3992879" h="460375">
                <a:moveTo>
                  <a:pt x="54864" y="16154"/>
                </a:moveTo>
                <a:lnTo>
                  <a:pt x="54864" y="15240"/>
                </a:lnTo>
                <a:lnTo>
                  <a:pt x="53340" y="16764"/>
                </a:lnTo>
                <a:lnTo>
                  <a:pt x="54864" y="16154"/>
                </a:lnTo>
                <a:close/>
              </a:path>
              <a:path w="3992879" h="460375">
                <a:moveTo>
                  <a:pt x="60960" y="445008"/>
                </a:moveTo>
                <a:lnTo>
                  <a:pt x="53340" y="443484"/>
                </a:lnTo>
                <a:lnTo>
                  <a:pt x="53340" y="454152"/>
                </a:lnTo>
                <a:lnTo>
                  <a:pt x="56388" y="455676"/>
                </a:lnTo>
                <a:lnTo>
                  <a:pt x="59436" y="456184"/>
                </a:lnTo>
                <a:lnTo>
                  <a:pt x="59436" y="445008"/>
                </a:lnTo>
                <a:lnTo>
                  <a:pt x="60960" y="445008"/>
                </a:lnTo>
                <a:close/>
              </a:path>
              <a:path w="3992879" h="460375">
                <a:moveTo>
                  <a:pt x="60960" y="13716"/>
                </a:moveTo>
                <a:lnTo>
                  <a:pt x="59436" y="13716"/>
                </a:lnTo>
                <a:lnTo>
                  <a:pt x="59436" y="14325"/>
                </a:lnTo>
                <a:lnTo>
                  <a:pt x="60960" y="13716"/>
                </a:lnTo>
                <a:close/>
              </a:path>
              <a:path w="3992879" h="460375">
                <a:moveTo>
                  <a:pt x="74676" y="448056"/>
                </a:moveTo>
                <a:lnTo>
                  <a:pt x="59436" y="445008"/>
                </a:lnTo>
                <a:lnTo>
                  <a:pt x="59436" y="456184"/>
                </a:lnTo>
                <a:lnTo>
                  <a:pt x="65532" y="457200"/>
                </a:lnTo>
                <a:lnTo>
                  <a:pt x="73152" y="458724"/>
                </a:lnTo>
                <a:lnTo>
                  <a:pt x="73152" y="448056"/>
                </a:lnTo>
                <a:lnTo>
                  <a:pt x="74676" y="448056"/>
                </a:lnTo>
                <a:close/>
              </a:path>
              <a:path w="3992879" h="460375">
                <a:moveTo>
                  <a:pt x="74676" y="10668"/>
                </a:moveTo>
                <a:lnTo>
                  <a:pt x="73152" y="10668"/>
                </a:lnTo>
                <a:lnTo>
                  <a:pt x="73152" y="10972"/>
                </a:lnTo>
                <a:lnTo>
                  <a:pt x="74676" y="10668"/>
                </a:lnTo>
                <a:close/>
              </a:path>
              <a:path w="3992879" h="460375">
                <a:moveTo>
                  <a:pt x="3919728" y="458724"/>
                </a:moveTo>
                <a:lnTo>
                  <a:pt x="3919728" y="448056"/>
                </a:lnTo>
                <a:lnTo>
                  <a:pt x="73152" y="448056"/>
                </a:lnTo>
                <a:lnTo>
                  <a:pt x="73152" y="458724"/>
                </a:lnTo>
                <a:lnTo>
                  <a:pt x="80772" y="460248"/>
                </a:lnTo>
                <a:lnTo>
                  <a:pt x="3912108" y="460248"/>
                </a:lnTo>
                <a:lnTo>
                  <a:pt x="3919728" y="458724"/>
                </a:lnTo>
                <a:close/>
              </a:path>
              <a:path w="3992879" h="460375">
                <a:moveTo>
                  <a:pt x="3919728" y="10972"/>
                </a:moveTo>
                <a:lnTo>
                  <a:pt x="3919728" y="10668"/>
                </a:lnTo>
                <a:lnTo>
                  <a:pt x="3918204" y="10668"/>
                </a:lnTo>
                <a:lnTo>
                  <a:pt x="3919728" y="10972"/>
                </a:lnTo>
                <a:close/>
              </a:path>
              <a:path w="3992879" h="460375">
                <a:moveTo>
                  <a:pt x="3939540" y="453847"/>
                </a:moveTo>
                <a:lnTo>
                  <a:pt x="3939540" y="443484"/>
                </a:lnTo>
                <a:lnTo>
                  <a:pt x="3931920" y="445008"/>
                </a:lnTo>
                <a:lnTo>
                  <a:pt x="3925824" y="446532"/>
                </a:lnTo>
                <a:lnTo>
                  <a:pt x="3918204" y="448056"/>
                </a:lnTo>
                <a:lnTo>
                  <a:pt x="3919728" y="448056"/>
                </a:lnTo>
                <a:lnTo>
                  <a:pt x="3919728" y="458724"/>
                </a:lnTo>
                <a:lnTo>
                  <a:pt x="3934968" y="455676"/>
                </a:lnTo>
                <a:lnTo>
                  <a:pt x="3939540" y="453847"/>
                </a:lnTo>
                <a:close/>
              </a:path>
              <a:path w="3992879" h="460375">
                <a:moveTo>
                  <a:pt x="3939540" y="16764"/>
                </a:moveTo>
                <a:lnTo>
                  <a:pt x="3938016" y="15240"/>
                </a:lnTo>
                <a:lnTo>
                  <a:pt x="3938016" y="16154"/>
                </a:lnTo>
                <a:lnTo>
                  <a:pt x="3939540" y="16764"/>
                </a:lnTo>
                <a:close/>
              </a:path>
              <a:path w="3992879" h="460375">
                <a:moveTo>
                  <a:pt x="3945636" y="451408"/>
                </a:moveTo>
                <a:lnTo>
                  <a:pt x="3945636" y="440436"/>
                </a:lnTo>
                <a:lnTo>
                  <a:pt x="3938016" y="443484"/>
                </a:lnTo>
                <a:lnTo>
                  <a:pt x="3939540" y="443484"/>
                </a:lnTo>
                <a:lnTo>
                  <a:pt x="3939540" y="453847"/>
                </a:lnTo>
                <a:lnTo>
                  <a:pt x="3945636" y="451408"/>
                </a:lnTo>
                <a:close/>
              </a:path>
              <a:path w="3992879" h="460375">
                <a:moveTo>
                  <a:pt x="3945636" y="19431"/>
                </a:moveTo>
                <a:lnTo>
                  <a:pt x="3945636" y="18288"/>
                </a:lnTo>
                <a:lnTo>
                  <a:pt x="3944112" y="18288"/>
                </a:lnTo>
                <a:lnTo>
                  <a:pt x="3945636" y="19431"/>
                </a:lnTo>
                <a:close/>
              </a:path>
              <a:path w="3992879" h="460375">
                <a:moveTo>
                  <a:pt x="3970020" y="433832"/>
                </a:moveTo>
                <a:lnTo>
                  <a:pt x="3970020" y="417576"/>
                </a:lnTo>
                <a:lnTo>
                  <a:pt x="3960876" y="428244"/>
                </a:lnTo>
                <a:lnTo>
                  <a:pt x="3950208" y="437388"/>
                </a:lnTo>
                <a:lnTo>
                  <a:pt x="3950208" y="435864"/>
                </a:lnTo>
                <a:lnTo>
                  <a:pt x="3944112" y="440436"/>
                </a:lnTo>
                <a:lnTo>
                  <a:pt x="3945636" y="440436"/>
                </a:lnTo>
                <a:lnTo>
                  <a:pt x="3945636" y="451408"/>
                </a:lnTo>
                <a:lnTo>
                  <a:pt x="3950208" y="449580"/>
                </a:lnTo>
                <a:lnTo>
                  <a:pt x="3968496" y="435864"/>
                </a:lnTo>
                <a:lnTo>
                  <a:pt x="3970020" y="433832"/>
                </a:lnTo>
                <a:close/>
              </a:path>
              <a:path w="3992879" h="460375">
                <a:moveTo>
                  <a:pt x="3970020" y="43180"/>
                </a:moveTo>
                <a:lnTo>
                  <a:pt x="3970020" y="41148"/>
                </a:lnTo>
                <a:lnTo>
                  <a:pt x="3968496" y="41148"/>
                </a:lnTo>
                <a:lnTo>
                  <a:pt x="3970020" y="43180"/>
                </a:lnTo>
                <a:close/>
              </a:path>
              <a:path w="3992879" h="460375">
                <a:moveTo>
                  <a:pt x="3980688" y="419608"/>
                </a:moveTo>
                <a:lnTo>
                  <a:pt x="3980688" y="385572"/>
                </a:lnTo>
                <a:lnTo>
                  <a:pt x="3977640" y="400812"/>
                </a:lnTo>
                <a:lnTo>
                  <a:pt x="3977640" y="399288"/>
                </a:lnTo>
                <a:lnTo>
                  <a:pt x="3976116" y="406908"/>
                </a:lnTo>
                <a:lnTo>
                  <a:pt x="3976116" y="405384"/>
                </a:lnTo>
                <a:lnTo>
                  <a:pt x="3973068" y="413004"/>
                </a:lnTo>
                <a:lnTo>
                  <a:pt x="3973068" y="411480"/>
                </a:lnTo>
                <a:lnTo>
                  <a:pt x="3968496" y="417576"/>
                </a:lnTo>
                <a:lnTo>
                  <a:pt x="3970020" y="417576"/>
                </a:lnTo>
                <a:lnTo>
                  <a:pt x="3970020" y="433832"/>
                </a:lnTo>
                <a:lnTo>
                  <a:pt x="3980688" y="419608"/>
                </a:lnTo>
                <a:close/>
              </a:path>
            </a:pathLst>
          </a:custGeom>
          <a:solidFill>
            <a:srgbClr val="7F8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248031" y="4236210"/>
            <a:ext cx="125857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62255" indent="-249554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550" b="1" dirty="0">
                <a:latin typeface="Calibri"/>
                <a:cs typeface="Calibri"/>
              </a:rPr>
              <a:t>Reavaliação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21901" y="4663440"/>
            <a:ext cx="4110354" cy="1074420"/>
          </a:xfrm>
          <a:custGeom>
            <a:avLst/>
            <a:gdLst/>
            <a:ahLst/>
            <a:cxnLst/>
            <a:rect l="l" t="t" r="r" b="b"/>
            <a:pathLst>
              <a:path w="4110354" h="1074420">
                <a:moveTo>
                  <a:pt x="4110225" y="894588"/>
                </a:moveTo>
                <a:lnTo>
                  <a:pt x="4110225" y="178308"/>
                </a:lnTo>
                <a:lnTo>
                  <a:pt x="4103790" y="130704"/>
                </a:lnTo>
                <a:lnTo>
                  <a:pt x="4085671" y="88053"/>
                </a:lnTo>
                <a:lnTo>
                  <a:pt x="4057647" y="52006"/>
                </a:lnTo>
                <a:lnTo>
                  <a:pt x="4021494" y="24214"/>
                </a:lnTo>
                <a:lnTo>
                  <a:pt x="3978991" y="6328"/>
                </a:lnTo>
                <a:lnTo>
                  <a:pt x="3931917" y="0"/>
                </a:lnTo>
                <a:lnTo>
                  <a:pt x="178308" y="0"/>
                </a:lnTo>
                <a:lnTo>
                  <a:pt x="130704" y="6328"/>
                </a:lnTo>
                <a:lnTo>
                  <a:pt x="88053" y="24214"/>
                </a:lnTo>
                <a:lnTo>
                  <a:pt x="52006" y="52006"/>
                </a:lnTo>
                <a:lnTo>
                  <a:pt x="24214" y="88053"/>
                </a:lnTo>
                <a:lnTo>
                  <a:pt x="6328" y="130704"/>
                </a:lnTo>
                <a:lnTo>
                  <a:pt x="0" y="178308"/>
                </a:lnTo>
                <a:lnTo>
                  <a:pt x="0" y="894588"/>
                </a:lnTo>
                <a:lnTo>
                  <a:pt x="6328" y="942304"/>
                </a:lnTo>
                <a:lnTo>
                  <a:pt x="24214" y="985237"/>
                </a:lnTo>
                <a:lnTo>
                  <a:pt x="52006" y="1021651"/>
                </a:lnTo>
                <a:lnTo>
                  <a:pt x="88053" y="1049810"/>
                </a:lnTo>
                <a:lnTo>
                  <a:pt x="130704" y="1067978"/>
                </a:lnTo>
                <a:lnTo>
                  <a:pt x="178308" y="1074420"/>
                </a:lnTo>
                <a:lnTo>
                  <a:pt x="3931917" y="1074420"/>
                </a:lnTo>
                <a:lnTo>
                  <a:pt x="3978991" y="1067978"/>
                </a:lnTo>
                <a:lnTo>
                  <a:pt x="4021494" y="1049810"/>
                </a:lnTo>
                <a:lnTo>
                  <a:pt x="4057647" y="1021651"/>
                </a:lnTo>
                <a:lnTo>
                  <a:pt x="4085671" y="985237"/>
                </a:lnTo>
                <a:lnTo>
                  <a:pt x="4103790" y="942304"/>
                </a:lnTo>
                <a:lnTo>
                  <a:pt x="4110225" y="894588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5805" y="4657344"/>
            <a:ext cx="4122420" cy="1087120"/>
          </a:xfrm>
          <a:custGeom>
            <a:avLst/>
            <a:gdLst/>
            <a:ahLst/>
            <a:cxnLst/>
            <a:rect l="l" t="t" r="r" b="b"/>
            <a:pathLst>
              <a:path w="4122420" h="1087120">
                <a:moveTo>
                  <a:pt x="4122417" y="900684"/>
                </a:moveTo>
                <a:lnTo>
                  <a:pt x="4122417" y="184404"/>
                </a:lnTo>
                <a:lnTo>
                  <a:pt x="4120893" y="166116"/>
                </a:lnTo>
                <a:lnTo>
                  <a:pt x="4107177" y="112776"/>
                </a:lnTo>
                <a:lnTo>
                  <a:pt x="4079745" y="67056"/>
                </a:lnTo>
                <a:lnTo>
                  <a:pt x="4040121" y="32004"/>
                </a:lnTo>
                <a:lnTo>
                  <a:pt x="3992877" y="9144"/>
                </a:lnTo>
                <a:lnTo>
                  <a:pt x="3938013" y="0"/>
                </a:lnTo>
                <a:lnTo>
                  <a:pt x="184404" y="0"/>
                </a:lnTo>
                <a:lnTo>
                  <a:pt x="129540" y="9144"/>
                </a:lnTo>
                <a:lnTo>
                  <a:pt x="80772" y="32004"/>
                </a:lnTo>
                <a:lnTo>
                  <a:pt x="42672" y="67056"/>
                </a:lnTo>
                <a:lnTo>
                  <a:pt x="7620" y="129540"/>
                </a:lnTo>
                <a:lnTo>
                  <a:pt x="0" y="184404"/>
                </a:lnTo>
                <a:lnTo>
                  <a:pt x="0" y="900684"/>
                </a:lnTo>
                <a:lnTo>
                  <a:pt x="3048" y="938784"/>
                </a:lnTo>
                <a:lnTo>
                  <a:pt x="7620" y="955548"/>
                </a:lnTo>
                <a:lnTo>
                  <a:pt x="10668" y="962863"/>
                </a:lnTo>
                <a:lnTo>
                  <a:pt x="10668" y="184404"/>
                </a:lnTo>
                <a:lnTo>
                  <a:pt x="12192" y="166116"/>
                </a:lnTo>
                <a:lnTo>
                  <a:pt x="12192" y="167640"/>
                </a:lnTo>
                <a:lnTo>
                  <a:pt x="15240" y="149352"/>
                </a:lnTo>
                <a:lnTo>
                  <a:pt x="15240" y="150876"/>
                </a:lnTo>
                <a:lnTo>
                  <a:pt x="18288" y="132588"/>
                </a:lnTo>
                <a:lnTo>
                  <a:pt x="18288" y="134112"/>
                </a:lnTo>
                <a:lnTo>
                  <a:pt x="24384" y="117348"/>
                </a:lnTo>
                <a:lnTo>
                  <a:pt x="32004" y="102108"/>
                </a:lnTo>
                <a:lnTo>
                  <a:pt x="41148" y="86868"/>
                </a:lnTo>
                <a:lnTo>
                  <a:pt x="41148" y="88392"/>
                </a:lnTo>
                <a:lnTo>
                  <a:pt x="50292" y="74676"/>
                </a:lnTo>
                <a:lnTo>
                  <a:pt x="74676" y="50292"/>
                </a:lnTo>
                <a:lnTo>
                  <a:pt x="86868" y="42164"/>
                </a:lnTo>
                <a:lnTo>
                  <a:pt x="86868" y="41148"/>
                </a:lnTo>
                <a:lnTo>
                  <a:pt x="102108" y="32004"/>
                </a:lnTo>
                <a:lnTo>
                  <a:pt x="117348" y="24384"/>
                </a:lnTo>
                <a:lnTo>
                  <a:pt x="134112" y="18288"/>
                </a:lnTo>
                <a:lnTo>
                  <a:pt x="134112" y="19396"/>
                </a:lnTo>
                <a:lnTo>
                  <a:pt x="149352" y="15240"/>
                </a:lnTo>
                <a:lnTo>
                  <a:pt x="166116" y="12446"/>
                </a:lnTo>
                <a:lnTo>
                  <a:pt x="166116" y="12192"/>
                </a:lnTo>
                <a:lnTo>
                  <a:pt x="184404" y="10668"/>
                </a:lnTo>
                <a:lnTo>
                  <a:pt x="3938013" y="10795"/>
                </a:lnTo>
                <a:lnTo>
                  <a:pt x="3954777" y="12192"/>
                </a:lnTo>
                <a:lnTo>
                  <a:pt x="3973065" y="15240"/>
                </a:lnTo>
                <a:lnTo>
                  <a:pt x="3973065" y="15621"/>
                </a:lnTo>
                <a:lnTo>
                  <a:pt x="3988305" y="19431"/>
                </a:lnTo>
                <a:lnTo>
                  <a:pt x="3988305" y="18288"/>
                </a:lnTo>
                <a:lnTo>
                  <a:pt x="4005069" y="24384"/>
                </a:lnTo>
                <a:lnTo>
                  <a:pt x="4020309" y="32004"/>
                </a:lnTo>
                <a:lnTo>
                  <a:pt x="4047741" y="50292"/>
                </a:lnTo>
                <a:lnTo>
                  <a:pt x="4072125" y="74676"/>
                </a:lnTo>
                <a:lnTo>
                  <a:pt x="4072125" y="76635"/>
                </a:lnTo>
                <a:lnTo>
                  <a:pt x="4081269" y="88392"/>
                </a:lnTo>
                <a:lnTo>
                  <a:pt x="4081269" y="86868"/>
                </a:lnTo>
                <a:lnTo>
                  <a:pt x="4090413" y="102108"/>
                </a:lnTo>
                <a:lnTo>
                  <a:pt x="4098033" y="117348"/>
                </a:lnTo>
                <a:lnTo>
                  <a:pt x="4098033" y="121539"/>
                </a:lnTo>
                <a:lnTo>
                  <a:pt x="4102605" y="134112"/>
                </a:lnTo>
                <a:lnTo>
                  <a:pt x="4102605" y="132588"/>
                </a:lnTo>
                <a:lnTo>
                  <a:pt x="4107177" y="150876"/>
                </a:lnTo>
                <a:lnTo>
                  <a:pt x="4107177" y="149352"/>
                </a:lnTo>
                <a:lnTo>
                  <a:pt x="4110225" y="167640"/>
                </a:lnTo>
                <a:lnTo>
                  <a:pt x="4110225" y="964692"/>
                </a:lnTo>
                <a:lnTo>
                  <a:pt x="4113273" y="955548"/>
                </a:lnTo>
                <a:lnTo>
                  <a:pt x="4117845" y="938784"/>
                </a:lnTo>
                <a:lnTo>
                  <a:pt x="4120893" y="920496"/>
                </a:lnTo>
                <a:lnTo>
                  <a:pt x="4122417" y="900684"/>
                </a:lnTo>
                <a:close/>
              </a:path>
              <a:path w="4122420" h="1087120">
                <a:moveTo>
                  <a:pt x="88392" y="1045464"/>
                </a:moveTo>
                <a:lnTo>
                  <a:pt x="50292" y="1011936"/>
                </a:lnTo>
                <a:lnTo>
                  <a:pt x="24384" y="969264"/>
                </a:lnTo>
                <a:lnTo>
                  <a:pt x="15240" y="935736"/>
                </a:lnTo>
                <a:lnTo>
                  <a:pt x="15240" y="937260"/>
                </a:lnTo>
                <a:lnTo>
                  <a:pt x="12192" y="918972"/>
                </a:lnTo>
                <a:lnTo>
                  <a:pt x="10668" y="900684"/>
                </a:lnTo>
                <a:lnTo>
                  <a:pt x="10668" y="962863"/>
                </a:lnTo>
                <a:lnTo>
                  <a:pt x="32004" y="1004316"/>
                </a:lnTo>
                <a:lnTo>
                  <a:pt x="67056" y="1043940"/>
                </a:lnTo>
                <a:lnTo>
                  <a:pt x="86868" y="1058265"/>
                </a:lnTo>
                <a:lnTo>
                  <a:pt x="86868" y="1045464"/>
                </a:lnTo>
                <a:lnTo>
                  <a:pt x="88392" y="1045464"/>
                </a:lnTo>
                <a:close/>
              </a:path>
              <a:path w="4122420" h="1087120">
                <a:moveTo>
                  <a:pt x="88392" y="41148"/>
                </a:moveTo>
                <a:lnTo>
                  <a:pt x="86868" y="41148"/>
                </a:lnTo>
                <a:lnTo>
                  <a:pt x="86868" y="42164"/>
                </a:lnTo>
                <a:lnTo>
                  <a:pt x="88392" y="41148"/>
                </a:lnTo>
                <a:close/>
              </a:path>
              <a:path w="4122420" h="1087120">
                <a:moveTo>
                  <a:pt x="134112" y="1066800"/>
                </a:moveTo>
                <a:lnTo>
                  <a:pt x="117348" y="1060704"/>
                </a:lnTo>
                <a:lnTo>
                  <a:pt x="102108" y="1053084"/>
                </a:lnTo>
                <a:lnTo>
                  <a:pt x="102108" y="1054608"/>
                </a:lnTo>
                <a:lnTo>
                  <a:pt x="86868" y="1045464"/>
                </a:lnTo>
                <a:lnTo>
                  <a:pt x="86868" y="1058265"/>
                </a:lnTo>
                <a:lnTo>
                  <a:pt x="96012" y="1063752"/>
                </a:lnTo>
                <a:lnTo>
                  <a:pt x="112776" y="1071372"/>
                </a:lnTo>
                <a:lnTo>
                  <a:pt x="129540" y="1077468"/>
                </a:lnTo>
                <a:lnTo>
                  <a:pt x="132588" y="1078230"/>
                </a:lnTo>
                <a:lnTo>
                  <a:pt x="132588" y="1066800"/>
                </a:lnTo>
                <a:lnTo>
                  <a:pt x="134112" y="1066800"/>
                </a:lnTo>
                <a:close/>
              </a:path>
              <a:path w="4122420" h="1087120">
                <a:moveTo>
                  <a:pt x="134112" y="19396"/>
                </a:moveTo>
                <a:lnTo>
                  <a:pt x="134112" y="18288"/>
                </a:lnTo>
                <a:lnTo>
                  <a:pt x="132588" y="19812"/>
                </a:lnTo>
                <a:lnTo>
                  <a:pt x="134112" y="19396"/>
                </a:lnTo>
                <a:close/>
              </a:path>
              <a:path w="4122420" h="1087120">
                <a:moveTo>
                  <a:pt x="167640" y="1074420"/>
                </a:moveTo>
                <a:lnTo>
                  <a:pt x="149352" y="1071372"/>
                </a:lnTo>
                <a:lnTo>
                  <a:pt x="132588" y="1066800"/>
                </a:lnTo>
                <a:lnTo>
                  <a:pt x="132588" y="1078230"/>
                </a:lnTo>
                <a:lnTo>
                  <a:pt x="147828" y="1082040"/>
                </a:lnTo>
                <a:lnTo>
                  <a:pt x="166116" y="1085088"/>
                </a:lnTo>
                <a:lnTo>
                  <a:pt x="166116" y="1074420"/>
                </a:lnTo>
                <a:lnTo>
                  <a:pt x="167640" y="1074420"/>
                </a:lnTo>
                <a:close/>
              </a:path>
              <a:path w="4122420" h="1087120">
                <a:moveTo>
                  <a:pt x="167640" y="12192"/>
                </a:moveTo>
                <a:lnTo>
                  <a:pt x="166116" y="12192"/>
                </a:lnTo>
                <a:lnTo>
                  <a:pt x="166116" y="12446"/>
                </a:lnTo>
                <a:lnTo>
                  <a:pt x="167640" y="12192"/>
                </a:lnTo>
                <a:close/>
              </a:path>
              <a:path w="4122420" h="1087120">
                <a:moveTo>
                  <a:pt x="3973065" y="1082294"/>
                </a:moveTo>
                <a:lnTo>
                  <a:pt x="3973065" y="1071372"/>
                </a:lnTo>
                <a:lnTo>
                  <a:pt x="3954777" y="1074420"/>
                </a:lnTo>
                <a:lnTo>
                  <a:pt x="166116" y="1074420"/>
                </a:lnTo>
                <a:lnTo>
                  <a:pt x="166116" y="1085088"/>
                </a:lnTo>
                <a:lnTo>
                  <a:pt x="184404" y="1086612"/>
                </a:lnTo>
                <a:lnTo>
                  <a:pt x="3938013" y="1086612"/>
                </a:lnTo>
                <a:lnTo>
                  <a:pt x="3956301" y="1085088"/>
                </a:lnTo>
                <a:lnTo>
                  <a:pt x="3973065" y="1082294"/>
                </a:lnTo>
                <a:close/>
              </a:path>
              <a:path w="4122420" h="1087120">
                <a:moveTo>
                  <a:pt x="3938013" y="10795"/>
                </a:moveTo>
                <a:lnTo>
                  <a:pt x="3938013" y="10668"/>
                </a:lnTo>
                <a:lnTo>
                  <a:pt x="3936489" y="10668"/>
                </a:lnTo>
                <a:lnTo>
                  <a:pt x="3938013" y="10795"/>
                </a:lnTo>
                <a:close/>
              </a:path>
              <a:path w="4122420" h="1087120">
                <a:moveTo>
                  <a:pt x="3973065" y="15621"/>
                </a:moveTo>
                <a:lnTo>
                  <a:pt x="3973065" y="15240"/>
                </a:lnTo>
                <a:lnTo>
                  <a:pt x="3971541" y="15240"/>
                </a:lnTo>
                <a:lnTo>
                  <a:pt x="3973065" y="15621"/>
                </a:lnTo>
                <a:close/>
              </a:path>
              <a:path w="4122420" h="1087120">
                <a:moveTo>
                  <a:pt x="3989829" y="1078230"/>
                </a:moveTo>
                <a:lnTo>
                  <a:pt x="3989829" y="1066800"/>
                </a:lnTo>
                <a:lnTo>
                  <a:pt x="3971541" y="1071372"/>
                </a:lnTo>
                <a:lnTo>
                  <a:pt x="3973065" y="1071372"/>
                </a:lnTo>
                <a:lnTo>
                  <a:pt x="3973065" y="1082294"/>
                </a:lnTo>
                <a:lnTo>
                  <a:pt x="3974589" y="1082040"/>
                </a:lnTo>
                <a:lnTo>
                  <a:pt x="3989829" y="1078230"/>
                </a:lnTo>
                <a:close/>
              </a:path>
              <a:path w="4122420" h="1087120">
                <a:moveTo>
                  <a:pt x="3989829" y="19812"/>
                </a:moveTo>
                <a:lnTo>
                  <a:pt x="3988305" y="18288"/>
                </a:lnTo>
                <a:lnTo>
                  <a:pt x="3988305" y="19431"/>
                </a:lnTo>
                <a:lnTo>
                  <a:pt x="3989829" y="19812"/>
                </a:lnTo>
                <a:close/>
              </a:path>
              <a:path w="4122420" h="1087120">
                <a:moveTo>
                  <a:pt x="4072125" y="1026604"/>
                </a:moveTo>
                <a:lnTo>
                  <a:pt x="4072125" y="1011936"/>
                </a:lnTo>
                <a:lnTo>
                  <a:pt x="4059933" y="1024128"/>
                </a:lnTo>
                <a:lnTo>
                  <a:pt x="4047741" y="1034796"/>
                </a:lnTo>
                <a:lnTo>
                  <a:pt x="4034025" y="1045464"/>
                </a:lnTo>
                <a:lnTo>
                  <a:pt x="4020309" y="1054608"/>
                </a:lnTo>
                <a:lnTo>
                  <a:pt x="4020309" y="1053084"/>
                </a:lnTo>
                <a:lnTo>
                  <a:pt x="4005069" y="1060704"/>
                </a:lnTo>
                <a:lnTo>
                  <a:pt x="3988305" y="1066800"/>
                </a:lnTo>
                <a:lnTo>
                  <a:pt x="3989829" y="1066800"/>
                </a:lnTo>
                <a:lnTo>
                  <a:pt x="3989829" y="1078230"/>
                </a:lnTo>
                <a:lnTo>
                  <a:pt x="4040121" y="1054608"/>
                </a:lnTo>
                <a:lnTo>
                  <a:pt x="4067553" y="1031748"/>
                </a:lnTo>
                <a:lnTo>
                  <a:pt x="4072125" y="1026604"/>
                </a:lnTo>
                <a:close/>
              </a:path>
              <a:path w="4122420" h="1087120">
                <a:moveTo>
                  <a:pt x="4072125" y="76635"/>
                </a:moveTo>
                <a:lnTo>
                  <a:pt x="4072125" y="74676"/>
                </a:lnTo>
                <a:lnTo>
                  <a:pt x="4070601" y="74676"/>
                </a:lnTo>
                <a:lnTo>
                  <a:pt x="4072125" y="76635"/>
                </a:lnTo>
                <a:close/>
              </a:path>
              <a:path w="4122420" h="1087120">
                <a:moveTo>
                  <a:pt x="4098033" y="991616"/>
                </a:moveTo>
                <a:lnTo>
                  <a:pt x="4098033" y="969264"/>
                </a:lnTo>
                <a:lnTo>
                  <a:pt x="4090413" y="984504"/>
                </a:lnTo>
                <a:lnTo>
                  <a:pt x="4081269" y="998220"/>
                </a:lnTo>
                <a:lnTo>
                  <a:pt x="4070601" y="1011936"/>
                </a:lnTo>
                <a:lnTo>
                  <a:pt x="4072125" y="1011936"/>
                </a:lnTo>
                <a:lnTo>
                  <a:pt x="4072125" y="1026604"/>
                </a:lnTo>
                <a:lnTo>
                  <a:pt x="4079745" y="1018032"/>
                </a:lnTo>
                <a:lnTo>
                  <a:pt x="4090413" y="1004316"/>
                </a:lnTo>
                <a:lnTo>
                  <a:pt x="4098033" y="991616"/>
                </a:lnTo>
                <a:close/>
              </a:path>
              <a:path w="4122420" h="1087120">
                <a:moveTo>
                  <a:pt x="4098033" y="121539"/>
                </a:moveTo>
                <a:lnTo>
                  <a:pt x="4098033" y="117348"/>
                </a:lnTo>
                <a:lnTo>
                  <a:pt x="4096509" y="117348"/>
                </a:lnTo>
                <a:lnTo>
                  <a:pt x="4098033" y="121539"/>
                </a:lnTo>
                <a:close/>
              </a:path>
              <a:path w="4122420" h="1087120">
                <a:moveTo>
                  <a:pt x="4110225" y="964692"/>
                </a:moveTo>
                <a:lnTo>
                  <a:pt x="4110225" y="918972"/>
                </a:lnTo>
                <a:lnTo>
                  <a:pt x="4107177" y="937260"/>
                </a:lnTo>
                <a:lnTo>
                  <a:pt x="4107177" y="935736"/>
                </a:lnTo>
                <a:lnTo>
                  <a:pt x="4102605" y="952500"/>
                </a:lnTo>
                <a:lnTo>
                  <a:pt x="4096509" y="969264"/>
                </a:lnTo>
                <a:lnTo>
                  <a:pt x="4098033" y="969264"/>
                </a:lnTo>
                <a:lnTo>
                  <a:pt x="4098033" y="991616"/>
                </a:lnTo>
                <a:lnTo>
                  <a:pt x="4099557" y="989076"/>
                </a:lnTo>
                <a:lnTo>
                  <a:pt x="4107177" y="973836"/>
                </a:lnTo>
                <a:lnTo>
                  <a:pt x="4110225" y="964692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366405" y="4731510"/>
            <a:ext cx="32175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Calibri"/>
                <a:cs typeface="Calibri"/>
              </a:rPr>
              <a:t>Valor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aquisição, produção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construção.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2857" y="5159753"/>
            <a:ext cx="360552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0015" marR="5080" indent="-137795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Depreciação </a:t>
            </a:r>
            <a:r>
              <a:rPr sz="1400" spc="-5" dirty="0">
                <a:latin typeface="Calibri"/>
                <a:cs typeface="Calibri"/>
              </a:rPr>
              <a:t>acumulada </a:t>
            </a:r>
            <a:r>
              <a:rPr sz="1400" dirty="0">
                <a:latin typeface="Calibri"/>
                <a:cs typeface="Calibri"/>
              </a:rPr>
              <a:t>e </a:t>
            </a:r>
            <a:r>
              <a:rPr sz="1400" spc="-10" dirty="0">
                <a:latin typeface="Calibri"/>
                <a:cs typeface="Calibri"/>
              </a:rPr>
              <a:t>perdas </a:t>
            </a:r>
            <a:r>
              <a:rPr sz="1400" spc="-5" dirty="0">
                <a:latin typeface="Calibri"/>
                <a:cs typeface="Calibri"/>
              </a:rPr>
              <a:t>acumuladas por  imparidade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758318" y="5041392"/>
            <a:ext cx="372110" cy="123825"/>
          </a:xfrm>
          <a:custGeom>
            <a:avLst/>
            <a:gdLst/>
            <a:ahLst/>
            <a:cxnLst/>
            <a:rect l="l" t="t" r="r" b="b"/>
            <a:pathLst>
              <a:path w="372110" h="123825">
                <a:moveTo>
                  <a:pt x="0" y="0"/>
                </a:moveTo>
                <a:lnTo>
                  <a:pt x="0" y="123444"/>
                </a:lnTo>
                <a:lnTo>
                  <a:pt x="371856" y="123444"/>
                </a:lnTo>
                <a:lnTo>
                  <a:pt x="371856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49474" y="4663440"/>
            <a:ext cx="3971925" cy="1074420"/>
          </a:xfrm>
          <a:custGeom>
            <a:avLst/>
            <a:gdLst/>
            <a:ahLst/>
            <a:cxnLst/>
            <a:rect l="l" t="t" r="r" b="b"/>
            <a:pathLst>
              <a:path w="3971925" h="1074420">
                <a:moveTo>
                  <a:pt x="3971544" y="894588"/>
                </a:moveTo>
                <a:lnTo>
                  <a:pt x="3971544" y="178308"/>
                </a:lnTo>
                <a:lnTo>
                  <a:pt x="3965109" y="130704"/>
                </a:lnTo>
                <a:lnTo>
                  <a:pt x="3946990" y="88053"/>
                </a:lnTo>
                <a:lnTo>
                  <a:pt x="3918966" y="52006"/>
                </a:lnTo>
                <a:lnTo>
                  <a:pt x="3882813" y="24214"/>
                </a:lnTo>
                <a:lnTo>
                  <a:pt x="3840310" y="6328"/>
                </a:lnTo>
                <a:lnTo>
                  <a:pt x="3793236" y="0"/>
                </a:lnTo>
                <a:lnTo>
                  <a:pt x="178308" y="0"/>
                </a:lnTo>
                <a:lnTo>
                  <a:pt x="130704" y="6328"/>
                </a:lnTo>
                <a:lnTo>
                  <a:pt x="88053" y="24214"/>
                </a:lnTo>
                <a:lnTo>
                  <a:pt x="52006" y="52006"/>
                </a:lnTo>
                <a:lnTo>
                  <a:pt x="24214" y="88053"/>
                </a:lnTo>
                <a:lnTo>
                  <a:pt x="6328" y="130704"/>
                </a:lnTo>
                <a:lnTo>
                  <a:pt x="0" y="178308"/>
                </a:lnTo>
                <a:lnTo>
                  <a:pt x="0" y="894588"/>
                </a:lnTo>
                <a:lnTo>
                  <a:pt x="6328" y="942304"/>
                </a:lnTo>
                <a:lnTo>
                  <a:pt x="24214" y="985237"/>
                </a:lnTo>
                <a:lnTo>
                  <a:pt x="52006" y="1021651"/>
                </a:lnTo>
                <a:lnTo>
                  <a:pt x="88053" y="1049810"/>
                </a:lnTo>
                <a:lnTo>
                  <a:pt x="130704" y="1067978"/>
                </a:lnTo>
                <a:lnTo>
                  <a:pt x="178308" y="1074420"/>
                </a:lnTo>
                <a:lnTo>
                  <a:pt x="3793236" y="1074420"/>
                </a:lnTo>
                <a:lnTo>
                  <a:pt x="3840310" y="1067978"/>
                </a:lnTo>
                <a:lnTo>
                  <a:pt x="3882813" y="1049810"/>
                </a:lnTo>
                <a:lnTo>
                  <a:pt x="3918966" y="1021651"/>
                </a:lnTo>
                <a:lnTo>
                  <a:pt x="3946990" y="985237"/>
                </a:lnTo>
                <a:lnTo>
                  <a:pt x="3965109" y="942304"/>
                </a:lnTo>
                <a:lnTo>
                  <a:pt x="3971544" y="894588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43378" y="4657344"/>
            <a:ext cx="3983990" cy="1087120"/>
          </a:xfrm>
          <a:custGeom>
            <a:avLst/>
            <a:gdLst/>
            <a:ahLst/>
            <a:cxnLst/>
            <a:rect l="l" t="t" r="r" b="b"/>
            <a:pathLst>
              <a:path w="3983990" h="1087120">
                <a:moveTo>
                  <a:pt x="3983736" y="900684"/>
                </a:moveTo>
                <a:lnTo>
                  <a:pt x="3983736" y="184404"/>
                </a:lnTo>
                <a:lnTo>
                  <a:pt x="3982212" y="166116"/>
                </a:lnTo>
                <a:lnTo>
                  <a:pt x="3968496" y="112776"/>
                </a:lnTo>
                <a:lnTo>
                  <a:pt x="3941064" y="67056"/>
                </a:lnTo>
                <a:lnTo>
                  <a:pt x="3901440" y="32004"/>
                </a:lnTo>
                <a:lnTo>
                  <a:pt x="3854196" y="9144"/>
                </a:lnTo>
                <a:lnTo>
                  <a:pt x="3799332" y="0"/>
                </a:lnTo>
                <a:lnTo>
                  <a:pt x="184404" y="0"/>
                </a:lnTo>
                <a:lnTo>
                  <a:pt x="129540" y="9144"/>
                </a:lnTo>
                <a:lnTo>
                  <a:pt x="82296" y="32004"/>
                </a:lnTo>
                <a:lnTo>
                  <a:pt x="42672" y="67056"/>
                </a:lnTo>
                <a:lnTo>
                  <a:pt x="15240" y="112776"/>
                </a:lnTo>
                <a:lnTo>
                  <a:pt x="1524" y="166116"/>
                </a:lnTo>
                <a:lnTo>
                  <a:pt x="0" y="184404"/>
                </a:lnTo>
                <a:lnTo>
                  <a:pt x="0" y="900684"/>
                </a:lnTo>
                <a:lnTo>
                  <a:pt x="1524" y="920496"/>
                </a:lnTo>
                <a:lnTo>
                  <a:pt x="4572" y="938784"/>
                </a:lnTo>
                <a:lnTo>
                  <a:pt x="9144" y="955548"/>
                </a:lnTo>
                <a:lnTo>
                  <a:pt x="10668" y="960120"/>
                </a:lnTo>
                <a:lnTo>
                  <a:pt x="10668" y="184404"/>
                </a:lnTo>
                <a:lnTo>
                  <a:pt x="12192" y="166116"/>
                </a:lnTo>
                <a:lnTo>
                  <a:pt x="12192" y="167640"/>
                </a:lnTo>
                <a:lnTo>
                  <a:pt x="15240" y="149352"/>
                </a:lnTo>
                <a:lnTo>
                  <a:pt x="15240" y="150876"/>
                </a:lnTo>
                <a:lnTo>
                  <a:pt x="19812" y="132588"/>
                </a:lnTo>
                <a:lnTo>
                  <a:pt x="19812" y="134112"/>
                </a:lnTo>
                <a:lnTo>
                  <a:pt x="24384" y="117348"/>
                </a:lnTo>
                <a:lnTo>
                  <a:pt x="32004" y="102108"/>
                </a:lnTo>
                <a:lnTo>
                  <a:pt x="41148" y="86868"/>
                </a:lnTo>
                <a:lnTo>
                  <a:pt x="41148" y="88392"/>
                </a:lnTo>
                <a:lnTo>
                  <a:pt x="50292" y="76635"/>
                </a:lnTo>
                <a:lnTo>
                  <a:pt x="50292" y="74676"/>
                </a:lnTo>
                <a:lnTo>
                  <a:pt x="74676" y="50292"/>
                </a:lnTo>
                <a:lnTo>
                  <a:pt x="86868" y="42164"/>
                </a:lnTo>
                <a:lnTo>
                  <a:pt x="86868" y="41148"/>
                </a:lnTo>
                <a:lnTo>
                  <a:pt x="102108" y="32004"/>
                </a:lnTo>
                <a:lnTo>
                  <a:pt x="117348" y="24384"/>
                </a:lnTo>
                <a:lnTo>
                  <a:pt x="134112" y="18288"/>
                </a:lnTo>
                <a:lnTo>
                  <a:pt x="134112" y="19431"/>
                </a:lnTo>
                <a:lnTo>
                  <a:pt x="149352" y="15621"/>
                </a:lnTo>
                <a:lnTo>
                  <a:pt x="149352" y="15240"/>
                </a:lnTo>
                <a:lnTo>
                  <a:pt x="167640" y="12192"/>
                </a:lnTo>
                <a:lnTo>
                  <a:pt x="184404" y="10795"/>
                </a:lnTo>
                <a:lnTo>
                  <a:pt x="184404" y="10668"/>
                </a:lnTo>
                <a:lnTo>
                  <a:pt x="3799332" y="10795"/>
                </a:lnTo>
                <a:lnTo>
                  <a:pt x="3816096" y="12192"/>
                </a:lnTo>
                <a:lnTo>
                  <a:pt x="3834384" y="15240"/>
                </a:lnTo>
                <a:lnTo>
                  <a:pt x="3834384" y="15621"/>
                </a:lnTo>
                <a:lnTo>
                  <a:pt x="3849624" y="19431"/>
                </a:lnTo>
                <a:lnTo>
                  <a:pt x="3849624" y="18288"/>
                </a:lnTo>
                <a:lnTo>
                  <a:pt x="3866388" y="24384"/>
                </a:lnTo>
                <a:lnTo>
                  <a:pt x="3881628" y="32004"/>
                </a:lnTo>
                <a:lnTo>
                  <a:pt x="3909060" y="50292"/>
                </a:lnTo>
                <a:lnTo>
                  <a:pt x="3933444" y="74676"/>
                </a:lnTo>
                <a:lnTo>
                  <a:pt x="3933444" y="76635"/>
                </a:lnTo>
                <a:lnTo>
                  <a:pt x="3942588" y="88392"/>
                </a:lnTo>
                <a:lnTo>
                  <a:pt x="3942588" y="86868"/>
                </a:lnTo>
                <a:lnTo>
                  <a:pt x="3951732" y="102108"/>
                </a:lnTo>
                <a:lnTo>
                  <a:pt x="3959352" y="117348"/>
                </a:lnTo>
                <a:lnTo>
                  <a:pt x="3959352" y="121539"/>
                </a:lnTo>
                <a:lnTo>
                  <a:pt x="3963924" y="134112"/>
                </a:lnTo>
                <a:lnTo>
                  <a:pt x="3963924" y="132588"/>
                </a:lnTo>
                <a:lnTo>
                  <a:pt x="3968496" y="149352"/>
                </a:lnTo>
                <a:lnTo>
                  <a:pt x="3971544" y="167640"/>
                </a:lnTo>
                <a:lnTo>
                  <a:pt x="3971544" y="964692"/>
                </a:lnTo>
                <a:lnTo>
                  <a:pt x="3974592" y="955548"/>
                </a:lnTo>
                <a:lnTo>
                  <a:pt x="3979164" y="938784"/>
                </a:lnTo>
                <a:lnTo>
                  <a:pt x="3982212" y="920496"/>
                </a:lnTo>
                <a:lnTo>
                  <a:pt x="3983736" y="900684"/>
                </a:lnTo>
                <a:close/>
              </a:path>
              <a:path w="3983990" h="1087120">
                <a:moveTo>
                  <a:pt x="51816" y="1011936"/>
                </a:moveTo>
                <a:lnTo>
                  <a:pt x="41148" y="998220"/>
                </a:lnTo>
                <a:lnTo>
                  <a:pt x="32004" y="984504"/>
                </a:lnTo>
                <a:lnTo>
                  <a:pt x="24384" y="969264"/>
                </a:lnTo>
                <a:lnTo>
                  <a:pt x="15240" y="935736"/>
                </a:lnTo>
                <a:lnTo>
                  <a:pt x="15240" y="937260"/>
                </a:lnTo>
                <a:lnTo>
                  <a:pt x="12192" y="918972"/>
                </a:lnTo>
                <a:lnTo>
                  <a:pt x="10668" y="900684"/>
                </a:lnTo>
                <a:lnTo>
                  <a:pt x="10668" y="960120"/>
                </a:lnTo>
                <a:lnTo>
                  <a:pt x="32004" y="1004316"/>
                </a:lnTo>
                <a:lnTo>
                  <a:pt x="50292" y="1026604"/>
                </a:lnTo>
                <a:lnTo>
                  <a:pt x="50292" y="1011936"/>
                </a:lnTo>
                <a:lnTo>
                  <a:pt x="51816" y="1011936"/>
                </a:lnTo>
                <a:close/>
              </a:path>
              <a:path w="3983990" h="1087120">
                <a:moveTo>
                  <a:pt x="51816" y="74676"/>
                </a:moveTo>
                <a:lnTo>
                  <a:pt x="50292" y="74676"/>
                </a:lnTo>
                <a:lnTo>
                  <a:pt x="50292" y="76635"/>
                </a:lnTo>
                <a:lnTo>
                  <a:pt x="51816" y="74676"/>
                </a:lnTo>
                <a:close/>
              </a:path>
              <a:path w="3983990" h="1087120">
                <a:moveTo>
                  <a:pt x="88392" y="1045464"/>
                </a:moveTo>
                <a:lnTo>
                  <a:pt x="74676" y="1034796"/>
                </a:lnTo>
                <a:lnTo>
                  <a:pt x="62484" y="1024128"/>
                </a:lnTo>
                <a:lnTo>
                  <a:pt x="50292" y="1011936"/>
                </a:lnTo>
                <a:lnTo>
                  <a:pt x="50292" y="1026604"/>
                </a:lnTo>
                <a:lnTo>
                  <a:pt x="54864" y="1031748"/>
                </a:lnTo>
                <a:lnTo>
                  <a:pt x="67056" y="1043940"/>
                </a:lnTo>
                <a:lnTo>
                  <a:pt x="82296" y="1054608"/>
                </a:lnTo>
                <a:lnTo>
                  <a:pt x="86868" y="1057351"/>
                </a:lnTo>
                <a:lnTo>
                  <a:pt x="86868" y="1045464"/>
                </a:lnTo>
                <a:lnTo>
                  <a:pt x="88392" y="1045464"/>
                </a:lnTo>
                <a:close/>
              </a:path>
              <a:path w="3983990" h="1087120">
                <a:moveTo>
                  <a:pt x="88392" y="41148"/>
                </a:moveTo>
                <a:lnTo>
                  <a:pt x="86868" y="41148"/>
                </a:lnTo>
                <a:lnTo>
                  <a:pt x="86868" y="42164"/>
                </a:lnTo>
                <a:lnTo>
                  <a:pt x="88392" y="41148"/>
                </a:lnTo>
                <a:close/>
              </a:path>
              <a:path w="3983990" h="1087120">
                <a:moveTo>
                  <a:pt x="134112" y="1066800"/>
                </a:moveTo>
                <a:lnTo>
                  <a:pt x="117348" y="1060704"/>
                </a:lnTo>
                <a:lnTo>
                  <a:pt x="102108" y="1053084"/>
                </a:lnTo>
                <a:lnTo>
                  <a:pt x="102108" y="1054608"/>
                </a:lnTo>
                <a:lnTo>
                  <a:pt x="86868" y="1045464"/>
                </a:lnTo>
                <a:lnTo>
                  <a:pt x="86868" y="1057351"/>
                </a:lnTo>
                <a:lnTo>
                  <a:pt x="97536" y="1063752"/>
                </a:lnTo>
                <a:lnTo>
                  <a:pt x="112776" y="1071372"/>
                </a:lnTo>
                <a:lnTo>
                  <a:pt x="129540" y="1077468"/>
                </a:lnTo>
                <a:lnTo>
                  <a:pt x="132588" y="1078230"/>
                </a:lnTo>
                <a:lnTo>
                  <a:pt x="132588" y="1066800"/>
                </a:lnTo>
                <a:lnTo>
                  <a:pt x="134112" y="1066800"/>
                </a:lnTo>
                <a:close/>
              </a:path>
              <a:path w="3983990" h="1087120">
                <a:moveTo>
                  <a:pt x="134112" y="19431"/>
                </a:moveTo>
                <a:lnTo>
                  <a:pt x="134112" y="18288"/>
                </a:lnTo>
                <a:lnTo>
                  <a:pt x="132588" y="19812"/>
                </a:lnTo>
                <a:lnTo>
                  <a:pt x="134112" y="19431"/>
                </a:lnTo>
                <a:close/>
              </a:path>
              <a:path w="3983990" h="1087120">
                <a:moveTo>
                  <a:pt x="150876" y="1071372"/>
                </a:moveTo>
                <a:lnTo>
                  <a:pt x="132588" y="1066800"/>
                </a:lnTo>
                <a:lnTo>
                  <a:pt x="132588" y="1078230"/>
                </a:lnTo>
                <a:lnTo>
                  <a:pt x="147828" y="1082040"/>
                </a:lnTo>
                <a:lnTo>
                  <a:pt x="149352" y="1082294"/>
                </a:lnTo>
                <a:lnTo>
                  <a:pt x="149352" y="1071372"/>
                </a:lnTo>
                <a:lnTo>
                  <a:pt x="150876" y="1071372"/>
                </a:lnTo>
                <a:close/>
              </a:path>
              <a:path w="3983990" h="1087120">
                <a:moveTo>
                  <a:pt x="150876" y="15240"/>
                </a:moveTo>
                <a:lnTo>
                  <a:pt x="149352" y="15240"/>
                </a:lnTo>
                <a:lnTo>
                  <a:pt x="149352" y="15621"/>
                </a:lnTo>
                <a:lnTo>
                  <a:pt x="150876" y="15240"/>
                </a:lnTo>
                <a:close/>
              </a:path>
              <a:path w="3983990" h="1087120">
                <a:moveTo>
                  <a:pt x="3834384" y="1082294"/>
                </a:moveTo>
                <a:lnTo>
                  <a:pt x="3834384" y="1071372"/>
                </a:lnTo>
                <a:lnTo>
                  <a:pt x="3816096" y="1074420"/>
                </a:lnTo>
                <a:lnTo>
                  <a:pt x="167640" y="1074420"/>
                </a:lnTo>
                <a:lnTo>
                  <a:pt x="149352" y="1071372"/>
                </a:lnTo>
                <a:lnTo>
                  <a:pt x="149352" y="1082294"/>
                </a:lnTo>
                <a:lnTo>
                  <a:pt x="166116" y="1085088"/>
                </a:lnTo>
                <a:lnTo>
                  <a:pt x="184404" y="1086612"/>
                </a:lnTo>
                <a:lnTo>
                  <a:pt x="3799332" y="1086612"/>
                </a:lnTo>
                <a:lnTo>
                  <a:pt x="3817620" y="1085088"/>
                </a:lnTo>
                <a:lnTo>
                  <a:pt x="3834384" y="1082294"/>
                </a:lnTo>
                <a:close/>
              </a:path>
              <a:path w="3983990" h="1087120">
                <a:moveTo>
                  <a:pt x="185928" y="10668"/>
                </a:moveTo>
                <a:lnTo>
                  <a:pt x="184404" y="10668"/>
                </a:lnTo>
                <a:lnTo>
                  <a:pt x="184404" y="10795"/>
                </a:lnTo>
                <a:lnTo>
                  <a:pt x="185928" y="10668"/>
                </a:lnTo>
                <a:close/>
              </a:path>
              <a:path w="3983990" h="1087120">
                <a:moveTo>
                  <a:pt x="3799332" y="10795"/>
                </a:moveTo>
                <a:lnTo>
                  <a:pt x="3799332" y="10668"/>
                </a:lnTo>
                <a:lnTo>
                  <a:pt x="3797808" y="10668"/>
                </a:lnTo>
                <a:lnTo>
                  <a:pt x="3799332" y="10795"/>
                </a:lnTo>
                <a:close/>
              </a:path>
              <a:path w="3983990" h="1087120">
                <a:moveTo>
                  <a:pt x="3834384" y="15621"/>
                </a:moveTo>
                <a:lnTo>
                  <a:pt x="3834384" y="15240"/>
                </a:lnTo>
                <a:lnTo>
                  <a:pt x="3832860" y="15240"/>
                </a:lnTo>
                <a:lnTo>
                  <a:pt x="3834384" y="15621"/>
                </a:lnTo>
                <a:close/>
              </a:path>
              <a:path w="3983990" h="1087120">
                <a:moveTo>
                  <a:pt x="3851148" y="1078230"/>
                </a:moveTo>
                <a:lnTo>
                  <a:pt x="3851148" y="1066800"/>
                </a:lnTo>
                <a:lnTo>
                  <a:pt x="3832860" y="1071372"/>
                </a:lnTo>
                <a:lnTo>
                  <a:pt x="3834384" y="1071372"/>
                </a:lnTo>
                <a:lnTo>
                  <a:pt x="3834384" y="1082294"/>
                </a:lnTo>
                <a:lnTo>
                  <a:pt x="3835908" y="1082040"/>
                </a:lnTo>
                <a:lnTo>
                  <a:pt x="3851148" y="1078230"/>
                </a:lnTo>
                <a:close/>
              </a:path>
              <a:path w="3983990" h="1087120">
                <a:moveTo>
                  <a:pt x="3851148" y="19812"/>
                </a:moveTo>
                <a:lnTo>
                  <a:pt x="3849624" y="18288"/>
                </a:lnTo>
                <a:lnTo>
                  <a:pt x="3849624" y="19431"/>
                </a:lnTo>
                <a:lnTo>
                  <a:pt x="3851148" y="19812"/>
                </a:lnTo>
                <a:close/>
              </a:path>
              <a:path w="3983990" h="1087120">
                <a:moveTo>
                  <a:pt x="3933444" y="1026604"/>
                </a:moveTo>
                <a:lnTo>
                  <a:pt x="3933444" y="1011936"/>
                </a:lnTo>
                <a:lnTo>
                  <a:pt x="3921252" y="1024128"/>
                </a:lnTo>
                <a:lnTo>
                  <a:pt x="3909060" y="1034796"/>
                </a:lnTo>
                <a:lnTo>
                  <a:pt x="3895344" y="1045464"/>
                </a:lnTo>
                <a:lnTo>
                  <a:pt x="3881628" y="1054608"/>
                </a:lnTo>
                <a:lnTo>
                  <a:pt x="3881628" y="1053084"/>
                </a:lnTo>
                <a:lnTo>
                  <a:pt x="3866388" y="1060704"/>
                </a:lnTo>
                <a:lnTo>
                  <a:pt x="3849624" y="1066800"/>
                </a:lnTo>
                <a:lnTo>
                  <a:pt x="3851148" y="1066800"/>
                </a:lnTo>
                <a:lnTo>
                  <a:pt x="3851148" y="1078230"/>
                </a:lnTo>
                <a:lnTo>
                  <a:pt x="3901440" y="1054608"/>
                </a:lnTo>
                <a:lnTo>
                  <a:pt x="3928872" y="1031748"/>
                </a:lnTo>
                <a:lnTo>
                  <a:pt x="3933444" y="1026604"/>
                </a:lnTo>
                <a:close/>
              </a:path>
              <a:path w="3983990" h="1087120">
                <a:moveTo>
                  <a:pt x="3933444" y="76635"/>
                </a:moveTo>
                <a:lnTo>
                  <a:pt x="3933444" y="74676"/>
                </a:lnTo>
                <a:lnTo>
                  <a:pt x="3931920" y="74676"/>
                </a:lnTo>
                <a:lnTo>
                  <a:pt x="3933444" y="76635"/>
                </a:lnTo>
                <a:close/>
              </a:path>
              <a:path w="3983990" h="1087120">
                <a:moveTo>
                  <a:pt x="3959352" y="991616"/>
                </a:moveTo>
                <a:lnTo>
                  <a:pt x="3959352" y="969264"/>
                </a:lnTo>
                <a:lnTo>
                  <a:pt x="3951732" y="984504"/>
                </a:lnTo>
                <a:lnTo>
                  <a:pt x="3942588" y="998220"/>
                </a:lnTo>
                <a:lnTo>
                  <a:pt x="3931920" y="1011936"/>
                </a:lnTo>
                <a:lnTo>
                  <a:pt x="3933444" y="1011936"/>
                </a:lnTo>
                <a:lnTo>
                  <a:pt x="3933444" y="1026604"/>
                </a:lnTo>
                <a:lnTo>
                  <a:pt x="3941064" y="1018032"/>
                </a:lnTo>
                <a:lnTo>
                  <a:pt x="3951732" y="1004316"/>
                </a:lnTo>
                <a:lnTo>
                  <a:pt x="3959352" y="991616"/>
                </a:lnTo>
                <a:close/>
              </a:path>
              <a:path w="3983990" h="1087120">
                <a:moveTo>
                  <a:pt x="3959352" y="121539"/>
                </a:moveTo>
                <a:lnTo>
                  <a:pt x="3959352" y="117348"/>
                </a:lnTo>
                <a:lnTo>
                  <a:pt x="3957828" y="117348"/>
                </a:lnTo>
                <a:lnTo>
                  <a:pt x="3959352" y="121539"/>
                </a:lnTo>
                <a:close/>
              </a:path>
              <a:path w="3983990" h="1087120">
                <a:moveTo>
                  <a:pt x="3971544" y="964692"/>
                </a:moveTo>
                <a:lnTo>
                  <a:pt x="3971544" y="918972"/>
                </a:lnTo>
                <a:lnTo>
                  <a:pt x="3968496" y="937260"/>
                </a:lnTo>
                <a:lnTo>
                  <a:pt x="3968496" y="935736"/>
                </a:lnTo>
                <a:lnTo>
                  <a:pt x="3963924" y="952500"/>
                </a:lnTo>
                <a:lnTo>
                  <a:pt x="3957828" y="969264"/>
                </a:lnTo>
                <a:lnTo>
                  <a:pt x="3959352" y="969264"/>
                </a:lnTo>
                <a:lnTo>
                  <a:pt x="3959352" y="991616"/>
                </a:lnTo>
                <a:lnTo>
                  <a:pt x="3960876" y="989076"/>
                </a:lnTo>
                <a:lnTo>
                  <a:pt x="3968496" y="973836"/>
                </a:lnTo>
                <a:lnTo>
                  <a:pt x="3971544" y="964692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586359" y="4731510"/>
            <a:ext cx="30981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Calibri"/>
                <a:cs typeface="Calibri"/>
              </a:rPr>
              <a:t>Valor </a:t>
            </a:r>
            <a:r>
              <a:rPr sz="1400" spc="-10" dirty="0">
                <a:latin typeface="Calibri"/>
                <a:cs typeface="Calibri"/>
              </a:rPr>
              <a:t>justo, </a:t>
            </a:r>
            <a:r>
              <a:rPr sz="1400" spc="-5" dirty="0">
                <a:latin typeface="Calibri"/>
                <a:cs typeface="Calibri"/>
              </a:rPr>
              <a:t>sujeito </a:t>
            </a:r>
            <a:r>
              <a:rPr sz="1400" dirty="0">
                <a:latin typeface="Calibri"/>
                <a:cs typeface="Calibri"/>
              </a:rPr>
              <a:t>à </a:t>
            </a:r>
            <a:r>
              <a:rPr sz="1400" spc="-10" dirty="0">
                <a:latin typeface="Calibri"/>
                <a:cs typeface="Calibri"/>
              </a:rPr>
              <a:t>reavaliação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periódica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33375" y="5159753"/>
            <a:ext cx="360552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0015" marR="5080" indent="-137795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Depreciação </a:t>
            </a:r>
            <a:r>
              <a:rPr sz="1400" spc="-5" dirty="0">
                <a:latin typeface="Calibri"/>
                <a:cs typeface="Calibri"/>
              </a:rPr>
              <a:t>acumulada </a:t>
            </a:r>
            <a:r>
              <a:rPr sz="1400" dirty="0">
                <a:latin typeface="Calibri"/>
                <a:cs typeface="Calibri"/>
              </a:rPr>
              <a:t>e </a:t>
            </a:r>
            <a:r>
              <a:rPr sz="1400" spc="-10" dirty="0">
                <a:latin typeface="Calibri"/>
                <a:cs typeface="Calibri"/>
              </a:rPr>
              <a:t>perdas </a:t>
            </a:r>
            <a:r>
              <a:rPr sz="1400" spc="-5" dirty="0">
                <a:latin typeface="Calibri"/>
                <a:cs typeface="Calibri"/>
              </a:rPr>
              <a:t>acumuladas por  imparidade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075310" y="2327148"/>
            <a:ext cx="6055360" cy="727075"/>
          </a:xfrm>
          <a:custGeom>
            <a:avLst/>
            <a:gdLst/>
            <a:ahLst/>
            <a:cxnLst/>
            <a:rect l="l" t="t" r="r" b="b"/>
            <a:pathLst>
              <a:path w="6055359" h="727075">
                <a:moveTo>
                  <a:pt x="6054852" y="605028"/>
                </a:moveTo>
                <a:lnTo>
                  <a:pt x="6054852" y="120396"/>
                </a:lnTo>
                <a:lnTo>
                  <a:pt x="6045470" y="73294"/>
                </a:lnTo>
                <a:lnTo>
                  <a:pt x="6019800" y="35052"/>
                </a:lnTo>
                <a:lnTo>
                  <a:pt x="5981557" y="9382"/>
                </a:lnTo>
                <a:lnTo>
                  <a:pt x="5934456" y="0"/>
                </a:lnTo>
                <a:lnTo>
                  <a:pt x="120396" y="0"/>
                </a:lnTo>
                <a:lnTo>
                  <a:pt x="73294" y="9382"/>
                </a:lnTo>
                <a:lnTo>
                  <a:pt x="35052" y="35052"/>
                </a:lnTo>
                <a:lnTo>
                  <a:pt x="9382" y="73294"/>
                </a:lnTo>
                <a:lnTo>
                  <a:pt x="0" y="120396"/>
                </a:lnTo>
                <a:lnTo>
                  <a:pt x="0" y="605028"/>
                </a:lnTo>
                <a:lnTo>
                  <a:pt x="9382" y="652367"/>
                </a:lnTo>
                <a:lnTo>
                  <a:pt x="35052" y="691134"/>
                </a:lnTo>
                <a:lnTo>
                  <a:pt x="73294" y="717327"/>
                </a:lnTo>
                <a:lnTo>
                  <a:pt x="120396" y="726948"/>
                </a:lnTo>
                <a:lnTo>
                  <a:pt x="5934456" y="726948"/>
                </a:lnTo>
                <a:lnTo>
                  <a:pt x="5981557" y="717327"/>
                </a:lnTo>
                <a:lnTo>
                  <a:pt x="6019800" y="691134"/>
                </a:lnTo>
                <a:lnTo>
                  <a:pt x="6045470" y="652367"/>
                </a:lnTo>
                <a:lnTo>
                  <a:pt x="6054852" y="605028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069214" y="2321052"/>
            <a:ext cx="6067425" cy="737870"/>
          </a:xfrm>
          <a:custGeom>
            <a:avLst/>
            <a:gdLst/>
            <a:ahLst/>
            <a:cxnLst/>
            <a:rect l="l" t="t" r="r" b="b"/>
            <a:pathLst>
              <a:path w="6067425" h="737869">
                <a:moveTo>
                  <a:pt x="6067044" y="611124"/>
                </a:moveTo>
                <a:lnTo>
                  <a:pt x="6067044" y="126492"/>
                </a:lnTo>
                <a:lnTo>
                  <a:pt x="6065520" y="114300"/>
                </a:lnTo>
                <a:lnTo>
                  <a:pt x="6063996" y="100584"/>
                </a:lnTo>
                <a:lnTo>
                  <a:pt x="6060948" y="88392"/>
                </a:lnTo>
                <a:lnTo>
                  <a:pt x="6056376" y="77724"/>
                </a:lnTo>
                <a:lnTo>
                  <a:pt x="6051804" y="65532"/>
                </a:lnTo>
                <a:lnTo>
                  <a:pt x="6021324" y="28956"/>
                </a:lnTo>
                <a:lnTo>
                  <a:pt x="5977128" y="6096"/>
                </a:lnTo>
                <a:lnTo>
                  <a:pt x="5966460" y="3048"/>
                </a:lnTo>
                <a:lnTo>
                  <a:pt x="5952744" y="0"/>
                </a:lnTo>
                <a:lnTo>
                  <a:pt x="114300" y="0"/>
                </a:lnTo>
                <a:lnTo>
                  <a:pt x="100584" y="3048"/>
                </a:lnTo>
                <a:lnTo>
                  <a:pt x="56388" y="21336"/>
                </a:lnTo>
                <a:lnTo>
                  <a:pt x="21336" y="56388"/>
                </a:lnTo>
                <a:lnTo>
                  <a:pt x="3048" y="100584"/>
                </a:lnTo>
                <a:lnTo>
                  <a:pt x="0" y="114300"/>
                </a:lnTo>
                <a:lnTo>
                  <a:pt x="0" y="624840"/>
                </a:lnTo>
                <a:lnTo>
                  <a:pt x="6096" y="649224"/>
                </a:lnTo>
                <a:lnTo>
                  <a:pt x="9144" y="659892"/>
                </a:lnTo>
                <a:lnTo>
                  <a:pt x="10668" y="662940"/>
                </a:lnTo>
                <a:lnTo>
                  <a:pt x="10668" y="126492"/>
                </a:lnTo>
                <a:lnTo>
                  <a:pt x="12192" y="114300"/>
                </a:lnTo>
                <a:lnTo>
                  <a:pt x="12192" y="115824"/>
                </a:lnTo>
                <a:lnTo>
                  <a:pt x="13716" y="103632"/>
                </a:lnTo>
                <a:lnTo>
                  <a:pt x="16764" y="91440"/>
                </a:lnTo>
                <a:lnTo>
                  <a:pt x="16764" y="92964"/>
                </a:lnTo>
                <a:lnTo>
                  <a:pt x="19812" y="80772"/>
                </a:lnTo>
                <a:lnTo>
                  <a:pt x="19812" y="82296"/>
                </a:lnTo>
                <a:lnTo>
                  <a:pt x="24384" y="74295"/>
                </a:lnTo>
                <a:lnTo>
                  <a:pt x="24384" y="71628"/>
                </a:lnTo>
                <a:lnTo>
                  <a:pt x="30480" y="62484"/>
                </a:lnTo>
                <a:lnTo>
                  <a:pt x="36576" y="55168"/>
                </a:lnTo>
                <a:lnTo>
                  <a:pt x="36576" y="53340"/>
                </a:lnTo>
                <a:lnTo>
                  <a:pt x="53340" y="36576"/>
                </a:lnTo>
                <a:lnTo>
                  <a:pt x="53340" y="38100"/>
                </a:lnTo>
                <a:lnTo>
                  <a:pt x="62484" y="30480"/>
                </a:lnTo>
                <a:lnTo>
                  <a:pt x="71628" y="24384"/>
                </a:lnTo>
                <a:lnTo>
                  <a:pt x="71628" y="25908"/>
                </a:lnTo>
                <a:lnTo>
                  <a:pt x="80772" y="20682"/>
                </a:lnTo>
                <a:lnTo>
                  <a:pt x="80772" y="19812"/>
                </a:lnTo>
                <a:lnTo>
                  <a:pt x="91440" y="17145"/>
                </a:lnTo>
                <a:lnTo>
                  <a:pt x="91440" y="16764"/>
                </a:lnTo>
                <a:lnTo>
                  <a:pt x="103632" y="13716"/>
                </a:lnTo>
                <a:lnTo>
                  <a:pt x="114300" y="12382"/>
                </a:lnTo>
                <a:lnTo>
                  <a:pt x="114300" y="12192"/>
                </a:lnTo>
                <a:lnTo>
                  <a:pt x="126492" y="10668"/>
                </a:lnTo>
                <a:lnTo>
                  <a:pt x="5940552" y="10668"/>
                </a:lnTo>
                <a:lnTo>
                  <a:pt x="5952744" y="12192"/>
                </a:lnTo>
                <a:lnTo>
                  <a:pt x="5952744" y="12382"/>
                </a:lnTo>
                <a:lnTo>
                  <a:pt x="5963412" y="13716"/>
                </a:lnTo>
                <a:lnTo>
                  <a:pt x="5975604" y="16764"/>
                </a:lnTo>
                <a:lnTo>
                  <a:pt x="5975604" y="17199"/>
                </a:lnTo>
                <a:lnTo>
                  <a:pt x="5984748" y="19812"/>
                </a:lnTo>
                <a:lnTo>
                  <a:pt x="5995416" y="25908"/>
                </a:lnTo>
                <a:lnTo>
                  <a:pt x="5995416" y="24384"/>
                </a:lnTo>
                <a:lnTo>
                  <a:pt x="6004560" y="30480"/>
                </a:lnTo>
                <a:lnTo>
                  <a:pt x="6013704" y="38100"/>
                </a:lnTo>
                <a:lnTo>
                  <a:pt x="6013704" y="36576"/>
                </a:lnTo>
                <a:lnTo>
                  <a:pt x="6022848" y="45720"/>
                </a:lnTo>
                <a:lnTo>
                  <a:pt x="6022848" y="46024"/>
                </a:lnTo>
                <a:lnTo>
                  <a:pt x="6036564" y="62484"/>
                </a:lnTo>
                <a:lnTo>
                  <a:pt x="6042660" y="71628"/>
                </a:lnTo>
                <a:lnTo>
                  <a:pt x="6042660" y="74295"/>
                </a:lnTo>
                <a:lnTo>
                  <a:pt x="6047232" y="82296"/>
                </a:lnTo>
                <a:lnTo>
                  <a:pt x="6047232" y="80772"/>
                </a:lnTo>
                <a:lnTo>
                  <a:pt x="6050280" y="92964"/>
                </a:lnTo>
                <a:lnTo>
                  <a:pt x="6050280" y="91440"/>
                </a:lnTo>
                <a:lnTo>
                  <a:pt x="6053328" y="103632"/>
                </a:lnTo>
                <a:lnTo>
                  <a:pt x="6054852" y="115824"/>
                </a:lnTo>
                <a:lnTo>
                  <a:pt x="6054852" y="114300"/>
                </a:lnTo>
                <a:lnTo>
                  <a:pt x="6056376" y="126492"/>
                </a:lnTo>
                <a:lnTo>
                  <a:pt x="6056376" y="659892"/>
                </a:lnTo>
                <a:lnTo>
                  <a:pt x="6060948" y="649224"/>
                </a:lnTo>
                <a:lnTo>
                  <a:pt x="6063996" y="637032"/>
                </a:lnTo>
                <a:lnTo>
                  <a:pt x="6065520" y="624840"/>
                </a:lnTo>
                <a:lnTo>
                  <a:pt x="6067044" y="611124"/>
                </a:lnTo>
                <a:close/>
              </a:path>
              <a:path w="6067425" h="737869">
                <a:moveTo>
                  <a:pt x="25908" y="665988"/>
                </a:moveTo>
                <a:lnTo>
                  <a:pt x="19812" y="655320"/>
                </a:lnTo>
                <a:lnTo>
                  <a:pt x="19812" y="656844"/>
                </a:lnTo>
                <a:lnTo>
                  <a:pt x="16764" y="644652"/>
                </a:lnTo>
                <a:lnTo>
                  <a:pt x="16764" y="646176"/>
                </a:lnTo>
                <a:lnTo>
                  <a:pt x="13716" y="633984"/>
                </a:lnTo>
                <a:lnTo>
                  <a:pt x="13716" y="635508"/>
                </a:lnTo>
                <a:lnTo>
                  <a:pt x="10668" y="611124"/>
                </a:lnTo>
                <a:lnTo>
                  <a:pt x="10668" y="662940"/>
                </a:lnTo>
                <a:lnTo>
                  <a:pt x="15240" y="672084"/>
                </a:lnTo>
                <a:lnTo>
                  <a:pt x="21336" y="682752"/>
                </a:lnTo>
                <a:lnTo>
                  <a:pt x="24384" y="686409"/>
                </a:lnTo>
                <a:lnTo>
                  <a:pt x="24384" y="665988"/>
                </a:lnTo>
                <a:lnTo>
                  <a:pt x="25908" y="665988"/>
                </a:lnTo>
                <a:close/>
              </a:path>
              <a:path w="6067425" h="737869">
                <a:moveTo>
                  <a:pt x="25908" y="71628"/>
                </a:moveTo>
                <a:lnTo>
                  <a:pt x="24384" y="71628"/>
                </a:lnTo>
                <a:lnTo>
                  <a:pt x="24384" y="74295"/>
                </a:lnTo>
                <a:lnTo>
                  <a:pt x="25908" y="71628"/>
                </a:lnTo>
                <a:close/>
              </a:path>
              <a:path w="6067425" h="737869">
                <a:moveTo>
                  <a:pt x="45720" y="693420"/>
                </a:moveTo>
                <a:lnTo>
                  <a:pt x="30480" y="675132"/>
                </a:lnTo>
                <a:lnTo>
                  <a:pt x="30480" y="676656"/>
                </a:lnTo>
                <a:lnTo>
                  <a:pt x="24384" y="665988"/>
                </a:lnTo>
                <a:lnTo>
                  <a:pt x="24384" y="686409"/>
                </a:lnTo>
                <a:lnTo>
                  <a:pt x="36576" y="701040"/>
                </a:lnTo>
                <a:lnTo>
                  <a:pt x="44196" y="707390"/>
                </a:lnTo>
                <a:lnTo>
                  <a:pt x="44196" y="693420"/>
                </a:lnTo>
                <a:lnTo>
                  <a:pt x="45720" y="693420"/>
                </a:lnTo>
                <a:close/>
              </a:path>
              <a:path w="6067425" h="737869">
                <a:moveTo>
                  <a:pt x="38100" y="53340"/>
                </a:moveTo>
                <a:lnTo>
                  <a:pt x="36576" y="53340"/>
                </a:lnTo>
                <a:lnTo>
                  <a:pt x="36576" y="55168"/>
                </a:lnTo>
                <a:lnTo>
                  <a:pt x="38100" y="53340"/>
                </a:lnTo>
                <a:close/>
              </a:path>
              <a:path w="6067425" h="737869">
                <a:moveTo>
                  <a:pt x="82296" y="717804"/>
                </a:moveTo>
                <a:lnTo>
                  <a:pt x="71628" y="713232"/>
                </a:lnTo>
                <a:lnTo>
                  <a:pt x="53340" y="701040"/>
                </a:lnTo>
                <a:lnTo>
                  <a:pt x="44196" y="693420"/>
                </a:lnTo>
                <a:lnTo>
                  <a:pt x="44196" y="707390"/>
                </a:lnTo>
                <a:lnTo>
                  <a:pt x="77724" y="728472"/>
                </a:lnTo>
                <a:lnTo>
                  <a:pt x="80772" y="729778"/>
                </a:lnTo>
                <a:lnTo>
                  <a:pt x="80772" y="717804"/>
                </a:lnTo>
                <a:lnTo>
                  <a:pt x="82296" y="717804"/>
                </a:lnTo>
                <a:close/>
              </a:path>
              <a:path w="6067425" h="737869">
                <a:moveTo>
                  <a:pt x="82296" y="19812"/>
                </a:moveTo>
                <a:lnTo>
                  <a:pt x="80772" y="19812"/>
                </a:lnTo>
                <a:lnTo>
                  <a:pt x="80772" y="20682"/>
                </a:lnTo>
                <a:lnTo>
                  <a:pt x="82296" y="19812"/>
                </a:lnTo>
                <a:close/>
              </a:path>
              <a:path w="6067425" h="737869">
                <a:moveTo>
                  <a:pt x="92964" y="734187"/>
                </a:moveTo>
                <a:lnTo>
                  <a:pt x="92964" y="722376"/>
                </a:lnTo>
                <a:lnTo>
                  <a:pt x="80772" y="717804"/>
                </a:lnTo>
                <a:lnTo>
                  <a:pt x="80772" y="729778"/>
                </a:lnTo>
                <a:lnTo>
                  <a:pt x="88392" y="733044"/>
                </a:lnTo>
                <a:lnTo>
                  <a:pt x="92964" y="734187"/>
                </a:lnTo>
                <a:close/>
              </a:path>
              <a:path w="6067425" h="737869">
                <a:moveTo>
                  <a:pt x="92964" y="16764"/>
                </a:moveTo>
                <a:lnTo>
                  <a:pt x="91440" y="16764"/>
                </a:lnTo>
                <a:lnTo>
                  <a:pt x="91440" y="17145"/>
                </a:lnTo>
                <a:lnTo>
                  <a:pt x="92964" y="16764"/>
                </a:lnTo>
                <a:close/>
              </a:path>
              <a:path w="6067425" h="737869">
                <a:moveTo>
                  <a:pt x="115824" y="726948"/>
                </a:moveTo>
                <a:lnTo>
                  <a:pt x="91440" y="720852"/>
                </a:lnTo>
                <a:lnTo>
                  <a:pt x="92964" y="722376"/>
                </a:lnTo>
                <a:lnTo>
                  <a:pt x="92964" y="734187"/>
                </a:lnTo>
                <a:lnTo>
                  <a:pt x="100584" y="736092"/>
                </a:lnTo>
                <a:lnTo>
                  <a:pt x="114300" y="737616"/>
                </a:lnTo>
                <a:lnTo>
                  <a:pt x="114300" y="726948"/>
                </a:lnTo>
                <a:lnTo>
                  <a:pt x="115824" y="726948"/>
                </a:lnTo>
                <a:close/>
              </a:path>
              <a:path w="6067425" h="737869">
                <a:moveTo>
                  <a:pt x="115824" y="12192"/>
                </a:moveTo>
                <a:lnTo>
                  <a:pt x="114300" y="12192"/>
                </a:lnTo>
                <a:lnTo>
                  <a:pt x="114300" y="12382"/>
                </a:lnTo>
                <a:lnTo>
                  <a:pt x="115824" y="12192"/>
                </a:lnTo>
                <a:close/>
              </a:path>
              <a:path w="6067425" h="737869">
                <a:moveTo>
                  <a:pt x="5952744" y="737616"/>
                </a:moveTo>
                <a:lnTo>
                  <a:pt x="5952744" y="726948"/>
                </a:lnTo>
                <a:lnTo>
                  <a:pt x="114300" y="726948"/>
                </a:lnTo>
                <a:lnTo>
                  <a:pt x="114300" y="737616"/>
                </a:lnTo>
                <a:lnTo>
                  <a:pt x="5952744" y="737616"/>
                </a:lnTo>
                <a:close/>
              </a:path>
              <a:path w="6067425" h="737869">
                <a:moveTo>
                  <a:pt x="5952744" y="12382"/>
                </a:moveTo>
                <a:lnTo>
                  <a:pt x="5952744" y="12192"/>
                </a:lnTo>
                <a:lnTo>
                  <a:pt x="5951220" y="12192"/>
                </a:lnTo>
                <a:lnTo>
                  <a:pt x="5952744" y="12382"/>
                </a:lnTo>
                <a:close/>
              </a:path>
              <a:path w="6067425" h="737869">
                <a:moveTo>
                  <a:pt x="5975604" y="720852"/>
                </a:moveTo>
                <a:lnTo>
                  <a:pt x="5951220" y="726948"/>
                </a:lnTo>
                <a:lnTo>
                  <a:pt x="5952744" y="726948"/>
                </a:lnTo>
                <a:lnTo>
                  <a:pt x="5952744" y="737616"/>
                </a:lnTo>
                <a:lnTo>
                  <a:pt x="5966460" y="736092"/>
                </a:lnTo>
                <a:lnTo>
                  <a:pt x="5974080" y="733914"/>
                </a:lnTo>
                <a:lnTo>
                  <a:pt x="5974080" y="722376"/>
                </a:lnTo>
                <a:lnTo>
                  <a:pt x="5975604" y="720852"/>
                </a:lnTo>
                <a:close/>
              </a:path>
              <a:path w="6067425" h="737869">
                <a:moveTo>
                  <a:pt x="5975604" y="17199"/>
                </a:moveTo>
                <a:lnTo>
                  <a:pt x="5975604" y="16764"/>
                </a:lnTo>
                <a:lnTo>
                  <a:pt x="5974080" y="16764"/>
                </a:lnTo>
                <a:lnTo>
                  <a:pt x="5975604" y="17199"/>
                </a:lnTo>
                <a:close/>
              </a:path>
              <a:path w="6067425" h="737869">
                <a:moveTo>
                  <a:pt x="6022848" y="707390"/>
                </a:moveTo>
                <a:lnTo>
                  <a:pt x="6022848" y="693420"/>
                </a:lnTo>
                <a:lnTo>
                  <a:pt x="6013704" y="701040"/>
                </a:lnTo>
                <a:lnTo>
                  <a:pt x="5995416" y="713232"/>
                </a:lnTo>
                <a:lnTo>
                  <a:pt x="5974080" y="722376"/>
                </a:lnTo>
                <a:lnTo>
                  <a:pt x="5974080" y="733914"/>
                </a:lnTo>
                <a:lnTo>
                  <a:pt x="5977128" y="733044"/>
                </a:lnTo>
                <a:lnTo>
                  <a:pt x="5989320" y="728472"/>
                </a:lnTo>
                <a:lnTo>
                  <a:pt x="6010656" y="716280"/>
                </a:lnTo>
                <a:lnTo>
                  <a:pt x="6021324" y="708660"/>
                </a:lnTo>
                <a:lnTo>
                  <a:pt x="6022848" y="707390"/>
                </a:lnTo>
                <a:close/>
              </a:path>
              <a:path w="6067425" h="737869">
                <a:moveTo>
                  <a:pt x="6022848" y="46024"/>
                </a:moveTo>
                <a:lnTo>
                  <a:pt x="6022848" y="45720"/>
                </a:lnTo>
                <a:lnTo>
                  <a:pt x="6021324" y="44196"/>
                </a:lnTo>
                <a:lnTo>
                  <a:pt x="6022848" y="46024"/>
                </a:lnTo>
                <a:close/>
              </a:path>
              <a:path w="6067425" h="737869">
                <a:moveTo>
                  <a:pt x="6042660" y="686409"/>
                </a:moveTo>
                <a:lnTo>
                  <a:pt x="6042660" y="665988"/>
                </a:lnTo>
                <a:lnTo>
                  <a:pt x="6036564" y="676656"/>
                </a:lnTo>
                <a:lnTo>
                  <a:pt x="6036564" y="675132"/>
                </a:lnTo>
                <a:lnTo>
                  <a:pt x="6021324" y="693420"/>
                </a:lnTo>
                <a:lnTo>
                  <a:pt x="6022848" y="693420"/>
                </a:lnTo>
                <a:lnTo>
                  <a:pt x="6022848" y="707390"/>
                </a:lnTo>
                <a:lnTo>
                  <a:pt x="6030468" y="701040"/>
                </a:lnTo>
                <a:lnTo>
                  <a:pt x="6042660" y="686409"/>
                </a:lnTo>
                <a:close/>
              </a:path>
              <a:path w="6067425" h="737869">
                <a:moveTo>
                  <a:pt x="6042660" y="74295"/>
                </a:moveTo>
                <a:lnTo>
                  <a:pt x="6042660" y="71628"/>
                </a:lnTo>
                <a:lnTo>
                  <a:pt x="6041136" y="71628"/>
                </a:lnTo>
                <a:lnTo>
                  <a:pt x="6042660" y="74295"/>
                </a:lnTo>
                <a:close/>
              </a:path>
              <a:path w="6067425" h="737869">
                <a:moveTo>
                  <a:pt x="6056376" y="659892"/>
                </a:moveTo>
                <a:lnTo>
                  <a:pt x="6056376" y="611124"/>
                </a:lnTo>
                <a:lnTo>
                  <a:pt x="6053328" y="635508"/>
                </a:lnTo>
                <a:lnTo>
                  <a:pt x="6053328" y="633984"/>
                </a:lnTo>
                <a:lnTo>
                  <a:pt x="6050280" y="646176"/>
                </a:lnTo>
                <a:lnTo>
                  <a:pt x="6050280" y="644652"/>
                </a:lnTo>
                <a:lnTo>
                  <a:pt x="6047232" y="656844"/>
                </a:lnTo>
                <a:lnTo>
                  <a:pt x="6047232" y="655320"/>
                </a:lnTo>
                <a:lnTo>
                  <a:pt x="6041136" y="665988"/>
                </a:lnTo>
                <a:lnTo>
                  <a:pt x="6042660" y="665988"/>
                </a:lnTo>
                <a:lnTo>
                  <a:pt x="6042660" y="686409"/>
                </a:lnTo>
                <a:lnTo>
                  <a:pt x="6045708" y="682752"/>
                </a:lnTo>
                <a:lnTo>
                  <a:pt x="6051804" y="672084"/>
                </a:lnTo>
                <a:lnTo>
                  <a:pt x="6056376" y="659892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178440" y="2344927"/>
            <a:ext cx="5847080" cy="668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2255" marR="5080" indent="-249554" algn="just">
              <a:lnSpc>
                <a:spcPct val="100400"/>
              </a:lnSpc>
              <a:spcBef>
                <a:spcPts val="95"/>
              </a:spcBef>
              <a:buFont typeface="Arial"/>
              <a:buChar char="•"/>
              <a:tabLst>
                <a:tab pos="262890" algn="l"/>
              </a:tabLst>
            </a:pPr>
            <a:r>
              <a:rPr sz="1400" spc="-20" dirty="0">
                <a:latin typeface="Calibri"/>
                <a:cs typeface="Calibri"/>
              </a:rPr>
              <a:t>Valor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justo </a:t>
            </a:r>
            <a:r>
              <a:rPr sz="1400" spc="-5" dirty="0">
                <a:latin typeface="Calibri"/>
                <a:cs typeface="Calibri"/>
              </a:rPr>
              <a:t>na </a:t>
            </a:r>
            <a:r>
              <a:rPr sz="1400" spc="-10" dirty="0">
                <a:latin typeface="Calibri"/>
                <a:cs typeface="Calibri"/>
              </a:rPr>
              <a:t>data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aquisição, considerando </a:t>
            </a:r>
            <a:r>
              <a:rPr sz="1400" dirty="0">
                <a:latin typeface="Calibri"/>
                <a:cs typeface="Calibri"/>
              </a:rPr>
              <a:t>o </a:t>
            </a:r>
            <a:r>
              <a:rPr sz="1400" spc="-5" dirty="0">
                <a:latin typeface="Calibri"/>
                <a:cs typeface="Calibri"/>
              </a:rPr>
              <a:t>valor </a:t>
            </a:r>
            <a:r>
              <a:rPr sz="1400" spc="-10" dirty="0">
                <a:latin typeface="Calibri"/>
                <a:cs typeface="Calibri"/>
              </a:rPr>
              <a:t>resultante </a:t>
            </a:r>
            <a:r>
              <a:rPr sz="1400" spc="-5" dirty="0">
                <a:latin typeface="Calibri"/>
                <a:cs typeface="Calibri"/>
              </a:rPr>
              <a:t>da  </a:t>
            </a:r>
            <a:r>
              <a:rPr sz="1400" spc="-10" dirty="0">
                <a:latin typeface="Calibri"/>
                <a:cs typeface="Calibri"/>
              </a:rPr>
              <a:t>avaliação </a:t>
            </a:r>
            <a:r>
              <a:rPr sz="1400" spc="-5" dirty="0">
                <a:latin typeface="Calibri"/>
                <a:cs typeface="Calibri"/>
              </a:rPr>
              <a:t>obtida com base </a:t>
            </a:r>
            <a:r>
              <a:rPr sz="1400" dirty="0">
                <a:latin typeface="Calibri"/>
                <a:cs typeface="Calibri"/>
              </a:rPr>
              <a:t>em </a:t>
            </a:r>
            <a:r>
              <a:rPr sz="1400" spc="-10" dirty="0">
                <a:latin typeface="Calibri"/>
                <a:cs typeface="Calibri"/>
              </a:rPr>
              <a:t>procedimento técnico </a:t>
            </a:r>
            <a:r>
              <a:rPr sz="1400" dirty="0">
                <a:latin typeface="Calibri"/>
                <a:cs typeface="Calibri"/>
              </a:rPr>
              <a:t>ou </a:t>
            </a:r>
            <a:r>
              <a:rPr sz="1400" spc="-5" dirty="0">
                <a:latin typeface="Calibri"/>
                <a:cs typeface="Calibri"/>
              </a:rPr>
              <a:t>valor patrimonial  definido nos termos da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doação.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137794" y="3093720"/>
            <a:ext cx="6002020" cy="574675"/>
          </a:xfrm>
          <a:custGeom>
            <a:avLst/>
            <a:gdLst/>
            <a:ahLst/>
            <a:cxnLst/>
            <a:rect l="l" t="t" r="r" b="b"/>
            <a:pathLst>
              <a:path w="6002020" h="574675">
                <a:moveTo>
                  <a:pt x="6001512" y="478536"/>
                </a:moveTo>
                <a:lnTo>
                  <a:pt x="6001512" y="96012"/>
                </a:lnTo>
                <a:lnTo>
                  <a:pt x="5994011" y="58507"/>
                </a:lnTo>
                <a:lnTo>
                  <a:pt x="5973508" y="28003"/>
                </a:lnTo>
                <a:lnTo>
                  <a:pt x="5943004" y="7500"/>
                </a:lnTo>
                <a:lnTo>
                  <a:pt x="5905500" y="0"/>
                </a:lnTo>
                <a:lnTo>
                  <a:pt x="96012" y="0"/>
                </a:lnTo>
                <a:lnTo>
                  <a:pt x="58507" y="7500"/>
                </a:lnTo>
                <a:lnTo>
                  <a:pt x="28003" y="28003"/>
                </a:lnTo>
                <a:lnTo>
                  <a:pt x="7500" y="58507"/>
                </a:lnTo>
                <a:lnTo>
                  <a:pt x="0" y="96012"/>
                </a:lnTo>
                <a:lnTo>
                  <a:pt x="0" y="478536"/>
                </a:lnTo>
                <a:lnTo>
                  <a:pt x="7500" y="516040"/>
                </a:lnTo>
                <a:lnTo>
                  <a:pt x="28003" y="546544"/>
                </a:lnTo>
                <a:lnTo>
                  <a:pt x="58507" y="567047"/>
                </a:lnTo>
                <a:lnTo>
                  <a:pt x="96012" y="574548"/>
                </a:lnTo>
                <a:lnTo>
                  <a:pt x="5905500" y="574548"/>
                </a:lnTo>
                <a:lnTo>
                  <a:pt x="5943004" y="567047"/>
                </a:lnTo>
                <a:lnTo>
                  <a:pt x="5973508" y="546544"/>
                </a:lnTo>
                <a:lnTo>
                  <a:pt x="5994011" y="516040"/>
                </a:lnTo>
                <a:lnTo>
                  <a:pt x="6001512" y="478536"/>
                </a:lnTo>
                <a:close/>
              </a:path>
            </a:pathLst>
          </a:custGeom>
          <a:solidFill>
            <a:srgbClr val="EB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31698" y="3087624"/>
            <a:ext cx="6014085" cy="586740"/>
          </a:xfrm>
          <a:custGeom>
            <a:avLst/>
            <a:gdLst/>
            <a:ahLst/>
            <a:cxnLst/>
            <a:rect l="l" t="t" r="r" b="b"/>
            <a:pathLst>
              <a:path w="6014084" h="586739">
                <a:moveTo>
                  <a:pt x="6013704" y="484632"/>
                </a:moveTo>
                <a:lnTo>
                  <a:pt x="6013704" y="102108"/>
                </a:lnTo>
                <a:lnTo>
                  <a:pt x="6012180" y="91440"/>
                </a:lnTo>
                <a:lnTo>
                  <a:pt x="6010656" y="82296"/>
                </a:lnTo>
                <a:lnTo>
                  <a:pt x="6009132" y="71628"/>
                </a:lnTo>
                <a:lnTo>
                  <a:pt x="6004560" y="62484"/>
                </a:lnTo>
                <a:lnTo>
                  <a:pt x="6001512" y="53340"/>
                </a:lnTo>
                <a:lnTo>
                  <a:pt x="5983224" y="30480"/>
                </a:lnTo>
                <a:lnTo>
                  <a:pt x="5960364" y="12192"/>
                </a:lnTo>
                <a:lnTo>
                  <a:pt x="5951220" y="9144"/>
                </a:lnTo>
                <a:lnTo>
                  <a:pt x="5942076" y="4572"/>
                </a:lnTo>
                <a:lnTo>
                  <a:pt x="5931408" y="3048"/>
                </a:lnTo>
                <a:lnTo>
                  <a:pt x="5922264" y="1524"/>
                </a:lnTo>
                <a:lnTo>
                  <a:pt x="5911596" y="0"/>
                </a:lnTo>
                <a:lnTo>
                  <a:pt x="102108" y="0"/>
                </a:lnTo>
                <a:lnTo>
                  <a:pt x="80772" y="3048"/>
                </a:lnTo>
                <a:lnTo>
                  <a:pt x="71628" y="4572"/>
                </a:lnTo>
                <a:lnTo>
                  <a:pt x="62484" y="9144"/>
                </a:lnTo>
                <a:lnTo>
                  <a:pt x="53340" y="12192"/>
                </a:lnTo>
                <a:lnTo>
                  <a:pt x="30480" y="30480"/>
                </a:lnTo>
                <a:lnTo>
                  <a:pt x="12192" y="53340"/>
                </a:lnTo>
                <a:lnTo>
                  <a:pt x="9144" y="62484"/>
                </a:lnTo>
                <a:lnTo>
                  <a:pt x="4572" y="71628"/>
                </a:lnTo>
                <a:lnTo>
                  <a:pt x="3048" y="82296"/>
                </a:lnTo>
                <a:lnTo>
                  <a:pt x="1524" y="91440"/>
                </a:lnTo>
                <a:lnTo>
                  <a:pt x="0" y="102108"/>
                </a:lnTo>
                <a:lnTo>
                  <a:pt x="0" y="484632"/>
                </a:lnTo>
                <a:lnTo>
                  <a:pt x="3048" y="505968"/>
                </a:lnTo>
                <a:lnTo>
                  <a:pt x="4572" y="515112"/>
                </a:lnTo>
                <a:lnTo>
                  <a:pt x="9144" y="524256"/>
                </a:lnTo>
                <a:lnTo>
                  <a:pt x="12192" y="533400"/>
                </a:lnTo>
                <a:lnTo>
                  <a:pt x="12192" y="92964"/>
                </a:lnTo>
                <a:lnTo>
                  <a:pt x="15240" y="74676"/>
                </a:lnTo>
                <a:lnTo>
                  <a:pt x="15240" y="76200"/>
                </a:lnTo>
                <a:lnTo>
                  <a:pt x="18288" y="67056"/>
                </a:lnTo>
                <a:lnTo>
                  <a:pt x="44196" y="32004"/>
                </a:lnTo>
                <a:lnTo>
                  <a:pt x="92964" y="12192"/>
                </a:lnTo>
                <a:lnTo>
                  <a:pt x="5920740" y="12192"/>
                </a:lnTo>
                <a:lnTo>
                  <a:pt x="5939028" y="15240"/>
                </a:lnTo>
                <a:lnTo>
                  <a:pt x="5939028" y="15748"/>
                </a:lnTo>
                <a:lnTo>
                  <a:pt x="5946648" y="18288"/>
                </a:lnTo>
                <a:lnTo>
                  <a:pt x="5969508" y="32004"/>
                </a:lnTo>
                <a:lnTo>
                  <a:pt x="5981700" y="44196"/>
                </a:lnTo>
                <a:lnTo>
                  <a:pt x="5995416" y="67056"/>
                </a:lnTo>
                <a:lnTo>
                  <a:pt x="5995416" y="70104"/>
                </a:lnTo>
                <a:lnTo>
                  <a:pt x="5998464" y="76200"/>
                </a:lnTo>
                <a:lnTo>
                  <a:pt x="5998464" y="74676"/>
                </a:lnTo>
                <a:lnTo>
                  <a:pt x="6001512" y="92964"/>
                </a:lnTo>
                <a:lnTo>
                  <a:pt x="6001512" y="533400"/>
                </a:lnTo>
                <a:lnTo>
                  <a:pt x="6004560" y="524256"/>
                </a:lnTo>
                <a:lnTo>
                  <a:pt x="6009132" y="515112"/>
                </a:lnTo>
                <a:lnTo>
                  <a:pt x="6010656" y="505968"/>
                </a:lnTo>
                <a:lnTo>
                  <a:pt x="6013704" y="484632"/>
                </a:lnTo>
                <a:close/>
              </a:path>
              <a:path w="6014084" h="586739">
                <a:moveTo>
                  <a:pt x="5939028" y="583038"/>
                </a:moveTo>
                <a:lnTo>
                  <a:pt x="5939028" y="571500"/>
                </a:lnTo>
                <a:lnTo>
                  <a:pt x="5911596" y="576072"/>
                </a:lnTo>
                <a:lnTo>
                  <a:pt x="102108" y="576072"/>
                </a:lnTo>
                <a:lnTo>
                  <a:pt x="74676" y="571500"/>
                </a:lnTo>
                <a:lnTo>
                  <a:pt x="67056" y="568452"/>
                </a:lnTo>
                <a:lnTo>
                  <a:pt x="59436" y="563880"/>
                </a:lnTo>
                <a:lnTo>
                  <a:pt x="59436" y="565404"/>
                </a:lnTo>
                <a:lnTo>
                  <a:pt x="51816" y="559308"/>
                </a:lnTo>
                <a:lnTo>
                  <a:pt x="51816" y="560832"/>
                </a:lnTo>
                <a:lnTo>
                  <a:pt x="44196" y="554736"/>
                </a:lnTo>
                <a:lnTo>
                  <a:pt x="32004" y="542544"/>
                </a:lnTo>
                <a:lnTo>
                  <a:pt x="27432" y="534924"/>
                </a:lnTo>
                <a:lnTo>
                  <a:pt x="27432" y="536448"/>
                </a:lnTo>
                <a:lnTo>
                  <a:pt x="22860" y="527304"/>
                </a:lnTo>
                <a:lnTo>
                  <a:pt x="22860" y="528828"/>
                </a:lnTo>
                <a:lnTo>
                  <a:pt x="18288" y="519684"/>
                </a:lnTo>
                <a:lnTo>
                  <a:pt x="18288" y="521208"/>
                </a:lnTo>
                <a:lnTo>
                  <a:pt x="15240" y="512064"/>
                </a:lnTo>
                <a:lnTo>
                  <a:pt x="12192" y="493776"/>
                </a:lnTo>
                <a:lnTo>
                  <a:pt x="12192" y="533400"/>
                </a:lnTo>
                <a:lnTo>
                  <a:pt x="18288" y="542544"/>
                </a:lnTo>
                <a:lnTo>
                  <a:pt x="24384" y="550164"/>
                </a:lnTo>
                <a:lnTo>
                  <a:pt x="38100" y="563880"/>
                </a:lnTo>
                <a:lnTo>
                  <a:pt x="45720" y="568452"/>
                </a:lnTo>
                <a:lnTo>
                  <a:pt x="53340" y="574548"/>
                </a:lnTo>
                <a:lnTo>
                  <a:pt x="62484" y="579120"/>
                </a:lnTo>
                <a:lnTo>
                  <a:pt x="80772" y="585216"/>
                </a:lnTo>
                <a:lnTo>
                  <a:pt x="91440" y="586740"/>
                </a:lnTo>
                <a:lnTo>
                  <a:pt x="5922264" y="586740"/>
                </a:lnTo>
                <a:lnTo>
                  <a:pt x="5931408" y="585216"/>
                </a:lnTo>
                <a:lnTo>
                  <a:pt x="5939028" y="583038"/>
                </a:lnTo>
                <a:close/>
              </a:path>
              <a:path w="6014084" h="586739">
                <a:moveTo>
                  <a:pt x="5939028" y="15748"/>
                </a:moveTo>
                <a:lnTo>
                  <a:pt x="5939028" y="15240"/>
                </a:lnTo>
                <a:lnTo>
                  <a:pt x="5937504" y="15240"/>
                </a:lnTo>
                <a:lnTo>
                  <a:pt x="5939028" y="15748"/>
                </a:lnTo>
                <a:close/>
              </a:path>
              <a:path w="6014084" h="586739">
                <a:moveTo>
                  <a:pt x="5995416" y="542544"/>
                </a:moveTo>
                <a:lnTo>
                  <a:pt x="5995416" y="519684"/>
                </a:lnTo>
                <a:lnTo>
                  <a:pt x="5990844" y="528828"/>
                </a:lnTo>
                <a:lnTo>
                  <a:pt x="5990844" y="527304"/>
                </a:lnTo>
                <a:lnTo>
                  <a:pt x="5986272" y="536448"/>
                </a:lnTo>
                <a:lnTo>
                  <a:pt x="5986272" y="534924"/>
                </a:lnTo>
                <a:lnTo>
                  <a:pt x="5981700" y="542544"/>
                </a:lnTo>
                <a:lnTo>
                  <a:pt x="5969508" y="554736"/>
                </a:lnTo>
                <a:lnTo>
                  <a:pt x="5961888" y="560832"/>
                </a:lnTo>
                <a:lnTo>
                  <a:pt x="5961888" y="559308"/>
                </a:lnTo>
                <a:lnTo>
                  <a:pt x="5954268" y="565404"/>
                </a:lnTo>
                <a:lnTo>
                  <a:pt x="5954268" y="563880"/>
                </a:lnTo>
                <a:lnTo>
                  <a:pt x="5946648" y="568452"/>
                </a:lnTo>
                <a:lnTo>
                  <a:pt x="5937504" y="571500"/>
                </a:lnTo>
                <a:lnTo>
                  <a:pt x="5939028" y="571500"/>
                </a:lnTo>
                <a:lnTo>
                  <a:pt x="5939028" y="583038"/>
                </a:lnTo>
                <a:lnTo>
                  <a:pt x="5942076" y="582168"/>
                </a:lnTo>
                <a:lnTo>
                  <a:pt x="5951220" y="579120"/>
                </a:lnTo>
                <a:lnTo>
                  <a:pt x="5960364" y="574548"/>
                </a:lnTo>
                <a:lnTo>
                  <a:pt x="5967984" y="568452"/>
                </a:lnTo>
                <a:lnTo>
                  <a:pt x="5975604" y="563880"/>
                </a:lnTo>
                <a:lnTo>
                  <a:pt x="5989320" y="550164"/>
                </a:lnTo>
                <a:lnTo>
                  <a:pt x="5995416" y="542544"/>
                </a:lnTo>
                <a:close/>
              </a:path>
              <a:path w="6014084" h="586739">
                <a:moveTo>
                  <a:pt x="5995416" y="70104"/>
                </a:moveTo>
                <a:lnTo>
                  <a:pt x="5995416" y="67056"/>
                </a:lnTo>
                <a:lnTo>
                  <a:pt x="5993892" y="67056"/>
                </a:lnTo>
                <a:lnTo>
                  <a:pt x="5995416" y="70104"/>
                </a:lnTo>
                <a:close/>
              </a:path>
              <a:path w="6014084" h="586739">
                <a:moveTo>
                  <a:pt x="6001512" y="533400"/>
                </a:moveTo>
                <a:lnTo>
                  <a:pt x="6001512" y="493776"/>
                </a:lnTo>
                <a:lnTo>
                  <a:pt x="5998464" y="512064"/>
                </a:lnTo>
                <a:lnTo>
                  <a:pt x="5993892" y="521208"/>
                </a:lnTo>
                <a:lnTo>
                  <a:pt x="5995416" y="519684"/>
                </a:lnTo>
                <a:lnTo>
                  <a:pt x="5995416" y="542544"/>
                </a:lnTo>
                <a:lnTo>
                  <a:pt x="6001512" y="533400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234828" y="3250182"/>
            <a:ext cx="52343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255" indent="-249554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400" spc="-20" dirty="0">
                <a:latin typeface="Calibri"/>
                <a:cs typeface="Calibri"/>
              </a:rPr>
              <a:t>Valor </a:t>
            </a:r>
            <a:r>
              <a:rPr sz="1400" spc="-10" dirty="0">
                <a:latin typeface="Calibri"/>
                <a:cs typeface="Calibri"/>
              </a:rPr>
              <a:t>contábil </a:t>
            </a:r>
            <a:r>
              <a:rPr sz="1400" spc="-5" dirty="0">
                <a:latin typeface="Calibri"/>
                <a:cs typeface="Calibri"/>
              </a:rPr>
              <a:t>líquido </a:t>
            </a:r>
            <a:r>
              <a:rPr sz="1400" spc="-10" dirty="0">
                <a:latin typeface="Calibri"/>
                <a:cs typeface="Calibri"/>
              </a:rPr>
              <a:t>constante </a:t>
            </a:r>
            <a:r>
              <a:rPr sz="1400" spc="-5" dirty="0">
                <a:latin typeface="Calibri"/>
                <a:cs typeface="Calibri"/>
              </a:rPr>
              <a:t>nos </a:t>
            </a:r>
            <a:r>
              <a:rPr sz="1400" spc="-10" dirty="0">
                <a:latin typeface="Calibri"/>
                <a:cs typeface="Calibri"/>
              </a:rPr>
              <a:t>registros </a:t>
            </a:r>
            <a:r>
              <a:rPr sz="1400" spc="-5" dirty="0">
                <a:latin typeface="Calibri"/>
                <a:cs typeface="Calibri"/>
              </a:rPr>
              <a:t>da </a:t>
            </a:r>
            <a:r>
              <a:rPr sz="1400" spc="-10" dirty="0">
                <a:latin typeface="Calibri"/>
                <a:cs typeface="Calibri"/>
              </a:rPr>
              <a:t>entidade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origem.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94013" y="5800344"/>
            <a:ext cx="8845550" cy="820419"/>
          </a:xfrm>
          <a:custGeom>
            <a:avLst/>
            <a:gdLst/>
            <a:ahLst/>
            <a:cxnLst/>
            <a:rect l="l" t="t" r="r" b="b"/>
            <a:pathLst>
              <a:path w="8845550" h="820420">
                <a:moveTo>
                  <a:pt x="8845293" y="409956"/>
                </a:moveTo>
                <a:lnTo>
                  <a:pt x="8639553" y="0"/>
                </a:lnTo>
                <a:lnTo>
                  <a:pt x="205740" y="0"/>
                </a:lnTo>
                <a:lnTo>
                  <a:pt x="0" y="409956"/>
                </a:lnTo>
                <a:lnTo>
                  <a:pt x="205740" y="819912"/>
                </a:lnTo>
                <a:lnTo>
                  <a:pt x="8639553" y="819912"/>
                </a:lnTo>
                <a:lnTo>
                  <a:pt x="8845293" y="409956"/>
                </a:lnTo>
                <a:close/>
              </a:path>
            </a:pathLst>
          </a:custGeom>
          <a:solidFill>
            <a:srgbClr val="B1B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168280" y="5889749"/>
            <a:ext cx="7096125" cy="6680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62255" marR="5080" indent="-249554">
              <a:lnSpc>
                <a:spcPct val="100699"/>
              </a:lnSpc>
              <a:spcBef>
                <a:spcPts val="90"/>
              </a:spcBef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400" spc="-5" dirty="0">
                <a:latin typeface="Calibri"/>
                <a:cs typeface="Calibri"/>
              </a:rPr>
              <a:t>Os </a:t>
            </a:r>
            <a:r>
              <a:rPr sz="1400" b="1" spc="-10" dirty="0">
                <a:latin typeface="Calibri"/>
                <a:cs typeface="Calibri"/>
              </a:rPr>
              <a:t>gastos posteriores </a:t>
            </a:r>
            <a:r>
              <a:rPr sz="1400" spc="-10" dirty="0">
                <a:latin typeface="Calibri"/>
                <a:cs typeface="Calibri"/>
              </a:rPr>
              <a:t>devem </a:t>
            </a:r>
            <a:r>
              <a:rPr sz="1400" spc="-5" dirty="0">
                <a:latin typeface="Calibri"/>
                <a:cs typeface="Calibri"/>
              </a:rPr>
              <a:t>ser incorporados ao valor do </a:t>
            </a:r>
            <a:r>
              <a:rPr sz="1400" spc="-10" dirty="0">
                <a:latin typeface="Calibri"/>
                <a:cs typeface="Calibri"/>
              </a:rPr>
              <a:t>ativo quando </a:t>
            </a:r>
            <a:r>
              <a:rPr sz="1400" spc="-5" dirty="0">
                <a:latin typeface="Calibri"/>
                <a:cs typeface="Calibri"/>
              </a:rPr>
              <a:t>houver possibilidade  de </a:t>
            </a:r>
            <a:r>
              <a:rPr sz="1400" spc="-10" dirty="0">
                <a:latin typeface="Calibri"/>
                <a:cs typeface="Calibri"/>
              </a:rPr>
              <a:t>geração </a:t>
            </a:r>
            <a:r>
              <a:rPr sz="1400" spc="-5" dirty="0">
                <a:latin typeface="Calibri"/>
                <a:cs typeface="Calibri"/>
              </a:rPr>
              <a:t>de benefícios econômicos </a:t>
            </a:r>
            <a:r>
              <a:rPr sz="1400" spc="-10" dirty="0">
                <a:latin typeface="Calibri"/>
                <a:cs typeface="Calibri"/>
              </a:rPr>
              <a:t>futuros </a:t>
            </a:r>
            <a:r>
              <a:rPr sz="1400" dirty="0">
                <a:latin typeface="Calibri"/>
                <a:cs typeface="Calibri"/>
              </a:rPr>
              <a:t>ou </a:t>
            </a:r>
            <a:r>
              <a:rPr sz="1400" spc="-5" dirty="0">
                <a:latin typeface="Calibri"/>
                <a:cs typeface="Calibri"/>
              </a:rPr>
              <a:t>potenciais de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serviços.</a:t>
            </a:r>
            <a:endParaRPr sz="1400">
              <a:latin typeface="Calibri"/>
              <a:cs typeface="Calibri"/>
            </a:endParaRPr>
          </a:p>
          <a:p>
            <a:pPr marL="262255" indent="-249554">
              <a:lnSpc>
                <a:spcPct val="100000"/>
              </a:lnSpc>
              <a:buFont typeface="Arial"/>
              <a:buChar char="•"/>
              <a:tabLst>
                <a:tab pos="262255" algn="l"/>
                <a:tab pos="262890" algn="l"/>
              </a:tabLst>
            </a:pPr>
            <a:r>
              <a:rPr sz="1400" spc="-5" dirty="0">
                <a:latin typeface="Calibri"/>
                <a:cs typeface="Calibri"/>
              </a:rPr>
              <a:t>Os demais </a:t>
            </a:r>
            <a:r>
              <a:rPr sz="1400" spc="-10" dirty="0">
                <a:latin typeface="Calibri"/>
                <a:cs typeface="Calibri"/>
              </a:rPr>
              <a:t>gastos devem </a:t>
            </a:r>
            <a:r>
              <a:rPr sz="1400" spc="-5" dirty="0">
                <a:latin typeface="Calibri"/>
                <a:cs typeface="Calibri"/>
              </a:rPr>
              <a:t>ser </a:t>
            </a:r>
            <a:r>
              <a:rPr sz="1400" spc="-10" dirty="0">
                <a:latin typeface="Calibri"/>
                <a:cs typeface="Calibri"/>
              </a:rPr>
              <a:t>reconhecidos como </a:t>
            </a:r>
            <a:r>
              <a:rPr sz="1400" spc="-5" dirty="0">
                <a:latin typeface="Calibri"/>
                <a:cs typeface="Calibri"/>
              </a:rPr>
              <a:t>despesa do período </a:t>
            </a:r>
            <a:r>
              <a:rPr sz="1400" dirty="0">
                <a:latin typeface="Calibri"/>
                <a:cs typeface="Calibri"/>
              </a:rPr>
              <a:t>em </a:t>
            </a:r>
            <a:r>
              <a:rPr sz="1400" spc="-5" dirty="0">
                <a:latin typeface="Calibri"/>
                <a:cs typeface="Calibri"/>
              </a:rPr>
              <a:t>que </a:t>
            </a:r>
            <a:r>
              <a:rPr sz="1400" dirty="0">
                <a:latin typeface="Calibri"/>
                <a:cs typeface="Calibri"/>
              </a:rPr>
              <a:t>seja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incorrido.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921901" y="1754124"/>
            <a:ext cx="2216150" cy="550545"/>
          </a:xfrm>
          <a:custGeom>
            <a:avLst/>
            <a:gdLst/>
            <a:ahLst/>
            <a:cxnLst/>
            <a:rect l="l" t="t" r="r" b="b"/>
            <a:pathLst>
              <a:path w="2216150" h="550544">
                <a:moveTo>
                  <a:pt x="2215893" y="457200"/>
                </a:moveTo>
                <a:lnTo>
                  <a:pt x="2215893" y="91440"/>
                </a:lnTo>
                <a:lnTo>
                  <a:pt x="2208677" y="55935"/>
                </a:lnTo>
                <a:lnTo>
                  <a:pt x="2189032" y="26860"/>
                </a:lnTo>
                <a:lnTo>
                  <a:pt x="2159957" y="7215"/>
                </a:lnTo>
                <a:lnTo>
                  <a:pt x="2124453" y="0"/>
                </a:lnTo>
                <a:lnTo>
                  <a:pt x="91440" y="0"/>
                </a:lnTo>
                <a:lnTo>
                  <a:pt x="55935" y="7215"/>
                </a:lnTo>
                <a:lnTo>
                  <a:pt x="26860" y="26860"/>
                </a:lnTo>
                <a:lnTo>
                  <a:pt x="7215" y="55935"/>
                </a:lnTo>
                <a:lnTo>
                  <a:pt x="0" y="91440"/>
                </a:lnTo>
                <a:lnTo>
                  <a:pt x="0" y="457200"/>
                </a:lnTo>
                <a:lnTo>
                  <a:pt x="7215" y="493585"/>
                </a:lnTo>
                <a:lnTo>
                  <a:pt x="26860" y="523113"/>
                </a:lnTo>
                <a:lnTo>
                  <a:pt x="55935" y="542925"/>
                </a:lnTo>
                <a:lnTo>
                  <a:pt x="91440" y="550164"/>
                </a:lnTo>
                <a:lnTo>
                  <a:pt x="2124453" y="550164"/>
                </a:lnTo>
                <a:lnTo>
                  <a:pt x="2159957" y="542925"/>
                </a:lnTo>
                <a:lnTo>
                  <a:pt x="2189032" y="523113"/>
                </a:lnTo>
                <a:lnTo>
                  <a:pt x="2208677" y="493585"/>
                </a:lnTo>
                <a:lnTo>
                  <a:pt x="2215893" y="457200"/>
                </a:lnTo>
                <a:close/>
              </a:path>
            </a:pathLst>
          </a:custGeom>
          <a:solidFill>
            <a:srgbClr val="C4BB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5805" y="1748027"/>
            <a:ext cx="2228215" cy="561340"/>
          </a:xfrm>
          <a:custGeom>
            <a:avLst/>
            <a:gdLst/>
            <a:ahLst/>
            <a:cxnLst/>
            <a:rect l="l" t="t" r="r" b="b"/>
            <a:pathLst>
              <a:path w="2228215" h="561339">
                <a:moveTo>
                  <a:pt x="2228085" y="464820"/>
                </a:moveTo>
                <a:lnTo>
                  <a:pt x="2228085" y="97536"/>
                </a:lnTo>
                <a:lnTo>
                  <a:pt x="2226561" y="86868"/>
                </a:lnTo>
                <a:lnTo>
                  <a:pt x="2223513" y="68580"/>
                </a:lnTo>
                <a:lnTo>
                  <a:pt x="2220465" y="59436"/>
                </a:lnTo>
                <a:lnTo>
                  <a:pt x="2215893" y="51816"/>
                </a:lnTo>
                <a:lnTo>
                  <a:pt x="2211321" y="42672"/>
                </a:lnTo>
                <a:lnTo>
                  <a:pt x="2205225" y="35052"/>
                </a:lnTo>
                <a:lnTo>
                  <a:pt x="2193033" y="22860"/>
                </a:lnTo>
                <a:lnTo>
                  <a:pt x="2185413" y="16764"/>
                </a:lnTo>
                <a:lnTo>
                  <a:pt x="2176269" y="12192"/>
                </a:lnTo>
                <a:lnTo>
                  <a:pt x="2168649" y="7620"/>
                </a:lnTo>
                <a:lnTo>
                  <a:pt x="2159505" y="4572"/>
                </a:lnTo>
                <a:lnTo>
                  <a:pt x="2150361" y="3048"/>
                </a:lnTo>
                <a:lnTo>
                  <a:pt x="2139693" y="1524"/>
                </a:lnTo>
                <a:lnTo>
                  <a:pt x="2130549" y="0"/>
                </a:lnTo>
                <a:lnTo>
                  <a:pt x="97536" y="0"/>
                </a:lnTo>
                <a:lnTo>
                  <a:pt x="59436" y="7620"/>
                </a:lnTo>
                <a:lnTo>
                  <a:pt x="22860" y="35052"/>
                </a:lnTo>
                <a:lnTo>
                  <a:pt x="12192" y="51816"/>
                </a:lnTo>
                <a:lnTo>
                  <a:pt x="7620" y="59436"/>
                </a:lnTo>
                <a:lnTo>
                  <a:pt x="1524" y="77724"/>
                </a:lnTo>
                <a:lnTo>
                  <a:pt x="0" y="86868"/>
                </a:lnTo>
                <a:lnTo>
                  <a:pt x="0" y="473964"/>
                </a:lnTo>
                <a:lnTo>
                  <a:pt x="1524" y="483108"/>
                </a:lnTo>
                <a:lnTo>
                  <a:pt x="7620" y="501396"/>
                </a:lnTo>
                <a:lnTo>
                  <a:pt x="10668" y="507492"/>
                </a:lnTo>
                <a:lnTo>
                  <a:pt x="10668" y="97536"/>
                </a:lnTo>
                <a:lnTo>
                  <a:pt x="12192" y="88392"/>
                </a:lnTo>
                <a:lnTo>
                  <a:pt x="12192" y="80772"/>
                </a:lnTo>
                <a:lnTo>
                  <a:pt x="15240" y="71628"/>
                </a:lnTo>
                <a:lnTo>
                  <a:pt x="21336" y="56388"/>
                </a:lnTo>
                <a:lnTo>
                  <a:pt x="25908" y="48768"/>
                </a:lnTo>
                <a:lnTo>
                  <a:pt x="25908" y="50292"/>
                </a:lnTo>
                <a:lnTo>
                  <a:pt x="30480" y="42672"/>
                </a:lnTo>
                <a:lnTo>
                  <a:pt x="42672" y="30480"/>
                </a:lnTo>
                <a:lnTo>
                  <a:pt x="42672" y="32004"/>
                </a:lnTo>
                <a:lnTo>
                  <a:pt x="48768" y="25908"/>
                </a:lnTo>
                <a:lnTo>
                  <a:pt x="56388" y="21336"/>
                </a:lnTo>
                <a:lnTo>
                  <a:pt x="71628" y="15240"/>
                </a:lnTo>
                <a:lnTo>
                  <a:pt x="79248" y="13970"/>
                </a:lnTo>
                <a:lnTo>
                  <a:pt x="79248" y="13716"/>
                </a:lnTo>
                <a:lnTo>
                  <a:pt x="88392" y="12192"/>
                </a:lnTo>
                <a:lnTo>
                  <a:pt x="2139693" y="12192"/>
                </a:lnTo>
                <a:lnTo>
                  <a:pt x="2148837" y="13716"/>
                </a:lnTo>
                <a:lnTo>
                  <a:pt x="2148837" y="13970"/>
                </a:lnTo>
                <a:lnTo>
                  <a:pt x="2156457" y="15240"/>
                </a:lnTo>
                <a:lnTo>
                  <a:pt x="2171697" y="21336"/>
                </a:lnTo>
                <a:lnTo>
                  <a:pt x="2179317" y="25908"/>
                </a:lnTo>
                <a:lnTo>
                  <a:pt x="2179317" y="27127"/>
                </a:lnTo>
                <a:lnTo>
                  <a:pt x="2185413" y="32004"/>
                </a:lnTo>
                <a:lnTo>
                  <a:pt x="2185413" y="30480"/>
                </a:lnTo>
                <a:lnTo>
                  <a:pt x="2197605" y="42672"/>
                </a:lnTo>
                <a:lnTo>
                  <a:pt x="2197605" y="44577"/>
                </a:lnTo>
                <a:lnTo>
                  <a:pt x="2202177" y="50292"/>
                </a:lnTo>
                <a:lnTo>
                  <a:pt x="2202177" y="48768"/>
                </a:lnTo>
                <a:lnTo>
                  <a:pt x="2206749" y="56388"/>
                </a:lnTo>
                <a:lnTo>
                  <a:pt x="2212845" y="71628"/>
                </a:lnTo>
                <a:lnTo>
                  <a:pt x="2214369" y="80772"/>
                </a:lnTo>
                <a:lnTo>
                  <a:pt x="2214369" y="79248"/>
                </a:lnTo>
                <a:lnTo>
                  <a:pt x="2215893" y="88392"/>
                </a:lnTo>
                <a:lnTo>
                  <a:pt x="2215893" y="510540"/>
                </a:lnTo>
                <a:lnTo>
                  <a:pt x="2220465" y="501396"/>
                </a:lnTo>
                <a:lnTo>
                  <a:pt x="2223513" y="492252"/>
                </a:lnTo>
                <a:lnTo>
                  <a:pt x="2228085" y="464820"/>
                </a:lnTo>
                <a:close/>
              </a:path>
              <a:path w="2228215" h="561339">
                <a:moveTo>
                  <a:pt x="80772" y="548640"/>
                </a:moveTo>
                <a:lnTo>
                  <a:pt x="71628" y="545592"/>
                </a:lnTo>
                <a:lnTo>
                  <a:pt x="64008" y="542544"/>
                </a:lnTo>
                <a:lnTo>
                  <a:pt x="64008" y="544068"/>
                </a:lnTo>
                <a:lnTo>
                  <a:pt x="48768" y="534924"/>
                </a:lnTo>
                <a:lnTo>
                  <a:pt x="42672" y="530352"/>
                </a:lnTo>
                <a:lnTo>
                  <a:pt x="36576" y="524256"/>
                </a:lnTo>
                <a:lnTo>
                  <a:pt x="36576" y="525780"/>
                </a:lnTo>
                <a:lnTo>
                  <a:pt x="30480" y="518160"/>
                </a:lnTo>
                <a:lnTo>
                  <a:pt x="30480" y="519684"/>
                </a:lnTo>
                <a:lnTo>
                  <a:pt x="21336" y="504444"/>
                </a:lnTo>
                <a:lnTo>
                  <a:pt x="21336" y="505968"/>
                </a:lnTo>
                <a:lnTo>
                  <a:pt x="18288" y="496824"/>
                </a:lnTo>
                <a:lnTo>
                  <a:pt x="18288" y="498348"/>
                </a:lnTo>
                <a:lnTo>
                  <a:pt x="15240" y="489204"/>
                </a:lnTo>
                <a:lnTo>
                  <a:pt x="12192" y="481584"/>
                </a:lnTo>
                <a:lnTo>
                  <a:pt x="12192" y="472440"/>
                </a:lnTo>
                <a:lnTo>
                  <a:pt x="10668" y="463296"/>
                </a:lnTo>
                <a:lnTo>
                  <a:pt x="10668" y="507492"/>
                </a:lnTo>
                <a:lnTo>
                  <a:pt x="35052" y="539496"/>
                </a:lnTo>
                <a:lnTo>
                  <a:pt x="42672" y="544068"/>
                </a:lnTo>
                <a:lnTo>
                  <a:pt x="50292" y="550164"/>
                </a:lnTo>
                <a:lnTo>
                  <a:pt x="77724" y="559308"/>
                </a:lnTo>
                <a:lnTo>
                  <a:pt x="79248" y="559562"/>
                </a:lnTo>
                <a:lnTo>
                  <a:pt x="79248" y="548640"/>
                </a:lnTo>
                <a:lnTo>
                  <a:pt x="80772" y="548640"/>
                </a:lnTo>
                <a:close/>
              </a:path>
              <a:path w="2228215" h="561339">
                <a:moveTo>
                  <a:pt x="80772" y="13716"/>
                </a:moveTo>
                <a:lnTo>
                  <a:pt x="79248" y="13716"/>
                </a:lnTo>
                <a:lnTo>
                  <a:pt x="79248" y="13970"/>
                </a:lnTo>
                <a:lnTo>
                  <a:pt x="80772" y="13716"/>
                </a:lnTo>
                <a:close/>
              </a:path>
              <a:path w="2228215" h="561339">
                <a:moveTo>
                  <a:pt x="2148837" y="559525"/>
                </a:moveTo>
                <a:lnTo>
                  <a:pt x="2148837" y="548640"/>
                </a:lnTo>
                <a:lnTo>
                  <a:pt x="2139693" y="550164"/>
                </a:lnTo>
                <a:lnTo>
                  <a:pt x="88392" y="550164"/>
                </a:lnTo>
                <a:lnTo>
                  <a:pt x="79248" y="548640"/>
                </a:lnTo>
                <a:lnTo>
                  <a:pt x="79248" y="559562"/>
                </a:lnTo>
                <a:lnTo>
                  <a:pt x="86868" y="560832"/>
                </a:lnTo>
                <a:lnTo>
                  <a:pt x="2139693" y="560832"/>
                </a:lnTo>
                <a:lnTo>
                  <a:pt x="2148837" y="559525"/>
                </a:lnTo>
                <a:close/>
              </a:path>
              <a:path w="2228215" h="561339">
                <a:moveTo>
                  <a:pt x="2148837" y="13970"/>
                </a:moveTo>
                <a:lnTo>
                  <a:pt x="2148837" y="13716"/>
                </a:lnTo>
                <a:lnTo>
                  <a:pt x="2147313" y="13716"/>
                </a:lnTo>
                <a:lnTo>
                  <a:pt x="2148837" y="13970"/>
                </a:lnTo>
                <a:close/>
              </a:path>
              <a:path w="2228215" h="561339">
                <a:moveTo>
                  <a:pt x="2179317" y="548132"/>
                </a:moveTo>
                <a:lnTo>
                  <a:pt x="2179317" y="534924"/>
                </a:lnTo>
                <a:lnTo>
                  <a:pt x="2164077" y="544068"/>
                </a:lnTo>
                <a:lnTo>
                  <a:pt x="2164077" y="542544"/>
                </a:lnTo>
                <a:lnTo>
                  <a:pt x="2156457" y="545592"/>
                </a:lnTo>
                <a:lnTo>
                  <a:pt x="2147313" y="548640"/>
                </a:lnTo>
                <a:lnTo>
                  <a:pt x="2148837" y="548640"/>
                </a:lnTo>
                <a:lnTo>
                  <a:pt x="2148837" y="559525"/>
                </a:lnTo>
                <a:lnTo>
                  <a:pt x="2150361" y="559308"/>
                </a:lnTo>
                <a:lnTo>
                  <a:pt x="2168649" y="553212"/>
                </a:lnTo>
                <a:lnTo>
                  <a:pt x="2176269" y="550164"/>
                </a:lnTo>
                <a:lnTo>
                  <a:pt x="2179317" y="548132"/>
                </a:lnTo>
                <a:close/>
              </a:path>
              <a:path w="2228215" h="561339">
                <a:moveTo>
                  <a:pt x="2179317" y="27127"/>
                </a:moveTo>
                <a:lnTo>
                  <a:pt x="2179317" y="25908"/>
                </a:lnTo>
                <a:lnTo>
                  <a:pt x="2177793" y="25908"/>
                </a:lnTo>
                <a:lnTo>
                  <a:pt x="2179317" y="27127"/>
                </a:lnTo>
                <a:close/>
              </a:path>
              <a:path w="2228215" h="561339">
                <a:moveTo>
                  <a:pt x="2197605" y="534924"/>
                </a:moveTo>
                <a:lnTo>
                  <a:pt x="2197605" y="518160"/>
                </a:lnTo>
                <a:lnTo>
                  <a:pt x="2191509" y="525780"/>
                </a:lnTo>
                <a:lnTo>
                  <a:pt x="2191509" y="524256"/>
                </a:lnTo>
                <a:lnTo>
                  <a:pt x="2185413" y="530352"/>
                </a:lnTo>
                <a:lnTo>
                  <a:pt x="2177793" y="534924"/>
                </a:lnTo>
                <a:lnTo>
                  <a:pt x="2179317" y="534924"/>
                </a:lnTo>
                <a:lnTo>
                  <a:pt x="2179317" y="548132"/>
                </a:lnTo>
                <a:lnTo>
                  <a:pt x="2185413" y="544068"/>
                </a:lnTo>
                <a:lnTo>
                  <a:pt x="2193033" y="539496"/>
                </a:lnTo>
                <a:lnTo>
                  <a:pt x="2197605" y="534924"/>
                </a:lnTo>
                <a:close/>
              </a:path>
              <a:path w="2228215" h="561339">
                <a:moveTo>
                  <a:pt x="2197605" y="44577"/>
                </a:moveTo>
                <a:lnTo>
                  <a:pt x="2197605" y="42672"/>
                </a:lnTo>
                <a:lnTo>
                  <a:pt x="2196081" y="42672"/>
                </a:lnTo>
                <a:lnTo>
                  <a:pt x="2197605" y="44577"/>
                </a:lnTo>
                <a:close/>
              </a:path>
              <a:path w="2228215" h="561339">
                <a:moveTo>
                  <a:pt x="2215893" y="510540"/>
                </a:moveTo>
                <a:lnTo>
                  <a:pt x="2215893" y="472440"/>
                </a:lnTo>
                <a:lnTo>
                  <a:pt x="2214369" y="481584"/>
                </a:lnTo>
                <a:lnTo>
                  <a:pt x="2212845" y="489204"/>
                </a:lnTo>
                <a:lnTo>
                  <a:pt x="2209797" y="498348"/>
                </a:lnTo>
                <a:lnTo>
                  <a:pt x="2209797" y="496824"/>
                </a:lnTo>
                <a:lnTo>
                  <a:pt x="2206749" y="505968"/>
                </a:lnTo>
                <a:lnTo>
                  <a:pt x="2206749" y="504444"/>
                </a:lnTo>
                <a:lnTo>
                  <a:pt x="2202177" y="512064"/>
                </a:lnTo>
                <a:lnTo>
                  <a:pt x="2196081" y="519684"/>
                </a:lnTo>
                <a:lnTo>
                  <a:pt x="2197605" y="518160"/>
                </a:lnTo>
                <a:lnTo>
                  <a:pt x="2197605" y="534924"/>
                </a:lnTo>
                <a:lnTo>
                  <a:pt x="2199129" y="533400"/>
                </a:lnTo>
                <a:lnTo>
                  <a:pt x="2211321" y="518160"/>
                </a:lnTo>
                <a:lnTo>
                  <a:pt x="2215893" y="510540"/>
                </a:lnTo>
                <a:close/>
              </a:path>
            </a:pathLst>
          </a:custGeom>
          <a:solidFill>
            <a:srgbClr val="7F8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015880" y="1883155"/>
            <a:ext cx="95313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dirty="0">
                <a:latin typeface="Calibri"/>
                <a:cs typeface="Calibri"/>
              </a:rPr>
              <a:t>Regra</a:t>
            </a:r>
            <a:r>
              <a:rPr sz="1550" b="1" spc="-7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geral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21901" y="2327148"/>
            <a:ext cx="2216150" cy="741045"/>
          </a:xfrm>
          <a:custGeom>
            <a:avLst/>
            <a:gdLst/>
            <a:ahLst/>
            <a:cxnLst/>
            <a:rect l="l" t="t" r="r" b="b"/>
            <a:pathLst>
              <a:path w="2216150" h="741044">
                <a:moveTo>
                  <a:pt x="2215893" y="617220"/>
                </a:moveTo>
                <a:lnTo>
                  <a:pt x="2215893" y="123444"/>
                </a:lnTo>
                <a:lnTo>
                  <a:pt x="2206248" y="75223"/>
                </a:lnTo>
                <a:lnTo>
                  <a:pt x="2179888" y="36004"/>
                </a:lnTo>
                <a:lnTo>
                  <a:pt x="2140669" y="9644"/>
                </a:lnTo>
                <a:lnTo>
                  <a:pt x="2092449" y="0"/>
                </a:lnTo>
                <a:lnTo>
                  <a:pt x="123444" y="0"/>
                </a:lnTo>
                <a:lnTo>
                  <a:pt x="75223" y="9644"/>
                </a:lnTo>
                <a:lnTo>
                  <a:pt x="36004" y="36004"/>
                </a:lnTo>
                <a:lnTo>
                  <a:pt x="9644" y="75223"/>
                </a:lnTo>
                <a:lnTo>
                  <a:pt x="0" y="123444"/>
                </a:lnTo>
                <a:lnTo>
                  <a:pt x="0" y="617220"/>
                </a:lnTo>
                <a:lnTo>
                  <a:pt x="9644" y="664797"/>
                </a:lnTo>
                <a:lnTo>
                  <a:pt x="36004" y="704088"/>
                </a:lnTo>
                <a:lnTo>
                  <a:pt x="75223" y="730805"/>
                </a:lnTo>
                <a:lnTo>
                  <a:pt x="123444" y="740664"/>
                </a:lnTo>
                <a:lnTo>
                  <a:pt x="2092449" y="740664"/>
                </a:lnTo>
                <a:lnTo>
                  <a:pt x="2140669" y="730805"/>
                </a:lnTo>
                <a:lnTo>
                  <a:pt x="2179888" y="704088"/>
                </a:lnTo>
                <a:lnTo>
                  <a:pt x="2206248" y="664797"/>
                </a:lnTo>
                <a:lnTo>
                  <a:pt x="2215893" y="617220"/>
                </a:lnTo>
                <a:close/>
              </a:path>
            </a:pathLst>
          </a:custGeom>
          <a:solidFill>
            <a:srgbClr val="C4BB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15805" y="2321052"/>
            <a:ext cx="2228215" cy="751840"/>
          </a:xfrm>
          <a:custGeom>
            <a:avLst/>
            <a:gdLst/>
            <a:ahLst/>
            <a:cxnLst/>
            <a:rect l="l" t="t" r="r" b="b"/>
            <a:pathLst>
              <a:path w="2228215" h="751839">
                <a:moveTo>
                  <a:pt x="2228085" y="623316"/>
                </a:moveTo>
                <a:lnTo>
                  <a:pt x="2228085" y="129540"/>
                </a:lnTo>
                <a:lnTo>
                  <a:pt x="2226561" y="115824"/>
                </a:lnTo>
                <a:lnTo>
                  <a:pt x="2225037" y="103632"/>
                </a:lnTo>
                <a:lnTo>
                  <a:pt x="2221989" y="89916"/>
                </a:lnTo>
                <a:lnTo>
                  <a:pt x="2217417" y="79248"/>
                </a:lnTo>
                <a:lnTo>
                  <a:pt x="2212845" y="67056"/>
                </a:lnTo>
                <a:lnTo>
                  <a:pt x="2180841" y="28956"/>
                </a:lnTo>
                <a:lnTo>
                  <a:pt x="2136645" y="6096"/>
                </a:lnTo>
                <a:lnTo>
                  <a:pt x="2112261" y="0"/>
                </a:lnTo>
                <a:lnTo>
                  <a:pt x="115824" y="0"/>
                </a:lnTo>
                <a:lnTo>
                  <a:pt x="103632" y="3048"/>
                </a:lnTo>
                <a:lnTo>
                  <a:pt x="89916" y="6096"/>
                </a:lnTo>
                <a:lnTo>
                  <a:pt x="79248" y="10668"/>
                </a:lnTo>
                <a:lnTo>
                  <a:pt x="67056" y="15240"/>
                </a:lnTo>
                <a:lnTo>
                  <a:pt x="56388" y="21336"/>
                </a:lnTo>
                <a:lnTo>
                  <a:pt x="21336" y="56388"/>
                </a:lnTo>
                <a:lnTo>
                  <a:pt x="10668" y="79248"/>
                </a:lnTo>
                <a:lnTo>
                  <a:pt x="6096" y="89916"/>
                </a:lnTo>
                <a:lnTo>
                  <a:pt x="3048" y="103632"/>
                </a:lnTo>
                <a:lnTo>
                  <a:pt x="0" y="115824"/>
                </a:lnTo>
                <a:lnTo>
                  <a:pt x="0" y="635508"/>
                </a:lnTo>
                <a:lnTo>
                  <a:pt x="3048" y="649224"/>
                </a:lnTo>
                <a:lnTo>
                  <a:pt x="6096" y="661416"/>
                </a:lnTo>
                <a:lnTo>
                  <a:pt x="10668" y="673608"/>
                </a:lnTo>
                <a:lnTo>
                  <a:pt x="10668" y="129540"/>
                </a:lnTo>
                <a:lnTo>
                  <a:pt x="13716" y="105156"/>
                </a:lnTo>
                <a:lnTo>
                  <a:pt x="16764" y="92964"/>
                </a:lnTo>
                <a:lnTo>
                  <a:pt x="16764" y="94488"/>
                </a:lnTo>
                <a:lnTo>
                  <a:pt x="19812" y="82296"/>
                </a:lnTo>
                <a:lnTo>
                  <a:pt x="19812" y="83820"/>
                </a:lnTo>
                <a:lnTo>
                  <a:pt x="30480" y="65151"/>
                </a:lnTo>
                <a:lnTo>
                  <a:pt x="30480" y="64008"/>
                </a:lnTo>
                <a:lnTo>
                  <a:pt x="38100" y="53340"/>
                </a:lnTo>
                <a:lnTo>
                  <a:pt x="38100" y="54864"/>
                </a:lnTo>
                <a:lnTo>
                  <a:pt x="45720" y="45720"/>
                </a:lnTo>
                <a:lnTo>
                  <a:pt x="53340" y="39370"/>
                </a:lnTo>
                <a:lnTo>
                  <a:pt x="53340" y="38100"/>
                </a:lnTo>
                <a:lnTo>
                  <a:pt x="64008" y="30480"/>
                </a:lnTo>
                <a:lnTo>
                  <a:pt x="64008" y="31133"/>
                </a:lnTo>
                <a:lnTo>
                  <a:pt x="82296" y="20682"/>
                </a:lnTo>
                <a:lnTo>
                  <a:pt x="82296" y="19812"/>
                </a:lnTo>
                <a:lnTo>
                  <a:pt x="92964" y="17145"/>
                </a:lnTo>
                <a:lnTo>
                  <a:pt x="92964" y="16764"/>
                </a:lnTo>
                <a:lnTo>
                  <a:pt x="105156" y="13716"/>
                </a:lnTo>
                <a:lnTo>
                  <a:pt x="129540" y="10668"/>
                </a:lnTo>
                <a:lnTo>
                  <a:pt x="2098545" y="10668"/>
                </a:lnTo>
                <a:lnTo>
                  <a:pt x="2122929" y="13716"/>
                </a:lnTo>
                <a:lnTo>
                  <a:pt x="2122929" y="14097"/>
                </a:lnTo>
                <a:lnTo>
                  <a:pt x="2133597" y="16764"/>
                </a:lnTo>
                <a:lnTo>
                  <a:pt x="2144265" y="19812"/>
                </a:lnTo>
                <a:lnTo>
                  <a:pt x="2154933" y="25908"/>
                </a:lnTo>
                <a:lnTo>
                  <a:pt x="2164077" y="32004"/>
                </a:lnTo>
                <a:lnTo>
                  <a:pt x="2164077" y="30480"/>
                </a:lnTo>
                <a:lnTo>
                  <a:pt x="2182365" y="45720"/>
                </a:lnTo>
                <a:lnTo>
                  <a:pt x="2189985" y="54864"/>
                </a:lnTo>
                <a:lnTo>
                  <a:pt x="2189985" y="53340"/>
                </a:lnTo>
                <a:lnTo>
                  <a:pt x="2196081" y="64008"/>
                </a:lnTo>
                <a:lnTo>
                  <a:pt x="2196081" y="62484"/>
                </a:lnTo>
                <a:lnTo>
                  <a:pt x="2202177" y="73152"/>
                </a:lnTo>
                <a:lnTo>
                  <a:pt x="2206749" y="83820"/>
                </a:lnTo>
                <a:lnTo>
                  <a:pt x="2206749" y="82296"/>
                </a:lnTo>
                <a:lnTo>
                  <a:pt x="2211321" y="94488"/>
                </a:lnTo>
                <a:lnTo>
                  <a:pt x="2211321" y="92964"/>
                </a:lnTo>
                <a:lnTo>
                  <a:pt x="2214369" y="105156"/>
                </a:lnTo>
                <a:lnTo>
                  <a:pt x="2215893" y="117348"/>
                </a:lnTo>
                <a:lnTo>
                  <a:pt x="2215893" y="677164"/>
                </a:lnTo>
                <a:lnTo>
                  <a:pt x="2217417" y="673608"/>
                </a:lnTo>
                <a:lnTo>
                  <a:pt x="2221989" y="661416"/>
                </a:lnTo>
                <a:lnTo>
                  <a:pt x="2225037" y="649224"/>
                </a:lnTo>
                <a:lnTo>
                  <a:pt x="2226561" y="635508"/>
                </a:lnTo>
                <a:lnTo>
                  <a:pt x="2228085" y="623316"/>
                </a:lnTo>
                <a:close/>
              </a:path>
              <a:path w="2228215" h="751839">
                <a:moveTo>
                  <a:pt x="32004" y="688848"/>
                </a:moveTo>
                <a:lnTo>
                  <a:pt x="25908" y="678180"/>
                </a:lnTo>
                <a:lnTo>
                  <a:pt x="25908" y="679704"/>
                </a:lnTo>
                <a:lnTo>
                  <a:pt x="19812" y="669036"/>
                </a:lnTo>
                <a:lnTo>
                  <a:pt x="16764" y="656844"/>
                </a:lnTo>
                <a:lnTo>
                  <a:pt x="16764" y="658368"/>
                </a:lnTo>
                <a:lnTo>
                  <a:pt x="13716" y="646176"/>
                </a:lnTo>
                <a:lnTo>
                  <a:pt x="12192" y="633984"/>
                </a:lnTo>
                <a:lnTo>
                  <a:pt x="12192" y="635508"/>
                </a:lnTo>
                <a:lnTo>
                  <a:pt x="10668" y="621792"/>
                </a:lnTo>
                <a:lnTo>
                  <a:pt x="10668" y="673608"/>
                </a:lnTo>
                <a:lnTo>
                  <a:pt x="15240" y="684276"/>
                </a:lnTo>
                <a:lnTo>
                  <a:pt x="21336" y="694944"/>
                </a:lnTo>
                <a:lnTo>
                  <a:pt x="28956" y="704088"/>
                </a:lnTo>
                <a:lnTo>
                  <a:pt x="30480" y="705866"/>
                </a:lnTo>
                <a:lnTo>
                  <a:pt x="30480" y="688848"/>
                </a:lnTo>
                <a:lnTo>
                  <a:pt x="32004" y="688848"/>
                </a:lnTo>
                <a:close/>
              </a:path>
              <a:path w="2228215" h="751839">
                <a:moveTo>
                  <a:pt x="32004" y="62484"/>
                </a:moveTo>
                <a:lnTo>
                  <a:pt x="30480" y="64008"/>
                </a:lnTo>
                <a:lnTo>
                  <a:pt x="30480" y="65151"/>
                </a:lnTo>
                <a:lnTo>
                  <a:pt x="32004" y="62484"/>
                </a:lnTo>
                <a:close/>
              </a:path>
              <a:path w="2228215" h="751839">
                <a:moveTo>
                  <a:pt x="54864" y="713232"/>
                </a:moveTo>
                <a:lnTo>
                  <a:pt x="45720" y="705612"/>
                </a:lnTo>
                <a:lnTo>
                  <a:pt x="45720" y="707136"/>
                </a:lnTo>
                <a:lnTo>
                  <a:pt x="30480" y="688848"/>
                </a:lnTo>
                <a:lnTo>
                  <a:pt x="30480" y="705866"/>
                </a:lnTo>
                <a:lnTo>
                  <a:pt x="38100" y="714756"/>
                </a:lnTo>
                <a:lnTo>
                  <a:pt x="53340" y="727456"/>
                </a:lnTo>
                <a:lnTo>
                  <a:pt x="53340" y="713232"/>
                </a:lnTo>
                <a:lnTo>
                  <a:pt x="54864" y="713232"/>
                </a:lnTo>
                <a:close/>
              </a:path>
              <a:path w="2228215" h="751839">
                <a:moveTo>
                  <a:pt x="54864" y="38100"/>
                </a:moveTo>
                <a:lnTo>
                  <a:pt x="53340" y="38100"/>
                </a:lnTo>
                <a:lnTo>
                  <a:pt x="53340" y="39370"/>
                </a:lnTo>
                <a:lnTo>
                  <a:pt x="54864" y="38100"/>
                </a:lnTo>
                <a:close/>
              </a:path>
              <a:path w="2228215" h="751839">
                <a:moveTo>
                  <a:pt x="64008" y="720852"/>
                </a:moveTo>
                <a:lnTo>
                  <a:pt x="53340" y="713232"/>
                </a:lnTo>
                <a:lnTo>
                  <a:pt x="53340" y="727456"/>
                </a:lnTo>
                <a:lnTo>
                  <a:pt x="56388" y="729996"/>
                </a:lnTo>
                <a:lnTo>
                  <a:pt x="62484" y="733479"/>
                </a:lnTo>
                <a:lnTo>
                  <a:pt x="62484" y="720852"/>
                </a:lnTo>
                <a:lnTo>
                  <a:pt x="64008" y="720852"/>
                </a:lnTo>
                <a:close/>
              </a:path>
              <a:path w="2228215" h="751839">
                <a:moveTo>
                  <a:pt x="64008" y="31133"/>
                </a:moveTo>
                <a:lnTo>
                  <a:pt x="64008" y="30480"/>
                </a:lnTo>
                <a:lnTo>
                  <a:pt x="62484" y="32004"/>
                </a:lnTo>
                <a:lnTo>
                  <a:pt x="64008" y="31133"/>
                </a:lnTo>
                <a:close/>
              </a:path>
              <a:path w="2228215" h="751839">
                <a:moveTo>
                  <a:pt x="83820" y="731520"/>
                </a:moveTo>
                <a:lnTo>
                  <a:pt x="73152" y="726948"/>
                </a:lnTo>
                <a:lnTo>
                  <a:pt x="62484" y="720852"/>
                </a:lnTo>
                <a:lnTo>
                  <a:pt x="62484" y="733479"/>
                </a:lnTo>
                <a:lnTo>
                  <a:pt x="67056" y="736092"/>
                </a:lnTo>
                <a:lnTo>
                  <a:pt x="79248" y="742188"/>
                </a:lnTo>
                <a:lnTo>
                  <a:pt x="82296" y="743494"/>
                </a:lnTo>
                <a:lnTo>
                  <a:pt x="82296" y="731520"/>
                </a:lnTo>
                <a:lnTo>
                  <a:pt x="83820" y="731520"/>
                </a:lnTo>
                <a:close/>
              </a:path>
              <a:path w="2228215" h="751839">
                <a:moveTo>
                  <a:pt x="83820" y="19812"/>
                </a:moveTo>
                <a:lnTo>
                  <a:pt x="82296" y="19812"/>
                </a:lnTo>
                <a:lnTo>
                  <a:pt x="82296" y="20682"/>
                </a:lnTo>
                <a:lnTo>
                  <a:pt x="83820" y="19812"/>
                </a:lnTo>
                <a:close/>
              </a:path>
              <a:path w="2228215" h="751839">
                <a:moveTo>
                  <a:pt x="94488" y="747776"/>
                </a:moveTo>
                <a:lnTo>
                  <a:pt x="94488" y="736092"/>
                </a:lnTo>
                <a:lnTo>
                  <a:pt x="82296" y="731520"/>
                </a:lnTo>
                <a:lnTo>
                  <a:pt x="82296" y="743494"/>
                </a:lnTo>
                <a:lnTo>
                  <a:pt x="89916" y="746760"/>
                </a:lnTo>
                <a:lnTo>
                  <a:pt x="94488" y="747776"/>
                </a:lnTo>
                <a:close/>
              </a:path>
              <a:path w="2228215" h="751839">
                <a:moveTo>
                  <a:pt x="94488" y="16764"/>
                </a:moveTo>
                <a:lnTo>
                  <a:pt x="92964" y="16764"/>
                </a:lnTo>
                <a:lnTo>
                  <a:pt x="92964" y="17145"/>
                </a:lnTo>
                <a:lnTo>
                  <a:pt x="94488" y="16764"/>
                </a:lnTo>
                <a:close/>
              </a:path>
              <a:path w="2228215" h="751839">
                <a:moveTo>
                  <a:pt x="2122929" y="749998"/>
                </a:moveTo>
                <a:lnTo>
                  <a:pt x="2122929" y="737616"/>
                </a:lnTo>
                <a:lnTo>
                  <a:pt x="2110737" y="740664"/>
                </a:lnTo>
                <a:lnTo>
                  <a:pt x="117348" y="740664"/>
                </a:lnTo>
                <a:lnTo>
                  <a:pt x="92964" y="734568"/>
                </a:lnTo>
                <a:lnTo>
                  <a:pt x="94488" y="736092"/>
                </a:lnTo>
                <a:lnTo>
                  <a:pt x="94488" y="747776"/>
                </a:lnTo>
                <a:lnTo>
                  <a:pt x="103632" y="749808"/>
                </a:lnTo>
                <a:lnTo>
                  <a:pt x="115824" y="751332"/>
                </a:lnTo>
                <a:lnTo>
                  <a:pt x="2112261" y="751332"/>
                </a:lnTo>
                <a:lnTo>
                  <a:pt x="2122929" y="749998"/>
                </a:lnTo>
                <a:close/>
              </a:path>
              <a:path w="2228215" h="751839">
                <a:moveTo>
                  <a:pt x="2122929" y="14097"/>
                </a:moveTo>
                <a:lnTo>
                  <a:pt x="2122929" y="13716"/>
                </a:lnTo>
                <a:lnTo>
                  <a:pt x="2121405" y="13716"/>
                </a:lnTo>
                <a:lnTo>
                  <a:pt x="2122929" y="14097"/>
                </a:lnTo>
                <a:close/>
              </a:path>
              <a:path w="2228215" h="751839">
                <a:moveTo>
                  <a:pt x="2215893" y="677164"/>
                </a:moveTo>
                <a:lnTo>
                  <a:pt x="2215893" y="633984"/>
                </a:lnTo>
                <a:lnTo>
                  <a:pt x="2214369" y="646176"/>
                </a:lnTo>
                <a:lnTo>
                  <a:pt x="2211321" y="658368"/>
                </a:lnTo>
                <a:lnTo>
                  <a:pt x="2211321" y="656844"/>
                </a:lnTo>
                <a:lnTo>
                  <a:pt x="2206749" y="669036"/>
                </a:lnTo>
                <a:lnTo>
                  <a:pt x="2202177" y="679704"/>
                </a:lnTo>
                <a:lnTo>
                  <a:pt x="2202177" y="678180"/>
                </a:lnTo>
                <a:lnTo>
                  <a:pt x="2196081" y="688848"/>
                </a:lnTo>
                <a:lnTo>
                  <a:pt x="2189985" y="697992"/>
                </a:lnTo>
                <a:lnTo>
                  <a:pt x="2182365" y="707136"/>
                </a:lnTo>
                <a:lnTo>
                  <a:pt x="2182365" y="705612"/>
                </a:lnTo>
                <a:lnTo>
                  <a:pt x="2164077" y="720852"/>
                </a:lnTo>
                <a:lnTo>
                  <a:pt x="2154933" y="726948"/>
                </a:lnTo>
                <a:lnTo>
                  <a:pt x="2133597" y="736092"/>
                </a:lnTo>
                <a:lnTo>
                  <a:pt x="2133597" y="734568"/>
                </a:lnTo>
                <a:lnTo>
                  <a:pt x="2121405" y="737616"/>
                </a:lnTo>
                <a:lnTo>
                  <a:pt x="2122929" y="737616"/>
                </a:lnTo>
                <a:lnTo>
                  <a:pt x="2122929" y="749998"/>
                </a:lnTo>
                <a:lnTo>
                  <a:pt x="2124453" y="749808"/>
                </a:lnTo>
                <a:lnTo>
                  <a:pt x="2170173" y="729996"/>
                </a:lnTo>
                <a:lnTo>
                  <a:pt x="2197605" y="704088"/>
                </a:lnTo>
                <a:lnTo>
                  <a:pt x="2205225" y="694944"/>
                </a:lnTo>
                <a:lnTo>
                  <a:pt x="2212845" y="684276"/>
                </a:lnTo>
                <a:lnTo>
                  <a:pt x="2215893" y="677164"/>
                </a:lnTo>
                <a:close/>
              </a:path>
            </a:pathLst>
          </a:custGeom>
          <a:solidFill>
            <a:srgbClr val="7F8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025024" y="2430271"/>
            <a:ext cx="200850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sz="1550" b="1" spc="-5" dirty="0">
                <a:latin typeface="Calibri"/>
                <a:cs typeface="Calibri"/>
              </a:rPr>
              <a:t>Ativos </a:t>
            </a:r>
            <a:r>
              <a:rPr sz="1550" b="1" spc="0" dirty="0">
                <a:latin typeface="Calibri"/>
                <a:cs typeface="Calibri"/>
              </a:rPr>
              <a:t>obtidos </a:t>
            </a:r>
            <a:r>
              <a:rPr sz="1550" b="1" spc="10" dirty="0">
                <a:latin typeface="Calibri"/>
                <a:cs typeface="Calibri"/>
              </a:rPr>
              <a:t>a </a:t>
            </a:r>
            <a:r>
              <a:rPr sz="1550" b="1" spc="0" dirty="0">
                <a:latin typeface="Calibri"/>
                <a:cs typeface="Calibri"/>
              </a:rPr>
              <a:t>título  </a:t>
            </a:r>
            <a:r>
              <a:rPr sz="1550" b="1" dirty="0">
                <a:latin typeface="Calibri"/>
                <a:cs typeface="Calibri"/>
              </a:rPr>
              <a:t>gratuito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921901" y="3102864"/>
            <a:ext cx="2216150" cy="565785"/>
          </a:xfrm>
          <a:custGeom>
            <a:avLst/>
            <a:gdLst/>
            <a:ahLst/>
            <a:cxnLst/>
            <a:rect l="l" t="t" r="r" b="b"/>
            <a:pathLst>
              <a:path w="2216150" h="565785">
                <a:moveTo>
                  <a:pt x="2215893" y="470916"/>
                </a:moveTo>
                <a:lnTo>
                  <a:pt x="2215893" y="94488"/>
                </a:lnTo>
                <a:lnTo>
                  <a:pt x="2208415" y="57221"/>
                </a:lnTo>
                <a:lnTo>
                  <a:pt x="2188080" y="27241"/>
                </a:lnTo>
                <a:lnTo>
                  <a:pt x="2158028" y="7262"/>
                </a:lnTo>
                <a:lnTo>
                  <a:pt x="2121405" y="0"/>
                </a:lnTo>
                <a:lnTo>
                  <a:pt x="94488" y="0"/>
                </a:lnTo>
                <a:lnTo>
                  <a:pt x="57221" y="7262"/>
                </a:lnTo>
                <a:lnTo>
                  <a:pt x="27241" y="27241"/>
                </a:lnTo>
                <a:lnTo>
                  <a:pt x="7262" y="57221"/>
                </a:lnTo>
                <a:lnTo>
                  <a:pt x="0" y="94488"/>
                </a:lnTo>
                <a:lnTo>
                  <a:pt x="0" y="470916"/>
                </a:lnTo>
                <a:lnTo>
                  <a:pt x="7262" y="507539"/>
                </a:lnTo>
                <a:lnTo>
                  <a:pt x="27241" y="537591"/>
                </a:lnTo>
                <a:lnTo>
                  <a:pt x="57221" y="557926"/>
                </a:lnTo>
                <a:lnTo>
                  <a:pt x="94488" y="565404"/>
                </a:lnTo>
                <a:lnTo>
                  <a:pt x="2121405" y="565404"/>
                </a:lnTo>
                <a:lnTo>
                  <a:pt x="2158028" y="557926"/>
                </a:lnTo>
                <a:lnTo>
                  <a:pt x="2188080" y="537591"/>
                </a:lnTo>
                <a:lnTo>
                  <a:pt x="2208415" y="507539"/>
                </a:lnTo>
                <a:lnTo>
                  <a:pt x="2215893" y="470916"/>
                </a:lnTo>
                <a:close/>
              </a:path>
            </a:pathLst>
          </a:custGeom>
          <a:solidFill>
            <a:srgbClr val="C4BB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15805" y="3096768"/>
            <a:ext cx="2228215" cy="577850"/>
          </a:xfrm>
          <a:custGeom>
            <a:avLst/>
            <a:gdLst/>
            <a:ahLst/>
            <a:cxnLst/>
            <a:rect l="l" t="t" r="r" b="b"/>
            <a:pathLst>
              <a:path w="2228215" h="577850">
                <a:moveTo>
                  <a:pt x="2228085" y="477012"/>
                </a:moveTo>
                <a:lnTo>
                  <a:pt x="2228085" y="100584"/>
                </a:lnTo>
                <a:lnTo>
                  <a:pt x="2225037" y="79248"/>
                </a:lnTo>
                <a:lnTo>
                  <a:pt x="2199129" y="28956"/>
                </a:lnTo>
                <a:lnTo>
                  <a:pt x="2174745" y="12192"/>
                </a:lnTo>
                <a:lnTo>
                  <a:pt x="2167125" y="7620"/>
                </a:lnTo>
                <a:lnTo>
                  <a:pt x="2157981" y="4572"/>
                </a:lnTo>
                <a:lnTo>
                  <a:pt x="2147313" y="1524"/>
                </a:lnTo>
                <a:lnTo>
                  <a:pt x="2138169" y="0"/>
                </a:lnTo>
                <a:lnTo>
                  <a:pt x="89916" y="0"/>
                </a:lnTo>
                <a:lnTo>
                  <a:pt x="51816" y="12192"/>
                </a:lnTo>
                <a:lnTo>
                  <a:pt x="16764" y="44196"/>
                </a:lnTo>
                <a:lnTo>
                  <a:pt x="1524" y="79248"/>
                </a:lnTo>
                <a:lnTo>
                  <a:pt x="0" y="89916"/>
                </a:lnTo>
                <a:lnTo>
                  <a:pt x="0" y="487680"/>
                </a:lnTo>
                <a:lnTo>
                  <a:pt x="1524" y="496824"/>
                </a:lnTo>
                <a:lnTo>
                  <a:pt x="4572" y="507492"/>
                </a:lnTo>
                <a:lnTo>
                  <a:pt x="7620" y="516636"/>
                </a:lnTo>
                <a:lnTo>
                  <a:pt x="10668" y="521716"/>
                </a:lnTo>
                <a:lnTo>
                  <a:pt x="10668" y="100584"/>
                </a:lnTo>
                <a:lnTo>
                  <a:pt x="12192" y="89916"/>
                </a:lnTo>
                <a:lnTo>
                  <a:pt x="12192" y="82296"/>
                </a:lnTo>
                <a:lnTo>
                  <a:pt x="15240" y="73152"/>
                </a:lnTo>
                <a:lnTo>
                  <a:pt x="21336" y="57912"/>
                </a:lnTo>
                <a:lnTo>
                  <a:pt x="25908" y="50292"/>
                </a:lnTo>
                <a:lnTo>
                  <a:pt x="30480" y="44577"/>
                </a:lnTo>
                <a:lnTo>
                  <a:pt x="30480" y="44196"/>
                </a:lnTo>
                <a:lnTo>
                  <a:pt x="36576" y="36576"/>
                </a:lnTo>
                <a:lnTo>
                  <a:pt x="36576" y="38100"/>
                </a:lnTo>
                <a:lnTo>
                  <a:pt x="42672" y="33223"/>
                </a:lnTo>
                <a:lnTo>
                  <a:pt x="42672" y="32004"/>
                </a:lnTo>
                <a:lnTo>
                  <a:pt x="50292" y="25908"/>
                </a:lnTo>
                <a:lnTo>
                  <a:pt x="57912" y="21336"/>
                </a:lnTo>
                <a:lnTo>
                  <a:pt x="73152" y="15240"/>
                </a:lnTo>
                <a:lnTo>
                  <a:pt x="82296" y="12192"/>
                </a:lnTo>
                <a:lnTo>
                  <a:pt x="82296" y="13716"/>
                </a:lnTo>
                <a:lnTo>
                  <a:pt x="89916" y="12446"/>
                </a:lnTo>
                <a:lnTo>
                  <a:pt x="89916" y="12192"/>
                </a:lnTo>
                <a:lnTo>
                  <a:pt x="100584" y="10668"/>
                </a:lnTo>
                <a:lnTo>
                  <a:pt x="2127501" y="10668"/>
                </a:lnTo>
                <a:lnTo>
                  <a:pt x="2145789" y="13716"/>
                </a:lnTo>
                <a:lnTo>
                  <a:pt x="2145789" y="12192"/>
                </a:lnTo>
                <a:lnTo>
                  <a:pt x="2154933" y="15240"/>
                </a:lnTo>
                <a:lnTo>
                  <a:pt x="2154933" y="15748"/>
                </a:lnTo>
                <a:lnTo>
                  <a:pt x="2162553" y="18288"/>
                </a:lnTo>
                <a:lnTo>
                  <a:pt x="2170173" y="21336"/>
                </a:lnTo>
                <a:lnTo>
                  <a:pt x="2177793" y="25908"/>
                </a:lnTo>
                <a:lnTo>
                  <a:pt x="2183889" y="32004"/>
                </a:lnTo>
                <a:lnTo>
                  <a:pt x="2189985" y="36880"/>
                </a:lnTo>
                <a:lnTo>
                  <a:pt x="2189985" y="36576"/>
                </a:lnTo>
                <a:lnTo>
                  <a:pt x="2191509" y="38100"/>
                </a:lnTo>
                <a:lnTo>
                  <a:pt x="2191509" y="38481"/>
                </a:lnTo>
                <a:lnTo>
                  <a:pt x="2196081" y="44196"/>
                </a:lnTo>
                <a:lnTo>
                  <a:pt x="2196081" y="42672"/>
                </a:lnTo>
                <a:lnTo>
                  <a:pt x="2202177" y="50292"/>
                </a:lnTo>
                <a:lnTo>
                  <a:pt x="2202177" y="52832"/>
                </a:lnTo>
                <a:lnTo>
                  <a:pt x="2209797" y="65532"/>
                </a:lnTo>
                <a:lnTo>
                  <a:pt x="2212845" y="73152"/>
                </a:lnTo>
                <a:lnTo>
                  <a:pt x="2215893" y="91440"/>
                </a:lnTo>
                <a:lnTo>
                  <a:pt x="2215893" y="524256"/>
                </a:lnTo>
                <a:lnTo>
                  <a:pt x="2220465" y="516636"/>
                </a:lnTo>
                <a:lnTo>
                  <a:pt x="2223513" y="507492"/>
                </a:lnTo>
                <a:lnTo>
                  <a:pt x="2225037" y="496824"/>
                </a:lnTo>
                <a:lnTo>
                  <a:pt x="2226561" y="487680"/>
                </a:lnTo>
                <a:lnTo>
                  <a:pt x="2228085" y="477012"/>
                </a:lnTo>
                <a:close/>
              </a:path>
              <a:path w="2228215" h="577850">
                <a:moveTo>
                  <a:pt x="32004" y="533400"/>
                </a:moveTo>
                <a:lnTo>
                  <a:pt x="25908" y="527304"/>
                </a:lnTo>
                <a:lnTo>
                  <a:pt x="21336" y="519684"/>
                </a:lnTo>
                <a:lnTo>
                  <a:pt x="18288" y="512064"/>
                </a:lnTo>
                <a:lnTo>
                  <a:pt x="15240" y="502920"/>
                </a:lnTo>
                <a:lnTo>
                  <a:pt x="15240" y="504444"/>
                </a:lnTo>
                <a:lnTo>
                  <a:pt x="12192" y="495300"/>
                </a:lnTo>
                <a:lnTo>
                  <a:pt x="12192" y="486156"/>
                </a:lnTo>
                <a:lnTo>
                  <a:pt x="10668" y="477012"/>
                </a:lnTo>
                <a:lnTo>
                  <a:pt x="10668" y="521716"/>
                </a:lnTo>
                <a:lnTo>
                  <a:pt x="12192" y="524256"/>
                </a:lnTo>
                <a:lnTo>
                  <a:pt x="16764" y="533400"/>
                </a:lnTo>
                <a:lnTo>
                  <a:pt x="28956" y="548640"/>
                </a:lnTo>
                <a:lnTo>
                  <a:pt x="30480" y="549859"/>
                </a:lnTo>
                <a:lnTo>
                  <a:pt x="30480" y="533400"/>
                </a:lnTo>
                <a:lnTo>
                  <a:pt x="32004" y="533400"/>
                </a:lnTo>
                <a:close/>
              </a:path>
              <a:path w="2228215" h="577850">
                <a:moveTo>
                  <a:pt x="32004" y="42672"/>
                </a:moveTo>
                <a:lnTo>
                  <a:pt x="30480" y="44196"/>
                </a:lnTo>
                <a:lnTo>
                  <a:pt x="30480" y="44577"/>
                </a:lnTo>
                <a:lnTo>
                  <a:pt x="32004" y="42672"/>
                </a:lnTo>
                <a:close/>
              </a:path>
              <a:path w="2228215" h="577850">
                <a:moveTo>
                  <a:pt x="44196" y="545592"/>
                </a:moveTo>
                <a:lnTo>
                  <a:pt x="36576" y="539496"/>
                </a:lnTo>
                <a:lnTo>
                  <a:pt x="36576" y="541020"/>
                </a:lnTo>
                <a:lnTo>
                  <a:pt x="30480" y="533400"/>
                </a:lnTo>
                <a:lnTo>
                  <a:pt x="30480" y="549859"/>
                </a:lnTo>
                <a:lnTo>
                  <a:pt x="42672" y="559612"/>
                </a:lnTo>
                <a:lnTo>
                  <a:pt x="42672" y="545592"/>
                </a:lnTo>
                <a:lnTo>
                  <a:pt x="44196" y="545592"/>
                </a:lnTo>
                <a:close/>
              </a:path>
              <a:path w="2228215" h="577850">
                <a:moveTo>
                  <a:pt x="44196" y="32004"/>
                </a:moveTo>
                <a:lnTo>
                  <a:pt x="42672" y="32004"/>
                </a:lnTo>
                <a:lnTo>
                  <a:pt x="42672" y="33223"/>
                </a:lnTo>
                <a:lnTo>
                  <a:pt x="44196" y="32004"/>
                </a:lnTo>
                <a:close/>
              </a:path>
              <a:path w="2228215" h="577850">
                <a:moveTo>
                  <a:pt x="91440" y="565404"/>
                </a:moveTo>
                <a:lnTo>
                  <a:pt x="73152" y="562356"/>
                </a:lnTo>
                <a:lnTo>
                  <a:pt x="65532" y="559308"/>
                </a:lnTo>
                <a:lnTo>
                  <a:pt x="57912" y="554736"/>
                </a:lnTo>
                <a:lnTo>
                  <a:pt x="57912" y="556260"/>
                </a:lnTo>
                <a:lnTo>
                  <a:pt x="50292" y="550164"/>
                </a:lnTo>
                <a:lnTo>
                  <a:pt x="50292" y="551688"/>
                </a:lnTo>
                <a:lnTo>
                  <a:pt x="42672" y="545592"/>
                </a:lnTo>
                <a:lnTo>
                  <a:pt x="42672" y="559612"/>
                </a:lnTo>
                <a:lnTo>
                  <a:pt x="44196" y="560832"/>
                </a:lnTo>
                <a:lnTo>
                  <a:pt x="51816" y="565404"/>
                </a:lnTo>
                <a:lnTo>
                  <a:pt x="60960" y="569976"/>
                </a:lnTo>
                <a:lnTo>
                  <a:pt x="79248" y="576072"/>
                </a:lnTo>
                <a:lnTo>
                  <a:pt x="89916" y="577596"/>
                </a:lnTo>
                <a:lnTo>
                  <a:pt x="89916" y="565404"/>
                </a:lnTo>
                <a:lnTo>
                  <a:pt x="91440" y="565404"/>
                </a:lnTo>
                <a:close/>
              </a:path>
              <a:path w="2228215" h="577850">
                <a:moveTo>
                  <a:pt x="91440" y="12192"/>
                </a:moveTo>
                <a:lnTo>
                  <a:pt x="89916" y="12192"/>
                </a:lnTo>
                <a:lnTo>
                  <a:pt x="89916" y="12446"/>
                </a:lnTo>
                <a:lnTo>
                  <a:pt x="91440" y="12192"/>
                </a:lnTo>
                <a:close/>
              </a:path>
              <a:path w="2228215" h="577850">
                <a:moveTo>
                  <a:pt x="2154933" y="573894"/>
                </a:moveTo>
                <a:lnTo>
                  <a:pt x="2154933" y="562356"/>
                </a:lnTo>
                <a:lnTo>
                  <a:pt x="2127501" y="566928"/>
                </a:lnTo>
                <a:lnTo>
                  <a:pt x="100584" y="566928"/>
                </a:lnTo>
                <a:lnTo>
                  <a:pt x="89916" y="565404"/>
                </a:lnTo>
                <a:lnTo>
                  <a:pt x="89916" y="577596"/>
                </a:lnTo>
                <a:lnTo>
                  <a:pt x="2138169" y="577596"/>
                </a:lnTo>
                <a:lnTo>
                  <a:pt x="2147313" y="576072"/>
                </a:lnTo>
                <a:lnTo>
                  <a:pt x="2154933" y="573894"/>
                </a:lnTo>
                <a:close/>
              </a:path>
              <a:path w="2228215" h="577850">
                <a:moveTo>
                  <a:pt x="2154933" y="15748"/>
                </a:moveTo>
                <a:lnTo>
                  <a:pt x="2154933" y="15240"/>
                </a:lnTo>
                <a:lnTo>
                  <a:pt x="2153409" y="15240"/>
                </a:lnTo>
                <a:lnTo>
                  <a:pt x="2154933" y="15748"/>
                </a:lnTo>
                <a:close/>
              </a:path>
              <a:path w="2228215" h="577850">
                <a:moveTo>
                  <a:pt x="2190662" y="540173"/>
                </a:moveTo>
                <a:lnTo>
                  <a:pt x="2183889" y="545592"/>
                </a:lnTo>
                <a:lnTo>
                  <a:pt x="2177793" y="551688"/>
                </a:lnTo>
                <a:lnTo>
                  <a:pt x="2177793" y="550164"/>
                </a:lnTo>
                <a:lnTo>
                  <a:pt x="2170173" y="556260"/>
                </a:lnTo>
                <a:lnTo>
                  <a:pt x="2170173" y="554736"/>
                </a:lnTo>
                <a:lnTo>
                  <a:pt x="2162553" y="559308"/>
                </a:lnTo>
                <a:lnTo>
                  <a:pt x="2153409" y="562356"/>
                </a:lnTo>
                <a:lnTo>
                  <a:pt x="2154933" y="562356"/>
                </a:lnTo>
                <a:lnTo>
                  <a:pt x="2154933" y="573894"/>
                </a:lnTo>
                <a:lnTo>
                  <a:pt x="2157981" y="573024"/>
                </a:lnTo>
                <a:lnTo>
                  <a:pt x="2167125" y="569976"/>
                </a:lnTo>
                <a:lnTo>
                  <a:pt x="2174745" y="565404"/>
                </a:lnTo>
                <a:lnTo>
                  <a:pt x="2183889" y="560832"/>
                </a:lnTo>
                <a:lnTo>
                  <a:pt x="2189985" y="555955"/>
                </a:lnTo>
                <a:lnTo>
                  <a:pt x="2189985" y="541020"/>
                </a:lnTo>
                <a:lnTo>
                  <a:pt x="2190662" y="540173"/>
                </a:lnTo>
                <a:close/>
              </a:path>
              <a:path w="2228215" h="577850">
                <a:moveTo>
                  <a:pt x="2191509" y="38100"/>
                </a:moveTo>
                <a:lnTo>
                  <a:pt x="2189985" y="36576"/>
                </a:lnTo>
                <a:lnTo>
                  <a:pt x="2190662" y="37422"/>
                </a:lnTo>
                <a:lnTo>
                  <a:pt x="2191509" y="38100"/>
                </a:lnTo>
                <a:close/>
              </a:path>
              <a:path w="2228215" h="577850">
                <a:moveTo>
                  <a:pt x="2190662" y="37422"/>
                </a:moveTo>
                <a:lnTo>
                  <a:pt x="2189985" y="36576"/>
                </a:lnTo>
                <a:lnTo>
                  <a:pt x="2189985" y="36880"/>
                </a:lnTo>
                <a:lnTo>
                  <a:pt x="2190662" y="37422"/>
                </a:lnTo>
                <a:close/>
              </a:path>
              <a:path w="2228215" h="577850">
                <a:moveTo>
                  <a:pt x="2191509" y="539496"/>
                </a:moveTo>
                <a:lnTo>
                  <a:pt x="2190662" y="540173"/>
                </a:lnTo>
                <a:lnTo>
                  <a:pt x="2189985" y="541020"/>
                </a:lnTo>
                <a:lnTo>
                  <a:pt x="2191509" y="539496"/>
                </a:lnTo>
                <a:close/>
              </a:path>
              <a:path w="2228215" h="577850">
                <a:moveTo>
                  <a:pt x="2191509" y="554736"/>
                </a:moveTo>
                <a:lnTo>
                  <a:pt x="2191509" y="539496"/>
                </a:lnTo>
                <a:lnTo>
                  <a:pt x="2189985" y="541020"/>
                </a:lnTo>
                <a:lnTo>
                  <a:pt x="2189985" y="555955"/>
                </a:lnTo>
                <a:lnTo>
                  <a:pt x="2191509" y="554736"/>
                </a:lnTo>
                <a:close/>
              </a:path>
              <a:path w="2228215" h="577850">
                <a:moveTo>
                  <a:pt x="2191509" y="38481"/>
                </a:moveTo>
                <a:lnTo>
                  <a:pt x="2191509" y="38100"/>
                </a:lnTo>
                <a:lnTo>
                  <a:pt x="2190662" y="37422"/>
                </a:lnTo>
                <a:lnTo>
                  <a:pt x="2191509" y="38481"/>
                </a:lnTo>
                <a:close/>
              </a:path>
              <a:path w="2228215" h="577850">
                <a:moveTo>
                  <a:pt x="2202177" y="544830"/>
                </a:moveTo>
                <a:lnTo>
                  <a:pt x="2202177" y="527304"/>
                </a:lnTo>
                <a:lnTo>
                  <a:pt x="2196081" y="533400"/>
                </a:lnTo>
                <a:lnTo>
                  <a:pt x="2190662" y="540173"/>
                </a:lnTo>
                <a:lnTo>
                  <a:pt x="2191509" y="539496"/>
                </a:lnTo>
                <a:lnTo>
                  <a:pt x="2191509" y="554736"/>
                </a:lnTo>
                <a:lnTo>
                  <a:pt x="2199129" y="548640"/>
                </a:lnTo>
                <a:lnTo>
                  <a:pt x="2202177" y="544830"/>
                </a:lnTo>
                <a:close/>
              </a:path>
              <a:path w="2228215" h="577850">
                <a:moveTo>
                  <a:pt x="2202177" y="52832"/>
                </a:moveTo>
                <a:lnTo>
                  <a:pt x="2202177" y="50292"/>
                </a:lnTo>
                <a:lnTo>
                  <a:pt x="2200653" y="50292"/>
                </a:lnTo>
                <a:lnTo>
                  <a:pt x="2202177" y="52832"/>
                </a:lnTo>
                <a:close/>
              </a:path>
              <a:path w="2228215" h="577850">
                <a:moveTo>
                  <a:pt x="2215893" y="524256"/>
                </a:moveTo>
                <a:lnTo>
                  <a:pt x="2215893" y="486156"/>
                </a:lnTo>
                <a:lnTo>
                  <a:pt x="2212845" y="504444"/>
                </a:lnTo>
                <a:lnTo>
                  <a:pt x="2212845" y="502920"/>
                </a:lnTo>
                <a:lnTo>
                  <a:pt x="2209797" y="512064"/>
                </a:lnTo>
                <a:lnTo>
                  <a:pt x="2200653" y="527304"/>
                </a:lnTo>
                <a:lnTo>
                  <a:pt x="2202177" y="527304"/>
                </a:lnTo>
                <a:lnTo>
                  <a:pt x="2202177" y="544830"/>
                </a:lnTo>
                <a:lnTo>
                  <a:pt x="2211321" y="533400"/>
                </a:lnTo>
                <a:lnTo>
                  <a:pt x="2215893" y="524256"/>
                </a:lnTo>
                <a:close/>
              </a:path>
            </a:pathLst>
          </a:custGeom>
          <a:solidFill>
            <a:srgbClr val="7F8E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017404" y="3239514"/>
            <a:ext cx="192849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" dirty="0">
                <a:latin typeface="Calibri"/>
                <a:cs typeface="Calibri"/>
              </a:rPr>
              <a:t>Transferência </a:t>
            </a:r>
            <a:r>
              <a:rPr sz="1550" b="1" spc="10" dirty="0">
                <a:latin typeface="Calibri"/>
                <a:cs typeface="Calibri"/>
              </a:rPr>
              <a:t>de</a:t>
            </a:r>
            <a:r>
              <a:rPr sz="1550" b="1" spc="-95" dirty="0">
                <a:latin typeface="Calibri"/>
                <a:cs typeface="Calibri"/>
              </a:rPr>
              <a:t> </a:t>
            </a:r>
            <a:r>
              <a:rPr sz="1550" b="1" spc="0" dirty="0">
                <a:latin typeface="Calibri"/>
                <a:cs typeface="Calibri"/>
              </a:rPr>
              <a:t>ativos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870070" y="5041392"/>
            <a:ext cx="372110" cy="123825"/>
          </a:xfrm>
          <a:custGeom>
            <a:avLst/>
            <a:gdLst/>
            <a:ahLst/>
            <a:cxnLst/>
            <a:rect l="l" t="t" r="r" b="b"/>
            <a:pathLst>
              <a:path w="372109" h="123825">
                <a:moveTo>
                  <a:pt x="0" y="0"/>
                </a:moveTo>
                <a:lnTo>
                  <a:pt x="0" y="123444"/>
                </a:lnTo>
                <a:lnTo>
                  <a:pt x="371856" y="123444"/>
                </a:lnTo>
                <a:lnTo>
                  <a:pt x="371856" y="0"/>
                </a:lnTo>
                <a:lnTo>
                  <a:pt x="0" y="0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50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5013" y="1505712"/>
            <a:ext cx="8461375" cy="1641475"/>
          </a:xfrm>
          <a:custGeom>
            <a:avLst/>
            <a:gdLst/>
            <a:ahLst/>
            <a:cxnLst/>
            <a:rect l="l" t="t" r="r" b="b"/>
            <a:pathLst>
              <a:path w="8461375" h="1641475">
                <a:moveTo>
                  <a:pt x="8461245" y="821436"/>
                </a:moveTo>
                <a:lnTo>
                  <a:pt x="8051289" y="0"/>
                </a:lnTo>
                <a:lnTo>
                  <a:pt x="409956" y="0"/>
                </a:lnTo>
                <a:lnTo>
                  <a:pt x="0" y="821436"/>
                </a:lnTo>
                <a:lnTo>
                  <a:pt x="409956" y="1641348"/>
                </a:lnTo>
                <a:lnTo>
                  <a:pt x="8051289" y="1641348"/>
                </a:lnTo>
                <a:lnTo>
                  <a:pt x="8461245" y="821436"/>
                </a:lnTo>
                <a:close/>
              </a:path>
            </a:pathLst>
          </a:custGeom>
          <a:solidFill>
            <a:srgbClr val="B4C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917" y="1499616"/>
            <a:ext cx="8473440" cy="1653539"/>
          </a:xfrm>
          <a:custGeom>
            <a:avLst/>
            <a:gdLst/>
            <a:ahLst/>
            <a:cxnLst/>
            <a:rect l="l" t="t" r="r" b="b"/>
            <a:pathLst>
              <a:path w="8473440" h="1653539">
                <a:moveTo>
                  <a:pt x="8473437" y="827532"/>
                </a:moveTo>
                <a:lnTo>
                  <a:pt x="8060433" y="0"/>
                </a:lnTo>
                <a:lnTo>
                  <a:pt x="413004" y="0"/>
                </a:lnTo>
                <a:lnTo>
                  <a:pt x="0" y="827532"/>
                </a:lnTo>
                <a:lnTo>
                  <a:pt x="10668" y="848868"/>
                </a:lnTo>
                <a:lnTo>
                  <a:pt x="10668" y="824484"/>
                </a:lnTo>
                <a:lnTo>
                  <a:pt x="11814" y="826772"/>
                </a:lnTo>
                <a:lnTo>
                  <a:pt x="416052" y="21290"/>
                </a:lnTo>
                <a:lnTo>
                  <a:pt x="416052" y="12192"/>
                </a:lnTo>
                <a:lnTo>
                  <a:pt x="422148" y="9144"/>
                </a:lnTo>
                <a:lnTo>
                  <a:pt x="422148" y="12192"/>
                </a:lnTo>
                <a:lnTo>
                  <a:pt x="8052813" y="12192"/>
                </a:lnTo>
                <a:lnTo>
                  <a:pt x="8052813" y="9144"/>
                </a:lnTo>
                <a:lnTo>
                  <a:pt x="8057385" y="12192"/>
                </a:lnTo>
                <a:lnTo>
                  <a:pt x="8057385" y="18288"/>
                </a:lnTo>
                <a:lnTo>
                  <a:pt x="8461627" y="826772"/>
                </a:lnTo>
                <a:lnTo>
                  <a:pt x="8462769" y="824484"/>
                </a:lnTo>
                <a:lnTo>
                  <a:pt x="8462769" y="848868"/>
                </a:lnTo>
                <a:lnTo>
                  <a:pt x="8473437" y="827532"/>
                </a:lnTo>
                <a:close/>
              </a:path>
              <a:path w="8473440" h="1653539">
                <a:moveTo>
                  <a:pt x="11814" y="826772"/>
                </a:moveTo>
                <a:lnTo>
                  <a:pt x="10668" y="824484"/>
                </a:lnTo>
                <a:lnTo>
                  <a:pt x="10668" y="829056"/>
                </a:lnTo>
                <a:lnTo>
                  <a:pt x="11814" y="826772"/>
                </a:lnTo>
                <a:close/>
              </a:path>
              <a:path w="8473440" h="1653539">
                <a:moveTo>
                  <a:pt x="420621" y="1642872"/>
                </a:moveTo>
                <a:lnTo>
                  <a:pt x="11814" y="826772"/>
                </a:lnTo>
                <a:lnTo>
                  <a:pt x="10668" y="829056"/>
                </a:lnTo>
                <a:lnTo>
                  <a:pt x="10668" y="848868"/>
                </a:lnTo>
                <a:lnTo>
                  <a:pt x="413004" y="1653540"/>
                </a:lnTo>
                <a:lnTo>
                  <a:pt x="416052" y="1653540"/>
                </a:lnTo>
                <a:lnTo>
                  <a:pt x="416052" y="1642872"/>
                </a:lnTo>
                <a:lnTo>
                  <a:pt x="420621" y="1642872"/>
                </a:lnTo>
                <a:close/>
              </a:path>
              <a:path w="8473440" h="1653539">
                <a:moveTo>
                  <a:pt x="422148" y="9144"/>
                </a:moveTo>
                <a:lnTo>
                  <a:pt x="416052" y="12192"/>
                </a:lnTo>
                <a:lnTo>
                  <a:pt x="420621" y="12186"/>
                </a:lnTo>
                <a:lnTo>
                  <a:pt x="422148" y="9144"/>
                </a:lnTo>
                <a:close/>
              </a:path>
              <a:path w="8473440" h="1653539">
                <a:moveTo>
                  <a:pt x="420618" y="12192"/>
                </a:moveTo>
                <a:lnTo>
                  <a:pt x="416052" y="12192"/>
                </a:lnTo>
                <a:lnTo>
                  <a:pt x="416052" y="21290"/>
                </a:lnTo>
                <a:lnTo>
                  <a:pt x="420618" y="12192"/>
                </a:lnTo>
                <a:close/>
              </a:path>
              <a:path w="8473440" h="1653539">
                <a:moveTo>
                  <a:pt x="422148" y="1645920"/>
                </a:moveTo>
                <a:lnTo>
                  <a:pt x="420621" y="1642872"/>
                </a:lnTo>
                <a:lnTo>
                  <a:pt x="416052" y="1642872"/>
                </a:lnTo>
                <a:lnTo>
                  <a:pt x="422148" y="1645920"/>
                </a:lnTo>
                <a:close/>
              </a:path>
              <a:path w="8473440" h="1653539">
                <a:moveTo>
                  <a:pt x="422148" y="1653540"/>
                </a:moveTo>
                <a:lnTo>
                  <a:pt x="422148" y="1645920"/>
                </a:lnTo>
                <a:lnTo>
                  <a:pt x="416052" y="1642872"/>
                </a:lnTo>
                <a:lnTo>
                  <a:pt x="416052" y="1653540"/>
                </a:lnTo>
                <a:lnTo>
                  <a:pt x="422148" y="1653540"/>
                </a:lnTo>
                <a:close/>
              </a:path>
              <a:path w="8473440" h="1653539">
                <a:moveTo>
                  <a:pt x="422148" y="12192"/>
                </a:moveTo>
                <a:lnTo>
                  <a:pt x="422148" y="9144"/>
                </a:lnTo>
                <a:lnTo>
                  <a:pt x="420618" y="12192"/>
                </a:lnTo>
                <a:lnTo>
                  <a:pt x="422148" y="12192"/>
                </a:lnTo>
                <a:close/>
              </a:path>
              <a:path w="8473440" h="1653539">
                <a:moveTo>
                  <a:pt x="8054334" y="1642872"/>
                </a:moveTo>
                <a:lnTo>
                  <a:pt x="420621" y="1642872"/>
                </a:lnTo>
                <a:lnTo>
                  <a:pt x="422148" y="1645920"/>
                </a:lnTo>
                <a:lnTo>
                  <a:pt x="422148" y="1653540"/>
                </a:lnTo>
                <a:lnTo>
                  <a:pt x="8052813" y="1653540"/>
                </a:lnTo>
                <a:lnTo>
                  <a:pt x="8052813" y="1645920"/>
                </a:lnTo>
                <a:lnTo>
                  <a:pt x="8054334" y="1642872"/>
                </a:lnTo>
                <a:close/>
              </a:path>
              <a:path w="8473440" h="1653539">
                <a:moveTo>
                  <a:pt x="8057385" y="12192"/>
                </a:moveTo>
                <a:lnTo>
                  <a:pt x="8052813" y="9144"/>
                </a:lnTo>
                <a:lnTo>
                  <a:pt x="8054334" y="12186"/>
                </a:lnTo>
                <a:lnTo>
                  <a:pt x="8057385" y="12192"/>
                </a:lnTo>
                <a:close/>
              </a:path>
              <a:path w="8473440" h="1653539">
                <a:moveTo>
                  <a:pt x="8054337" y="12192"/>
                </a:moveTo>
                <a:lnTo>
                  <a:pt x="8052813" y="9144"/>
                </a:lnTo>
                <a:lnTo>
                  <a:pt x="8052813" y="12192"/>
                </a:lnTo>
                <a:lnTo>
                  <a:pt x="8054337" y="12192"/>
                </a:lnTo>
                <a:close/>
              </a:path>
              <a:path w="8473440" h="1653539">
                <a:moveTo>
                  <a:pt x="8057385" y="1642872"/>
                </a:moveTo>
                <a:lnTo>
                  <a:pt x="8054334" y="1642872"/>
                </a:lnTo>
                <a:lnTo>
                  <a:pt x="8052813" y="1645920"/>
                </a:lnTo>
                <a:lnTo>
                  <a:pt x="8057385" y="1642872"/>
                </a:lnTo>
                <a:close/>
              </a:path>
              <a:path w="8473440" h="1653539">
                <a:moveTo>
                  <a:pt x="8057385" y="1653540"/>
                </a:moveTo>
                <a:lnTo>
                  <a:pt x="8057385" y="1642872"/>
                </a:lnTo>
                <a:lnTo>
                  <a:pt x="8052813" y="1645920"/>
                </a:lnTo>
                <a:lnTo>
                  <a:pt x="8052813" y="1653540"/>
                </a:lnTo>
                <a:lnTo>
                  <a:pt x="8057385" y="1653540"/>
                </a:lnTo>
                <a:close/>
              </a:path>
              <a:path w="8473440" h="1653539">
                <a:moveTo>
                  <a:pt x="8462769" y="848868"/>
                </a:moveTo>
                <a:lnTo>
                  <a:pt x="8462769" y="829056"/>
                </a:lnTo>
                <a:lnTo>
                  <a:pt x="8461627" y="826772"/>
                </a:lnTo>
                <a:lnTo>
                  <a:pt x="8054334" y="1642872"/>
                </a:lnTo>
                <a:lnTo>
                  <a:pt x="8057385" y="1642872"/>
                </a:lnTo>
                <a:lnTo>
                  <a:pt x="8057385" y="1653540"/>
                </a:lnTo>
                <a:lnTo>
                  <a:pt x="8060433" y="1653540"/>
                </a:lnTo>
                <a:lnTo>
                  <a:pt x="8462769" y="848868"/>
                </a:lnTo>
                <a:close/>
              </a:path>
              <a:path w="8473440" h="1653539">
                <a:moveTo>
                  <a:pt x="8057385" y="18288"/>
                </a:moveTo>
                <a:lnTo>
                  <a:pt x="8057385" y="12192"/>
                </a:lnTo>
                <a:lnTo>
                  <a:pt x="8054337" y="12192"/>
                </a:lnTo>
                <a:lnTo>
                  <a:pt x="8057385" y="18288"/>
                </a:lnTo>
                <a:close/>
              </a:path>
              <a:path w="8473440" h="1653539">
                <a:moveTo>
                  <a:pt x="8462769" y="829056"/>
                </a:moveTo>
                <a:lnTo>
                  <a:pt x="8462769" y="824484"/>
                </a:lnTo>
                <a:lnTo>
                  <a:pt x="8461627" y="826772"/>
                </a:lnTo>
                <a:lnTo>
                  <a:pt x="8462769" y="829056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0921" y="3273552"/>
            <a:ext cx="8435340" cy="1579245"/>
          </a:xfrm>
          <a:custGeom>
            <a:avLst/>
            <a:gdLst/>
            <a:ahLst/>
            <a:cxnLst/>
            <a:rect l="l" t="t" r="r" b="b"/>
            <a:pathLst>
              <a:path w="8435340" h="1579245">
                <a:moveTo>
                  <a:pt x="8435337" y="789432"/>
                </a:moveTo>
                <a:lnTo>
                  <a:pt x="8031477" y="0"/>
                </a:lnTo>
                <a:lnTo>
                  <a:pt x="403860" y="0"/>
                </a:lnTo>
                <a:lnTo>
                  <a:pt x="0" y="789432"/>
                </a:lnTo>
                <a:lnTo>
                  <a:pt x="403860" y="1578864"/>
                </a:lnTo>
                <a:lnTo>
                  <a:pt x="8031477" y="1578864"/>
                </a:lnTo>
                <a:lnTo>
                  <a:pt x="8435337" y="789432"/>
                </a:lnTo>
                <a:close/>
              </a:path>
            </a:pathLst>
          </a:custGeom>
          <a:solidFill>
            <a:srgbClr val="BFD8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0837" y="4978908"/>
            <a:ext cx="8335009" cy="859790"/>
          </a:xfrm>
          <a:custGeom>
            <a:avLst/>
            <a:gdLst/>
            <a:ahLst/>
            <a:cxnLst/>
            <a:rect l="l" t="t" r="r" b="b"/>
            <a:pathLst>
              <a:path w="8335009" h="859789">
                <a:moveTo>
                  <a:pt x="8334753" y="429768"/>
                </a:moveTo>
                <a:lnTo>
                  <a:pt x="8043669" y="0"/>
                </a:lnTo>
                <a:lnTo>
                  <a:pt x="291084" y="0"/>
                </a:lnTo>
                <a:lnTo>
                  <a:pt x="0" y="429768"/>
                </a:lnTo>
                <a:lnTo>
                  <a:pt x="291084" y="859536"/>
                </a:lnTo>
                <a:lnTo>
                  <a:pt x="8043669" y="859536"/>
                </a:lnTo>
                <a:lnTo>
                  <a:pt x="8334753" y="429768"/>
                </a:lnTo>
                <a:close/>
              </a:path>
            </a:pathLst>
          </a:custGeom>
          <a:solidFill>
            <a:srgbClr val="CCD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3217" y="4972811"/>
            <a:ext cx="8350250" cy="870585"/>
          </a:xfrm>
          <a:custGeom>
            <a:avLst/>
            <a:gdLst/>
            <a:ahLst/>
            <a:cxnLst/>
            <a:rect l="l" t="t" r="r" b="b"/>
            <a:pathLst>
              <a:path w="8350250" h="870585">
                <a:moveTo>
                  <a:pt x="8349993" y="435864"/>
                </a:moveTo>
                <a:lnTo>
                  <a:pt x="8054337" y="0"/>
                </a:lnTo>
                <a:lnTo>
                  <a:pt x="295656" y="0"/>
                </a:lnTo>
                <a:lnTo>
                  <a:pt x="0" y="435864"/>
                </a:lnTo>
                <a:lnTo>
                  <a:pt x="12192" y="453774"/>
                </a:lnTo>
                <a:lnTo>
                  <a:pt x="12192" y="432816"/>
                </a:lnTo>
                <a:lnTo>
                  <a:pt x="14256" y="435864"/>
                </a:lnTo>
                <a:lnTo>
                  <a:pt x="298704" y="15894"/>
                </a:lnTo>
                <a:lnTo>
                  <a:pt x="298704" y="12192"/>
                </a:lnTo>
                <a:lnTo>
                  <a:pt x="303276" y="9144"/>
                </a:lnTo>
                <a:lnTo>
                  <a:pt x="303276" y="12192"/>
                </a:lnTo>
                <a:lnTo>
                  <a:pt x="8046717" y="12192"/>
                </a:lnTo>
                <a:lnTo>
                  <a:pt x="8046717" y="9144"/>
                </a:lnTo>
                <a:lnTo>
                  <a:pt x="8051289" y="12192"/>
                </a:lnTo>
                <a:lnTo>
                  <a:pt x="8051289" y="15894"/>
                </a:lnTo>
                <a:lnTo>
                  <a:pt x="8335736" y="435864"/>
                </a:lnTo>
                <a:lnTo>
                  <a:pt x="8337801" y="432816"/>
                </a:lnTo>
                <a:lnTo>
                  <a:pt x="8337801" y="453774"/>
                </a:lnTo>
                <a:lnTo>
                  <a:pt x="8349993" y="435864"/>
                </a:lnTo>
                <a:close/>
              </a:path>
              <a:path w="8350250" h="870585">
                <a:moveTo>
                  <a:pt x="14256" y="435864"/>
                </a:moveTo>
                <a:lnTo>
                  <a:pt x="12192" y="432816"/>
                </a:lnTo>
                <a:lnTo>
                  <a:pt x="12192" y="438912"/>
                </a:lnTo>
                <a:lnTo>
                  <a:pt x="14256" y="435864"/>
                </a:lnTo>
                <a:close/>
              </a:path>
              <a:path w="8350250" h="870585">
                <a:moveTo>
                  <a:pt x="301211" y="859536"/>
                </a:moveTo>
                <a:lnTo>
                  <a:pt x="14256" y="435864"/>
                </a:lnTo>
                <a:lnTo>
                  <a:pt x="12192" y="438912"/>
                </a:lnTo>
                <a:lnTo>
                  <a:pt x="12192" y="453774"/>
                </a:lnTo>
                <a:lnTo>
                  <a:pt x="295656" y="870204"/>
                </a:lnTo>
                <a:lnTo>
                  <a:pt x="298704" y="870204"/>
                </a:lnTo>
                <a:lnTo>
                  <a:pt x="298704" y="859536"/>
                </a:lnTo>
                <a:lnTo>
                  <a:pt x="301211" y="859536"/>
                </a:lnTo>
                <a:close/>
              </a:path>
              <a:path w="8350250" h="870585">
                <a:moveTo>
                  <a:pt x="303276" y="9144"/>
                </a:moveTo>
                <a:lnTo>
                  <a:pt x="298704" y="12192"/>
                </a:lnTo>
                <a:lnTo>
                  <a:pt x="301211" y="12192"/>
                </a:lnTo>
                <a:lnTo>
                  <a:pt x="303276" y="9144"/>
                </a:lnTo>
                <a:close/>
              </a:path>
              <a:path w="8350250" h="870585">
                <a:moveTo>
                  <a:pt x="301211" y="12192"/>
                </a:moveTo>
                <a:lnTo>
                  <a:pt x="298704" y="12192"/>
                </a:lnTo>
                <a:lnTo>
                  <a:pt x="298704" y="15894"/>
                </a:lnTo>
                <a:lnTo>
                  <a:pt x="301211" y="12192"/>
                </a:lnTo>
                <a:close/>
              </a:path>
              <a:path w="8350250" h="870585">
                <a:moveTo>
                  <a:pt x="303276" y="862584"/>
                </a:moveTo>
                <a:lnTo>
                  <a:pt x="301211" y="859536"/>
                </a:lnTo>
                <a:lnTo>
                  <a:pt x="298704" y="859536"/>
                </a:lnTo>
                <a:lnTo>
                  <a:pt x="303276" y="862584"/>
                </a:lnTo>
                <a:close/>
              </a:path>
              <a:path w="8350250" h="870585">
                <a:moveTo>
                  <a:pt x="303276" y="870204"/>
                </a:moveTo>
                <a:lnTo>
                  <a:pt x="303276" y="862584"/>
                </a:lnTo>
                <a:lnTo>
                  <a:pt x="298704" y="859536"/>
                </a:lnTo>
                <a:lnTo>
                  <a:pt x="298704" y="870204"/>
                </a:lnTo>
                <a:lnTo>
                  <a:pt x="303276" y="870204"/>
                </a:lnTo>
                <a:close/>
              </a:path>
              <a:path w="8350250" h="870585">
                <a:moveTo>
                  <a:pt x="303276" y="12192"/>
                </a:moveTo>
                <a:lnTo>
                  <a:pt x="303276" y="9144"/>
                </a:lnTo>
                <a:lnTo>
                  <a:pt x="301211" y="12192"/>
                </a:lnTo>
                <a:lnTo>
                  <a:pt x="303276" y="12192"/>
                </a:lnTo>
                <a:close/>
              </a:path>
              <a:path w="8350250" h="870585">
                <a:moveTo>
                  <a:pt x="8048781" y="859536"/>
                </a:moveTo>
                <a:lnTo>
                  <a:pt x="301211" y="859536"/>
                </a:lnTo>
                <a:lnTo>
                  <a:pt x="303276" y="862584"/>
                </a:lnTo>
                <a:lnTo>
                  <a:pt x="303276" y="870204"/>
                </a:lnTo>
                <a:lnTo>
                  <a:pt x="8046717" y="870204"/>
                </a:lnTo>
                <a:lnTo>
                  <a:pt x="8046717" y="862584"/>
                </a:lnTo>
                <a:lnTo>
                  <a:pt x="8048781" y="859536"/>
                </a:lnTo>
                <a:close/>
              </a:path>
              <a:path w="8350250" h="870585">
                <a:moveTo>
                  <a:pt x="8051289" y="12192"/>
                </a:moveTo>
                <a:lnTo>
                  <a:pt x="8046717" y="9144"/>
                </a:lnTo>
                <a:lnTo>
                  <a:pt x="8048781" y="12192"/>
                </a:lnTo>
                <a:lnTo>
                  <a:pt x="8051289" y="12192"/>
                </a:lnTo>
                <a:close/>
              </a:path>
              <a:path w="8350250" h="870585">
                <a:moveTo>
                  <a:pt x="8048781" y="12192"/>
                </a:moveTo>
                <a:lnTo>
                  <a:pt x="8046717" y="9144"/>
                </a:lnTo>
                <a:lnTo>
                  <a:pt x="8046717" y="12192"/>
                </a:lnTo>
                <a:lnTo>
                  <a:pt x="8048781" y="12192"/>
                </a:lnTo>
                <a:close/>
              </a:path>
              <a:path w="8350250" h="870585">
                <a:moveTo>
                  <a:pt x="8051289" y="859536"/>
                </a:moveTo>
                <a:lnTo>
                  <a:pt x="8048781" y="859536"/>
                </a:lnTo>
                <a:lnTo>
                  <a:pt x="8046717" y="862584"/>
                </a:lnTo>
                <a:lnTo>
                  <a:pt x="8051289" y="859536"/>
                </a:lnTo>
                <a:close/>
              </a:path>
              <a:path w="8350250" h="870585">
                <a:moveTo>
                  <a:pt x="8051289" y="870204"/>
                </a:moveTo>
                <a:lnTo>
                  <a:pt x="8051289" y="859536"/>
                </a:lnTo>
                <a:lnTo>
                  <a:pt x="8046717" y="862584"/>
                </a:lnTo>
                <a:lnTo>
                  <a:pt x="8046717" y="870204"/>
                </a:lnTo>
                <a:lnTo>
                  <a:pt x="8051289" y="870204"/>
                </a:lnTo>
                <a:close/>
              </a:path>
              <a:path w="8350250" h="870585">
                <a:moveTo>
                  <a:pt x="8051289" y="15894"/>
                </a:moveTo>
                <a:lnTo>
                  <a:pt x="8051289" y="12192"/>
                </a:lnTo>
                <a:lnTo>
                  <a:pt x="8048781" y="12192"/>
                </a:lnTo>
                <a:lnTo>
                  <a:pt x="8051289" y="15894"/>
                </a:lnTo>
                <a:close/>
              </a:path>
              <a:path w="8350250" h="870585">
                <a:moveTo>
                  <a:pt x="8337801" y="453774"/>
                </a:moveTo>
                <a:lnTo>
                  <a:pt x="8337801" y="438912"/>
                </a:lnTo>
                <a:lnTo>
                  <a:pt x="8335736" y="435864"/>
                </a:lnTo>
                <a:lnTo>
                  <a:pt x="8048781" y="859536"/>
                </a:lnTo>
                <a:lnTo>
                  <a:pt x="8051289" y="859536"/>
                </a:lnTo>
                <a:lnTo>
                  <a:pt x="8051289" y="870204"/>
                </a:lnTo>
                <a:lnTo>
                  <a:pt x="8054337" y="870204"/>
                </a:lnTo>
                <a:lnTo>
                  <a:pt x="8337801" y="453774"/>
                </a:lnTo>
                <a:close/>
              </a:path>
              <a:path w="8350250" h="870585">
                <a:moveTo>
                  <a:pt x="8337801" y="438912"/>
                </a:moveTo>
                <a:lnTo>
                  <a:pt x="8337801" y="432816"/>
                </a:lnTo>
                <a:lnTo>
                  <a:pt x="8335736" y="435864"/>
                </a:lnTo>
                <a:lnTo>
                  <a:pt x="8337801" y="438912"/>
                </a:lnTo>
                <a:close/>
              </a:path>
            </a:pathLst>
          </a:custGeom>
          <a:solidFill>
            <a:srgbClr val="D8D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2084" y="987043"/>
            <a:ext cx="7901305" cy="4595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Intangível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1236345" marR="40640" algn="just">
              <a:lnSpc>
                <a:spcPct val="101800"/>
              </a:lnSpc>
              <a:spcBef>
                <a:spcPts val="1430"/>
              </a:spcBef>
            </a:pPr>
            <a:r>
              <a:rPr sz="1550" spc="10" dirty="0">
                <a:latin typeface="Calibri"/>
                <a:cs typeface="Calibri"/>
              </a:rPr>
              <a:t>Os </a:t>
            </a:r>
            <a:r>
              <a:rPr sz="1550" dirty="0">
                <a:latin typeface="Calibri"/>
                <a:cs typeface="Calibri"/>
              </a:rPr>
              <a:t>direitos </a:t>
            </a:r>
            <a:r>
              <a:rPr sz="1550" spc="5" dirty="0">
                <a:latin typeface="Calibri"/>
                <a:cs typeface="Calibri"/>
              </a:rPr>
              <a:t>que tenham por </a:t>
            </a:r>
            <a:r>
              <a:rPr sz="1550" spc="0" dirty="0">
                <a:latin typeface="Calibri"/>
                <a:cs typeface="Calibri"/>
              </a:rPr>
              <a:t>objeto </a:t>
            </a:r>
            <a:r>
              <a:rPr sz="1550" spc="5" dirty="0">
                <a:latin typeface="Calibri"/>
                <a:cs typeface="Calibri"/>
              </a:rPr>
              <a:t>bens </a:t>
            </a:r>
            <a:r>
              <a:rPr sz="1550" spc="0" dirty="0">
                <a:latin typeface="Calibri"/>
                <a:cs typeface="Calibri"/>
              </a:rPr>
              <a:t>incorpóreos </a:t>
            </a:r>
            <a:r>
              <a:rPr sz="1550" spc="5" dirty="0">
                <a:latin typeface="Calibri"/>
                <a:cs typeface="Calibri"/>
              </a:rPr>
              <a:t>destinados </a:t>
            </a:r>
            <a:r>
              <a:rPr sz="1550" spc="10" dirty="0">
                <a:latin typeface="Calibri"/>
                <a:cs typeface="Calibri"/>
              </a:rPr>
              <a:t>à </a:t>
            </a:r>
            <a:r>
              <a:rPr sz="1550" spc="5" dirty="0">
                <a:latin typeface="Calibri"/>
                <a:cs typeface="Calibri"/>
              </a:rPr>
              <a:t>manutenção  da </a:t>
            </a:r>
            <a:r>
              <a:rPr sz="1550" spc="0" dirty="0">
                <a:latin typeface="Calibri"/>
                <a:cs typeface="Calibri"/>
              </a:rPr>
              <a:t>atividade pública </a:t>
            </a:r>
            <a:r>
              <a:rPr sz="1550" spc="10" dirty="0">
                <a:latin typeface="Calibri"/>
                <a:cs typeface="Calibri"/>
              </a:rPr>
              <a:t>ou </a:t>
            </a:r>
            <a:r>
              <a:rPr sz="1550" spc="-5" dirty="0">
                <a:latin typeface="Calibri"/>
                <a:cs typeface="Calibri"/>
              </a:rPr>
              <a:t>exercidos </a:t>
            </a:r>
            <a:r>
              <a:rPr sz="1550" spc="10" dirty="0">
                <a:latin typeface="Calibri"/>
                <a:cs typeface="Calibri"/>
              </a:rPr>
              <a:t>com </a:t>
            </a:r>
            <a:r>
              <a:rPr sz="1550" spc="0" dirty="0">
                <a:latin typeface="Calibri"/>
                <a:cs typeface="Calibri"/>
              </a:rPr>
              <a:t>essa finalidade </a:t>
            </a:r>
            <a:r>
              <a:rPr sz="1550" spc="5" dirty="0">
                <a:latin typeface="Calibri"/>
                <a:cs typeface="Calibri"/>
              </a:rPr>
              <a:t>são </a:t>
            </a:r>
            <a:r>
              <a:rPr sz="1550" spc="0" dirty="0">
                <a:latin typeface="Calibri"/>
                <a:cs typeface="Calibri"/>
              </a:rPr>
              <a:t>mensurados </a:t>
            </a:r>
            <a:r>
              <a:rPr sz="1550" spc="10" dirty="0">
                <a:latin typeface="Calibri"/>
                <a:cs typeface="Calibri"/>
              </a:rPr>
              <a:t>ou  </a:t>
            </a:r>
            <a:r>
              <a:rPr sz="1550" dirty="0">
                <a:latin typeface="Calibri"/>
                <a:cs typeface="Calibri"/>
              </a:rPr>
              <a:t>avaliados </a:t>
            </a:r>
            <a:r>
              <a:rPr sz="1550" spc="10" dirty="0">
                <a:latin typeface="Calibri"/>
                <a:cs typeface="Calibri"/>
              </a:rPr>
              <a:t>com </a:t>
            </a:r>
            <a:r>
              <a:rPr sz="1550" spc="0" dirty="0">
                <a:latin typeface="Calibri"/>
                <a:cs typeface="Calibri"/>
              </a:rPr>
              <a:t>base </a:t>
            </a:r>
            <a:r>
              <a:rPr sz="1550" spc="10" dirty="0">
                <a:latin typeface="Calibri"/>
                <a:cs typeface="Calibri"/>
              </a:rPr>
              <a:t>no </a:t>
            </a:r>
            <a:r>
              <a:rPr sz="1550" b="1" dirty="0">
                <a:latin typeface="Calibri"/>
                <a:cs typeface="Calibri"/>
              </a:rPr>
              <a:t>valor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aquisição </a:t>
            </a:r>
            <a:r>
              <a:rPr sz="1550" b="1" spc="5" dirty="0">
                <a:latin typeface="Calibri"/>
                <a:cs typeface="Calibri"/>
              </a:rPr>
              <a:t>ou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produção</a:t>
            </a:r>
            <a:r>
              <a:rPr sz="1550" spc="0" dirty="0">
                <a:latin typeface="Calibri"/>
                <a:cs typeface="Calibri"/>
              </a:rPr>
              <a:t>, </a:t>
            </a:r>
            <a:r>
              <a:rPr sz="1550" b="1" spc="0" dirty="0">
                <a:latin typeface="Calibri"/>
                <a:cs typeface="Calibri"/>
              </a:rPr>
              <a:t>deduzido </a:t>
            </a:r>
            <a:r>
              <a:rPr sz="1550" b="1" spc="5" dirty="0">
                <a:latin typeface="Calibri"/>
                <a:cs typeface="Calibri"/>
              </a:rPr>
              <a:t>do </a:t>
            </a:r>
            <a:r>
              <a:rPr sz="1550" b="1" spc="0" dirty="0">
                <a:latin typeface="Calibri"/>
                <a:cs typeface="Calibri"/>
              </a:rPr>
              <a:t>saldo </a:t>
            </a:r>
            <a:r>
              <a:rPr sz="1550" b="1" spc="10" dirty="0">
                <a:latin typeface="Calibri"/>
                <a:cs typeface="Calibri"/>
              </a:rPr>
              <a:t>da  </a:t>
            </a:r>
            <a:r>
              <a:rPr sz="1550" b="1" dirty="0">
                <a:latin typeface="Calibri"/>
                <a:cs typeface="Calibri"/>
              </a:rPr>
              <a:t>respectiva </a:t>
            </a:r>
            <a:r>
              <a:rPr sz="1550" b="1" spc="0" dirty="0">
                <a:latin typeface="Calibri"/>
                <a:cs typeface="Calibri"/>
              </a:rPr>
              <a:t>conta </a:t>
            </a:r>
            <a:r>
              <a:rPr sz="1550" b="1" spc="10" dirty="0">
                <a:latin typeface="Calibri"/>
                <a:cs typeface="Calibri"/>
              </a:rPr>
              <a:t>de </a:t>
            </a:r>
            <a:r>
              <a:rPr sz="1550" b="1" spc="0" dirty="0">
                <a:latin typeface="Calibri"/>
                <a:cs typeface="Calibri"/>
              </a:rPr>
              <a:t>amortização</a:t>
            </a:r>
            <a:r>
              <a:rPr sz="1550" b="1" spc="35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acumulada </a:t>
            </a:r>
            <a:r>
              <a:rPr sz="1550" spc="10" dirty="0">
                <a:latin typeface="Calibri"/>
                <a:cs typeface="Calibri"/>
              </a:rPr>
              <a:t>e do </a:t>
            </a:r>
            <a:r>
              <a:rPr sz="1550" dirty="0">
                <a:latin typeface="Calibri"/>
                <a:cs typeface="Calibri"/>
              </a:rPr>
              <a:t>montante </a:t>
            </a:r>
            <a:r>
              <a:rPr sz="1550" spc="5" dirty="0">
                <a:latin typeface="Calibri"/>
                <a:cs typeface="Calibri"/>
              </a:rPr>
              <a:t>acumulado de  quaisquer </a:t>
            </a:r>
            <a:r>
              <a:rPr sz="1550" spc="0" dirty="0">
                <a:latin typeface="Calibri"/>
                <a:cs typeface="Calibri"/>
              </a:rPr>
              <a:t>perdas </a:t>
            </a:r>
            <a:r>
              <a:rPr sz="1550" spc="10" dirty="0">
                <a:latin typeface="Calibri"/>
                <a:cs typeface="Calibri"/>
              </a:rPr>
              <a:t>do </a:t>
            </a:r>
            <a:r>
              <a:rPr sz="1550" spc="0" dirty="0">
                <a:latin typeface="Calibri"/>
                <a:cs typeface="Calibri"/>
              </a:rPr>
              <a:t>valor </a:t>
            </a:r>
            <a:r>
              <a:rPr sz="1550" spc="5" dirty="0">
                <a:latin typeface="Calibri"/>
                <a:cs typeface="Calibri"/>
              </a:rPr>
              <a:t>que hajam sofrido ao </a:t>
            </a:r>
            <a:r>
              <a:rPr sz="1550" spc="0" dirty="0">
                <a:latin typeface="Calibri"/>
                <a:cs typeface="Calibri"/>
              </a:rPr>
              <a:t>longo </a:t>
            </a:r>
            <a:r>
              <a:rPr sz="1550" spc="5" dirty="0">
                <a:latin typeface="Calibri"/>
                <a:cs typeface="Calibri"/>
              </a:rPr>
              <a:t>de sua vida </a:t>
            </a:r>
            <a:r>
              <a:rPr sz="1550" spc="0" dirty="0">
                <a:latin typeface="Calibri"/>
                <a:cs typeface="Calibri"/>
              </a:rPr>
              <a:t>útil </a:t>
            </a:r>
            <a:r>
              <a:rPr sz="1550" spc="5" dirty="0">
                <a:latin typeface="Calibri"/>
                <a:cs typeface="Calibri"/>
              </a:rPr>
              <a:t>por  </a:t>
            </a:r>
            <a:r>
              <a:rPr sz="1550" spc="0" dirty="0">
                <a:latin typeface="Calibri"/>
                <a:cs typeface="Calibri"/>
              </a:rPr>
              <a:t>redução </a:t>
            </a:r>
            <a:r>
              <a:rPr sz="1550" spc="5" dirty="0">
                <a:latin typeface="Calibri"/>
                <a:cs typeface="Calibri"/>
              </a:rPr>
              <a:t>ao </a:t>
            </a:r>
            <a:r>
              <a:rPr sz="1550" spc="0" dirty="0">
                <a:latin typeface="Calibri"/>
                <a:cs typeface="Calibri"/>
              </a:rPr>
              <a:t>valor </a:t>
            </a:r>
            <a:r>
              <a:rPr sz="1550" dirty="0">
                <a:latin typeface="Calibri"/>
                <a:cs typeface="Calibri"/>
              </a:rPr>
              <a:t>recuperável</a:t>
            </a:r>
            <a:r>
              <a:rPr sz="1550" spc="-15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(impairment).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1507490" marR="38100" indent="-250190" algn="just">
              <a:lnSpc>
                <a:spcPct val="101899"/>
              </a:lnSpc>
              <a:buFont typeface="Arial"/>
              <a:buChar char="•"/>
              <a:tabLst>
                <a:tab pos="1508125" algn="l"/>
              </a:tabLst>
            </a:pPr>
            <a:r>
              <a:rPr sz="1550" spc="10" dirty="0">
                <a:latin typeface="Calibri"/>
                <a:cs typeface="Calibri"/>
              </a:rPr>
              <a:t>Os </a:t>
            </a:r>
            <a:r>
              <a:rPr sz="1550" spc="-5" dirty="0">
                <a:latin typeface="Calibri"/>
                <a:cs typeface="Calibri"/>
              </a:rPr>
              <a:t>gastos </a:t>
            </a:r>
            <a:r>
              <a:rPr sz="1550" dirty="0">
                <a:latin typeface="Calibri"/>
                <a:cs typeface="Calibri"/>
              </a:rPr>
              <a:t>posteriores </a:t>
            </a:r>
            <a:r>
              <a:rPr sz="1550" spc="5" dirty="0">
                <a:latin typeface="Calibri"/>
                <a:cs typeface="Calibri"/>
              </a:rPr>
              <a:t>devem ser </a:t>
            </a:r>
            <a:r>
              <a:rPr sz="1550" b="1" dirty="0">
                <a:latin typeface="Calibri"/>
                <a:cs typeface="Calibri"/>
              </a:rPr>
              <a:t>incorporados </a:t>
            </a:r>
            <a:r>
              <a:rPr sz="1550" b="1" spc="10" dirty="0">
                <a:latin typeface="Calibri"/>
                <a:cs typeface="Calibri"/>
              </a:rPr>
              <a:t>ao </a:t>
            </a:r>
            <a:r>
              <a:rPr sz="1550" b="1" spc="0" dirty="0">
                <a:latin typeface="Calibri"/>
                <a:cs typeface="Calibri"/>
              </a:rPr>
              <a:t>valor </a:t>
            </a:r>
            <a:r>
              <a:rPr sz="1550" b="1" spc="5" dirty="0">
                <a:latin typeface="Calibri"/>
                <a:cs typeface="Calibri"/>
              </a:rPr>
              <a:t>do </a:t>
            </a:r>
            <a:r>
              <a:rPr sz="1550" b="1" dirty="0">
                <a:latin typeface="Calibri"/>
                <a:cs typeface="Calibri"/>
              </a:rPr>
              <a:t>ativo </a:t>
            </a:r>
            <a:r>
              <a:rPr sz="1550" spc="5" dirty="0">
                <a:latin typeface="Calibri"/>
                <a:cs typeface="Calibri"/>
              </a:rPr>
              <a:t>quando  houver </a:t>
            </a:r>
            <a:r>
              <a:rPr sz="1550" spc="0" dirty="0">
                <a:latin typeface="Calibri"/>
                <a:cs typeface="Calibri"/>
              </a:rPr>
              <a:t>possibilidade</a:t>
            </a:r>
            <a:r>
              <a:rPr sz="1550" spc="35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de </a:t>
            </a:r>
            <a:r>
              <a:rPr sz="1550" dirty="0">
                <a:latin typeface="Calibri"/>
                <a:cs typeface="Calibri"/>
              </a:rPr>
              <a:t>geração </a:t>
            </a:r>
            <a:r>
              <a:rPr sz="1550" spc="5" dirty="0">
                <a:latin typeface="Calibri"/>
                <a:cs typeface="Calibri"/>
              </a:rPr>
              <a:t>de benefícios </a:t>
            </a:r>
            <a:r>
              <a:rPr sz="1550" spc="0" dirty="0">
                <a:latin typeface="Calibri"/>
                <a:cs typeface="Calibri"/>
              </a:rPr>
              <a:t>econômicos futuros </a:t>
            </a:r>
            <a:r>
              <a:rPr sz="1550" spc="10" dirty="0">
                <a:latin typeface="Calibri"/>
                <a:cs typeface="Calibri"/>
              </a:rPr>
              <a:t>ou  </a:t>
            </a:r>
            <a:r>
              <a:rPr sz="1550" spc="5" dirty="0">
                <a:latin typeface="Calibri"/>
                <a:cs typeface="Calibri"/>
              </a:rPr>
              <a:t>potenciais de</a:t>
            </a:r>
            <a:r>
              <a:rPr sz="1550" spc="-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serviços.</a:t>
            </a:r>
            <a:endParaRPr sz="1550">
              <a:latin typeface="Calibri"/>
              <a:cs typeface="Calibri"/>
            </a:endParaRPr>
          </a:p>
          <a:p>
            <a:pPr marL="1507490" marR="39370" indent="-250190" algn="just">
              <a:lnSpc>
                <a:spcPts val="1900"/>
              </a:lnSpc>
              <a:spcBef>
                <a:spcPts val="55"/>
              </a:spcBef>
              <a:buFont typeface="Arial"/>
              <a:buChar char="•"/>
              <a:tabLst>
                <a:tab pos="1508125" algn="l"/>
              </a:tabLst>
            </a:pPr>
            <a:r>
              <a:rPr sz="1550" spc="10" dirty="0">
                <a:latin typeface="Calibri"/>
                <a:cs typeface="Calibri"/>
              </a:rPr>
              <a:t>Os </a:t>
            </a:r>
            <a:r>
              <a:rPr sz="1550" spc="0" dirty="0">
                <a:latin typeface="Calibri"/>
                <a:cs typeface="Calibri"/>
              </a:rPr>
              <a:t>demais </a:t>
            </a:r>
            <a:r>
              <a:rPr sz="1550" spc="-5" dirty="0">
                <a:latin typeface="Calibri"/>
                <a:cs typeface="Calibri"/>
              </a:rPr>
              <a:t>gastos </a:t>
            </a:r>
            <a:r>
              <a:rPr sz="1550" spc="5" dirty="0">
                <a:latin typeface="Calibri"/>
                <a:cs typeface="Calibri"/>
              </a:rPr>
              <a:t>devem ser </a:t>
            </a:r>
            <a:r>
              <a:rPr sz="1550" spc="0" dirty="0">
                <a:latin typeface="Calibri"/>
                <a:cs typeface="Calibri"/>
              </a:rPr>
              <a:t>reconhecidos </a:t>
            </a:r>
            <a:r>
              <a:rPr sz="1550" spc="5" dirty="0">
                <a:latin typeface="Calibri"/>
                <a:cs typeface="Calibri"/>
              </a:rPr>
              <a:t>como </a:t>
            </a:r>
            <a:r>
              <a:rPr sz="1550" b="1" spc="0" dirty="0">
                <a:latin typeface="Calibri"/>
                <a:cs typeface="Calibri"/>
              </a:rPr>
              <a:t>despesa </a:t>
            </a:r>
            <a:r>
              <a:rPr sz="1550" b="1" spc="5" dirty="0">
                <a:latin typeface="Calibri"/>
                <a:cs typeface="Calibri"/>
              </a:rPr>
              <a:t>do </a:t>
            </a:r>
            <a:r>
              <a:rPr sz="1550" b="1" spc="0" dirty="0">
                <a:latin typeface="Calibri"/>
                <a:cs typeface="Calibri"/>
              </a:rPr>
              <a:t>período </a:t>
            </a:r>
            <a:r>
              <a:rPr sz="1550" spc="10" dirty="0">
                <a:latin typeface="Calibri"/>
                <a:cs typeface="Calibri"/>
              </a:rPr>
              <a:t>em que  </a:t>
            </a:r>
            <a:r>
              <a:rPr sz="1550" spc="5" dirty="0">
                <a:latin typeface="Calibri"/>
                <a:cs typeface="Calibri"/>
              </a:rPr>
              <a:t>seja</a:t>
            </a:r>
            <a:r>
              <a:rPr sz="1550" spc="-2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incorrido.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300480" marR="5080">
              <a:lnSpc>
                <a:spcPct val="101899"/>
              </a:lnSpc>
              <a:spcBef>
                <a:spcPts val="5"/>
              </a:spcBef>
            </a:pPr>
            <a:r>
              <a:rPr sz="1550" spc="15" dirty="0">
                <a:latin typeface="Calibri"/>
                <a:cs typeface="Calibri"/>
              </a:rPr>
              <a:t>O </a:t>
            </a:r>
            <a:r>
              <a:rPr sz="1550" b="1" spc="0" dirty="0">
                <a:latin typeface="Calibri"/>
                <a:cs typeface="Calibri"/>
              </a:rPr>
              <a:t>ágio derivado </a:t>
            </a:r>
            <a:r>
              <a:rPr sz="1550" b="1" spc="10" dirty="0">
                <a:latin typeface="Calibri"/>
                <a:cs typeface="Calibri"/>
              </a:rPr>
              <a:t>da </a:t>
            </a:r>
            <a:r>
              <a:rPr sz="1550" b="1" dirty="0">
                <a:latin typeface="Calibri"/>
                <a:cs typeface="Calibri"/>
              </a:rPr>
              <a:t>expectativa </a:t>
            </a:r>
            <a:r>
              <a:rPr sz="1550" b="1" spc="5" dirty="0">
                <a:latin typeface="Calibri"/>
                <a:cs typeface="Calibri"/>
              </a:rPr>
              <a:t>de </a:t>
            </a:r>
            <a:r>
              <a:rPr sz="1550" b="1" dirty="0">
                <a:latin typeface="Calibri"/>
                <a:cs typeface="Calibri"/>
              </a:rPr>
              <a:t>rentabilidade futura </a:t>
            </a:r>
            <a:r>
              <a:rPr sz="1550" spc="0" dirty="0">
                <a:latin typeface="Calibri"/>
                <a:cs typeface="Calibri"/>
              </a:rPr>
              <a:t>(goodwill) gerado  internamente </a:t>
            </a:r>
            <a:r>
              <a:rPr sz="1550" spc="5" dirty="0">
                <a:latin typeface="Calibri"/>
                <a:cs typeface="Calibri"/>
              </a:rPr>
              <a:t>não deve ser reconhecido como</a:t>
            </a:r>
            <a:r>
              <a:rPr sz="1550" spc="-40" dirty="0">
                <a:latin typeface="Calibri"/>
                <a:cs typeface="Calibri"/>
              </a:rPr>
              <a:t> </a:t>
            </a:r>
            <a:r>
              <a:rPr sz="1550" spc="0" dirty="0">
                <a:latin typeface="Calibri"/>
                <a:cs typeface="Calibri"/>
              </a:rPr>
              <a:t>ativo.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51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9600" y="927607"/>
            <a:ext cx="33496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Mensuração </a:t>
            </a:r>
            <a:r>
              <a:rPr sz="1750" b="1" dirty="0">
                <a:solidFill>
                  <a:srgbClr val="364C81"/>
                </a:solidFill>
                <a:latin typeface="Calibri"/>
                <a:cs typeface="Calibri"/>
              </a:rPr>
              <a:t>–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Outras</a:t>
            </a:r>
            <a:r>
              <a:rPr sz="1750" b="1" spc="25" dirty="0">
                <a:solidFill>
                  <a:srgbClr val="364C81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364C81"/>
                </a:solidFill>
                <a:latin typeface="Calibri"/>
                <a:cs typeface="Calibri"/>
              </a:rPr>
              <a:t>considerações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8477" y="1994916"/>
            <a:ext cx="3947160" cy="1079500"/>
          </a:xfrm>
          <a:custGeom>
            <a:avLst/>
            <a:gdLst/>
            <a:ahLst/>
            <a:cxnLst/>
            <a:rect l="l" t="t" r="r" b="b"/>
            <a:pathLst>
              <a:path w="3947160" h="1079500">
                <a:moveTo>
                  <a:pt x="3947157" y="899160"/>
                </a:moveTo>
                <a:lnTo>
                  <a:pt x="3947157" y="179832"/>
                </a:lnTo>
                <a:lnTo>
                  <a:pt x="3940715" y="131586"/>
                </a:lnTo>
                <a:lnTo>
                  <a:pt x="3922547" y="88504"/>
                </a:lnTo>
                <a:lnTo>
                  <a:pt x="3894388" y="52197"/>
                </a:lnTo>
                <a:lnTo>
                  <a:pt x="3857974" y="24271"/>
                </a:lnTo>
                <a:lnTo>
                  <a:pt x="3815041" y="6335"/>
                </a:lnTo>
                <a:lnTo>
                  <a:pt x="3767325" y="0"/>
                </a:lnTo>
                <a:lnTo>
                  <a:pt x="179832" y="0"/>
                </a:lnTo>
                <a:lnTo>
                  <a:pt x="132115" y="6335"/>
                </a:lnTo>
                <a:lnTo>
                  <a:pt x="89182" y="24271"/>
                </a:lnTo>
                <a:lnTo>
                  <a:pt x="52768" y="52197"/>
                </a:lnTo>
                <a:lnTo>
                  <a:pt x="24609" y="88504"/>
                </a:lnTo>
                <a:lnTo>
                  <a:pt x="6441" y="131586"/>
                </a:lnTo>
                <a:lnTo>
                  <a:pt x="0" y="179832"/>
                </a:lnTo>
                <a:lnTo>
                  <a:pt x="0" y="899160"/>
                </a:lnTo>
                <a:lnTo>
                  <a:pt x="6441" y="946876"/>
                </a:lnTo>
                <a:lnTo>
                  <a:pt x="24609" y="989809"/>
                </a:lnTo>
                <a:lnTo>
                  <a:pt x="52768" y="1026223"/>
                </a:lnTo>
                <a:lnTo>
                  <a:pt x="89182" y="1054382"/>
                </a:lnTo>
                <a:lnTo>
                  <a:pt x="132115" y="1072550"/>
                </a:lnTo>
                <a:lnTo>
                  <a:pt x="179832" y="1078992"/>
                </a:lnTo>
                <a:lnTo>
                  <a:pt x="3767325" y="1078992"/>
                </a:lnTo>
                <a:lnTo>
                  <a:pt x="3815041" y="1072550"/>
                </a:lnTo>
                <a:lnTo>
                  <a:pt x="3857974" y="1054382"/>
                </a:lnTo>
                <a:lnTo>
                  <a:pt x="3894388" y="1026223"/>
                </a:lnTo>
                <a:lnTo>
                  <a:pt x="3922547" y="989809"/>
                </a:lnTo>
                <a:lnTo>
                  <a:pt x="3940715" y="946876"/>
                </a:lnTo>
                <a:lnTo>
                  <a:pt x="3947157" y="899160"/>
                </a:lnTo>
                <a:close/>
              </a:path>
            </a:pathLst>
          </a:custGeom>
          <a:solidFill>
            <a:srgbClr val="E0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2381" y="1988820"/>
            <a:ext cx="3959860" cy="1091565"/>
          </a:xfrm>
          <a:custGeom>
            <a:avLst/>
            <a:gdLst/>
            <a:ahLst/>
            <a:cxnLst/>
            <a:rect l="l" t="t" r="r" b="b"/>
            <a:pathLst>
              <a:path w="3959860" h="1091564">
                <a:moveTo>
                  <a:pt x="3959349" y="905256"/>
                </a:moveTo>
                <a:lnTo>
                  <a:pt x="3959349" y="185928"/>
                </a:lnTo>
                <a:lnTo>
                  <a:pt x="3957825" y="166116"/>
                </a:lnTo>
                <a:lnTo>
                  <a:pt x="3944109" y="112776"/>
                </a:lnTo>
                <a:lnTo>
                  <a:pt x="3916677" y="67056"/>
                </a:lnTo>
                <a:lnTo>
                  <a:pt x="3877053" y="32004"/>
                </a:lnTo>
                <a:lnTo>
                  <a:pt x="3828285" y="7620"/>
                </a:lnTo>
                <a:lnTo>
                  <a:pt x="3773421" y="0"/>
                </a:lnTo>
                <a:lnTo>
                  <a:pt x="185928" y="0"/>
                </a:lnTo>
                <a:lnTo>
                  <a:pt x="131064" y="7620"/>
                </a:lnTo>
                <a:lnTo>
                  <a:pt x="82296" y="32004"/>
                </a:lnTo>
                <a:lnTo>
                  <a:pt x="42672" y="67056"/>
                </a:lnTo>
                <a:lnTo>
                  <a:pt x="15240" y="112776"/>
                </a:lnTo>
                <a:lnTo>
                  <a:pt x="1524" y="166116"/>
                </a:lnTo>
                <a:lnTo>
                  <a:pt x="0" y="185928"/>
                </a:lnTo>
                <a:lnTo>
                  <a:pt x="0" y="905256"/>
                </a:lnTo>
                <a:lnTo>
                  <a:pt x="1524" y="923544"/>
                </a:lnTo>
                <a:lnTo>
                  <a:pt x="4572" y="943356"/>
                </a:lnTo>
                <a:lnTo>
                  <a:pt x="9144" y="960120"/>
                </a:lnTo>
                <a:lnTo>
                  <a:pt x="12192" y="968502"/>
                </a:lnTo>
                <a:lnTo>
                  <a:pt x="12192" y="167640"/>
                </a:lnTo>
                <a:lnTo>
                  <a:pt x="15240" y="149352"/>
                </a:lnTo>
                <a:lnTo>
                  <a:pt x="15240" y="150876"/>
                </a:lnTo>
                <a:lnTo>
                  <a:pt x="19812" y="134112"/>
                </a:lnTo>
                <a:lnTo>
                  <a:pt x="25908" y="117348"/>
                </a:lnTo>
                <a:lnTo>
                  <a:pt x="32004" y="105156"/>
                </a:lnTo>
                <a:lnTo>
                  <a:pt x="32004" y="102108"/>
                </a:lnTo>
                <a:lnTo>
                  <a:pt x="41148" y="88392"/>
                </a:lnTo>
                <a:lnTo>
                  <a:pt x="51816" y="74676"/>
                </a:lnTo>
                <a:lnTo>
                  <a:pt x="62484" y="62484"/>
                </a:lnTo>
                <a:lnTo>
                  <a:pt x="76200" y="50292"/>
                </a:lnTo>
                <a:lnTo>
                  <a:pt x="76200" y="50630"/>
                </a:lnTo>
                <a:lnTo>
                  <a:pt x="88392" y="41148"/>
                </a:lnTo>
                <a:lnTo>
                  <a:pt x="102108" y="32918"/>
                </a:lnTo>
                <a:lnTo>
                  <a:pt x="102108" y="32004"/>
                </a:lnTo>
                <a:lnTo>
                  <a:pt x="117348" y="25076"/>
                </a:lnTo>
                <a:lnTo>
                  <a:pt x="117348" y="24384"/>
                </a:lnTo>
                <a:lnTo>
                  <a:pt x="134112" y="18288"/>
                </a:lnTo>
                <a:lnTo>
                  <a:pt x="150876" y="15240"/>
                </a:lnTo>
                <a:lnTo>
                  <a:pt x="167640" y="12446"/>
                </a:lnTo>
                <a:lnTo>
                  <a:pt x="167640" y="12192"/>
                </a:lnTo>
                <a:lnTo>
                  <a:pt x="185928" y="10668"/>
                </a:lnTo>
                <a:lnTo>
                  <a:pt x="3773421" y="10668"/>
                </a:lnTo>
                <a:lnTo>
                  <a:pt x="3791709" y="12192"/>
                </a:lnTo>
                <a:lnTo>
                  <a:pt x="3842001" y="24384"/>
                </a:lnTo>
                <a:lnTo>
                  <a:pt x="3884673" y="51816"/>
                </a:lnTo>
                <a:lnTo>
                  <a:pt x="3884673" y="50292"/>
                </a:lnTo>
                <a:lnTo>
                  <a:pt x="3909057" y="74676"/>
                </a:lnTo>
                <a:lnTo>
                  <a:pt x="3909057" y="76635"/>
                </a:lnTo>
                <a:lnTo>
                  <a:pt x="3918201" y="88392"/>
                </a:lnTo>
                <a:lnTo>
                  <a:pt x="3927345" y="102108"/>
                </a:lnTo>
                <a:lnTo>
                  <a:pt x="3934965" y="117348"/>
                </a:lnTo>
                <a:lnTo>
                  <a:pt x="3941061" y="134112"/>
                </a:lnTo>
                <a:lnTo>
                  <a:pt x="3941061" y="139700"/>
                </a:lnTo>
                <a:lnTo>
                  <a:pt x="3944109" y="150876"/>
                </a:lnTo>
                <a:lnTo>
                  <a:pt x="3944109" y="149352"/>
                </a:lnTo>
                <a:lnTo>
                  <a:pt x="3947157" y="167640"/>
                </a:lnTo>
                <a:lnTo>
                  <a:pt x="3948681" y="185928"/>
                </a:lnTo>
                <a:lnTo>
                  <a:pt x="3948681" y="964311"/>
                </a:lnTo>
                <a:lnTo>
                  <a:pt x="3950205" y="960120"/>
                </a:lnTo>
                <a:lnTo>
                  <a:pt x="3954777" y="943356"/>
                </a:lnTo>
                <a:lnTo>
                  <a:pt x="3957825" y="923544"/>
                </a:lnTo>
                <a:lnTo>
                  <a:pt x="3959349" y="905256"/>
                </a:lnTo>
                <a:close/>
              </a:path>
              <a:path w="3959860" h="1091564">
                <a:moveTo>
                  <a:pt x="33528" y="989076"/>
                </a:moveTo>
                <a:lnTo>
                  <a:pt x="25908" y="972312"/>
                </a:lnTo>
                <a:lnTo>
                  <a:pt x="25908" y="973836"/>
                </a:lnTo>
                <a:lnTo>
                  <a:pt x="19812" y="957072"/>
                </a:lnTo>
                <a:lnTo>
                  <a:pt x="15240" y="940308"/>
                </a:lnTo>
                <a:lnTo>
                  <a:pt x="12192" y="923544"/>
                </a:lnTo>
                <a:lnTo>
                  <a:pt x="12192" y="968502"/>
                </a:lnTo>
                <a:lnTo>
                  <a:pt x="15240" y="976884"/>
                </a:lnTo>
                <a:lnTo>
                  <a:pt x="22860" y="993648"/>
                </a:lnTo>
                <a:lnTo>
                  <a:pt x="32004" y="1008888"/>
                </a:lnTo>
                <a:lnTo>
                  <a:pt x="32004" y="987552"/>
                </a:lnTo>
                <a:lnTo>
                  <a:pt x="33528" y="989076"/>
                </a:lnTo>
                <a:close/>
              </a:path>
              <a:path w="3959860" h="1091564">
                <a:moveTo>
                  <a:pt x="33528" y="102108"/>
                </a:moveTo>
                <a:lnTo>
                  <a:pt x="32004" y="102108"/>
                </a:lnTo>
                <a:lnTo>
                  <a:pt x="32004" y="105156"/>
                </a:lnTo>
                <a:lnTo>
                  <a:pt x="33528" y="102108"/>
                </a:lnTo>
                <a:close/>
              </a:path>
              <a:path w="3959860" h="1091564">
                <a:moveTo>
                  <a:pt x="76200" y="1039368"/>
                </a:moveTo>
                <a:lnTo>
                  <a:pt x="62484" y="1028700"/>
                </a:lnTo>
                <a:lnTo>
                  <a:pt x="51816" y="1016508"/>
                </a:lnTo>
                <a:lnTo>
                  <a:pt x="41148" y="1002792"/>
                </a:lnTo>
                <a:lnTo>
                  <a:pt x="32004" y="987552"/>
                </a:lnTo>
                <a:lnTo>
                  <a:pt x="32004" y="1008888"/>
                </a:lnTo>
                <a:lnTo>
                  <a:pt x="42672" y="1022604"/>
                </a:lnTo>
                <a:lnTo>
                  <a:pt x="54864" y="1036320"/>
                </a:lnTo>
                <a:lnTo>
                  <a:pt x="68580" y="1048512"/>
                </a:lnTo>
                <a:lnTo>
                  <a:pt x="74676" y="1053253"/>
                </a:lnTo>
                <a:lnTo>
                  <a:pt x="74676" y="1039368"/>
                </a:lnTo>
                <a:lnTo>
                  <a:pt x="76200" y="1039368"/>
                </a:lnTo>
                <a:close/>
              </a:path>
              <a:path w="3959860" h="1091564">
                <a:moveTo>
                  <a:pt x="76200" y="50630"/>
                </a:moveTo>
                <a:lnTo>
                  <a:pt x="76200" y="50292"/>
                </a:lnTo>
                <a:lnTo>
                  <a:pt x="74676" y="51816"/>
                </a:lnTo>
                <a:lnTo>
                  <a:pt x="76200" y="50630"/>
                </a:lnTo>
                <a:close/>
              </a:path>
              <a:path w="3959860" h="1091564">
                <a:moveTo>
                  <a:pt x="103632" y="1059180"/>
                </a:moveTo>
                <a:lnTo>
                  <a:pt x="88392" y="1050036"/>
                </a:lnTo>
                <a:lnTo>
                  <a:pt x="74676" y="1039368"/>
                </a:lnTo>
                <a:lnTo>
                  <a:pt x="74676" y="1053253"/>
                </a:lnTo>
                <a:lnTo>
                  <a:pt x="82296" y="1059180"/>
                </a:lnTo>
                <a:lnTo>
                  <a:pt x="97536" y="1068324"/>
                </a:lnTo>
                <a:lnTo>
                  <a:pt x="102108" y="1070402"/>
                </a:lnTo>
                <a:lnTo>
                  <a:pt x="102108" y="1059180"/>
                </a:lnTo>
                <a:lnTo>
                  <a:pt x="103632" y="1059180"/>
                </a:lnTo>
                <a:close/>
              </a:path>
              <a:path w="3959860" h="1091564">
                <a:moveTo>
                  <a:pt x="103632" y="32004"/>
                </a:moveTo>
                <a:lnTo>
                  <a:pt x="102108" y="32004"/>
                </a:lnTo>
                <a:lnTo>
                  <a:pt x="102108" y="32918"/>
                </a:lnTo>
                <a:lnTo>
                  <a:pt x="103632" y="32004"/>
                </a:lnTo>
                <a:close/>
              </a:path>
              <a:path w="3959860" h="1091564">
                <a:moveTo>
                  <a:pt x="118872" y="1077606"/>
                </a:moveTo>
                <a:lnTo>
                  <a:pt x="118872" y="1066800"/>
                </a:lnTo>
                <a:lnTo>
                  <a:pt x="102108" y="1059180"/>
                </a:lnTo>
                <a:lnTo>
                  <a:pt x="102108" y="1070402"/>
                </a:lnTo>
                <a:lnTo>
                  <a:pt x="114300" y="1075944"/>
                </a:lnTo>
                <a:lnTo>
                  <a:pt x="118872" y="1077606"/>
                </a:lnTo>
                <a:close/>
              </a:path>
              <a:path w="3959860" h="1091564">
                <a:moveTo>
                  <a:pt x="118872" y="24384"/>
                </a:moveTo>
                <a:lnTo>
                  <a:pt x="117348" y="24384"/>
                </a:lnTo>
                <a:lnTo>
                  <a:pt x="117348" y="25076"/>
                </a:lnTo>
                <a:lnTo>
                  <a:pt x="118872" y="24384"/>
                </a:lnTo>
                <a:close/>
              </a:path>
              <a:path w="3959860" h="1091564">
                <a:moveTo>
                  <a:pt x="169164" y="1078992"/>
                </a:moveTo>
                <a:lnTo>
                  <a:pt x="150876" y="1075944"/>
                </a:lnTo>
                <a:lnTo>
                  <a:pt x="134112" y="1071372"/>
                </a:lnTo>
                <a:lnTo>
                  <a:pt x="117348" y="1065276"/>
                </a:lnTo>
                <a:lnTo>
                  <a:pt x="118872" y="1066800"/>
                </a:lnTo>
                <a:lnTo>
                  <a:pt x="118872" y="1077606"/>
                </a:lnTo>
                <a:lnTo>
                  <a:pt x="131064" y="1082040"/>
                </a:lnTo>
                <a:lnTo>
                  <a:pt x="149352" y="1086612"/>
                </a:lnTo>
                <a:lnTo>
                  <a:pt x="167640" y="1089660"/>
                </a:lnTo>
                <a:lnTo>
                  <a:pt x="167640" y="1078992"/>
                </a:lnTo>
                <a:lnTo>
                  <a:pt x="169164" y="1078992"/>
                </a:lnTo>
                <a:close/>
              </a:path>
              <a:path w="3959860" h="1091564">
                <a:moveTo>
                  <a:pt x="169164" y="12192"/>
                </a:moveTo>
                <a:lnTo>
                  <a:pt x="167640" y="12192"/>
                </a:lnTo>
                <a:lnTo>
                  <a:pt x="167640" y="12446"/>
                </a:lnTo>
                <a:lnTo>
                  <a:pt x="169164" y="12192"/>
                </a:lnTo>
                <a:close/>
              </a:path>
              <a:path w="3959860" h="1091564">
                <a:moveTo>
                  <a:pt x="3909057" y="1031176"/>
                </a:moveTo>
                <a:lnTo>
                  <a:pt x="3909057" y="1016508"/>
                </a:lnTo>
                <a:lnTo>
                  <a:pt x="3896865" y="1028700"/>
                </a:lnTo>
                <a:lnTo>
                  <a:pt x="3884673" y="1039368"/>
                </a:lnTo>
                <a:lnTo>
                  <a:pt x="3870957" y="1050036"/>
                </a:lnTo>
                <a:lnTo>
                  <a:pt x="3857241" y="1059180"/>
                </a:lnTo>
                <a:lnTo>
                  <a:pt x="3842001" y="1066800"/>
                </a:lnTo>
                <a:lnTo>
                  <a:pt x="3842001" y="1065276"/>
                </a:lnTo>
                <a:lnTo>
                  <a:pt x="3825237" y="1071372"/>
                </a:lnTo>
                <a:lnTo>
                  <a:pt x="3808473" y="1075944"/>
                </a:lnTo>
                <a:lnTo>
                  <a:pt x="3791709" y="1078992"/>
                </a:lnTo>
                <a:lnTo>
                  <a:pt x="167640" y="1078992"/>
                </a:lnTo>
                <a:lnTo>
                  <a:pt x="167640" y="1089660"/>
                </a:lnTo>
                <a:lnTo>
                  <a:pt x="185928" y="1091184"/>
                </a:lnTo>
                <a:lnTo>
                  <a:pt x="3773421" y="1091184"/>
                </a:lnTo>
                <a:lnTo>
                  <a:pt x="3793233" y="1089660"/>
                </a:lnTo>
                <a:lnTo>
                  <a:pt x="3846573" y="1075944"/>
                </a:lnTo>
                <a:lnTo>
                  <a:pt x="3892293" y="1048512"/>
                </a:lnTo>
                <a:lnTo>
                  <a:pt x="3904485" y="1036320"/>
                </a:lnTo>
                <a:lnTo>
                  <a:pt x="3909057" y="1031176"/>
                </a:lnTo>
                <a:close/>
              </a:path>
              <a:path w="3959860" h="1091564">
                <a:moveTo>
                  <a:pt x="3909057" y="76635"/>
                </a:moveTo>
                <a:lnTo>
                  <a:pt x="3909057" y="74676"/>
                </a:lnTo>
                <a:lnTo>
                  <a:pt x="3907533" y="74676"/>
                </a:lnTo>
                <a:lnTo>
                  <a:pt x="3909057" y="76635"/>
                </a:lnTo>
                <a:close/>
              </a:path>
              <a:path w="3959860" h="1091564">
                <a:moveTo>
                  <a:pt x="3941061" y="983589"/>
                </a:moveTo>
                <a:lnTo>
                  <a:pt x="3941061" y="957072"/>
                </a:lnTo>
                <a:lnTo>
                  <a:pt x="3934965" y="973836"/>
                </a:lnTo>
                <a:lnTo>
                  <a:pt x="3934965" y="972312"/>
                </a:lnTo>
                <a:lnTo>
                  <a:pt x="3927345" y="989076"/>
                </a:lnTo>
                <a:lnTo>
                  <a:pt x="3927345" y="987552"/>
                </a:lnTo>
                <a:lnTo>
                  <a:pt x="3918201" y="1002792"/>
                </a:lnTo>
                <a:lnTo>
                  <a:pt x="3907533" y="1016508"/>
                </a:lnTo>
                <a:lnTo>
                  <a:pt x="3909057" y="1016508"/>
                </a:lnTo>
                <a:lnTo>
                  <a:pt x="3909057" y="1031176"/>
                </a:lnTo>
                <a:lnTo>
                  <a:pt x="3916677" y="1022604"/>
                </a:lnTo>
                <a:lnTo>
                  <a:pt x="3927345" y="1008888"/>
                </a:lnTo>
                <a:lnTo>
                  <a:pt x="3936489" y="993648"/>
                </a:lnTo>
                <a:lnTo>
                  <a:pt x="3941061" y="983589"/>
                </a:lnTo>
                <a:close/>
              </a:path>
              <a:path w="3959860" h="1091564">
                <a:moveTo>
                  <a:pt x="3941061" y="139700"/>
                </a:moveTo>
                <a:lnTo>
                  <a:pt x="3941061" y="134112"/>
                </a:lnTo>
                <a:lnTo>
                  <a:pt x="3939537" y="134112"/>
                </a:lnTo>
                <a:lnTo>
                  <a:pt x="3941061" y="139700"/>
                </a:lnTo>
                <a:close/>
              </a:path>
              <a:path w="3959860" h="1091564">
                <a:moveTo>
                  <a:pt x="3948681" y="964311"/>
                </a:moveTo>
                <a:lnTo>
                  <a:pt x="3948681" y="905256"/>
                </a:lnTo>
                <a:lnTo>
                  <a:pt x="3947157" y="923544"/>
                </a:lnTo>
                <a:lnTo>
                  <a:pt x="3944109" y="940308"/>
                </a:lnTo>
                <a:lnTo>
                  <a:pt x="3939537" y="957072"/>
                </a:lnTo>
                <a:lnTo>
                  <a:pt x="3941061" y="957072"/>
                </a:lnTo>
                <a:lnTo>
                  <a:pt x="3941061" y="983589"/>
                </a:lnTo>
                <a:lnTo>
                  <a:pt x="3944109" y="976884"/>
                </a:lnTo>
                <a:lnTo>
                  <a:pt x="3948681" y="964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79888" y="2375406"/>
            <a:ext cx="261366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12420" algn="l"/>
                <a:tab pos="313055" algn="l"/>
              </a:tabLst>
            </a:pPr>
            <a:r>
              <a:rPr sz="1750" spc="-5" dirty="0">
                <a:latin typeface="Calibri"/>
                <a:cs typeface="Calibri"/>
              </a:rPr>
              <a:t>Mudanças </a:t>
            </a:r>
            <a:r>
              <a:rPr sz="1750" dirty="0">
                <a:latin typeface="Calibri"/>
                <a:cs typeface="Calibri"/>
              </a:rPr>
              <a:t>de </a:t>
            </a:r>
            <a:r>
              <a:rPr sz="1750" spc="-10" dirty="0">
                <a:latin typeface="Calibri"/>
                <a:cs typeface="Calibri"/>
              </a:rPr>
              <a:t>estimativas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8477" y="3211068"/>
            <a:ext cx="3947160" cy="1079500"/>
          </a:xfrm>
          <a:custGeom>
            <a:avLst/>
            <a:gdLst/>
            <a:ahLst/>
            <a:cxnLst/>
            <a:rect l="l" t="t" r="r" b="b"/>
            <a:pathLst>
              <a:path w="3947160" h="1079500">
                <a:moveTo>
                  <a:pt x="3947157" y="899160"/>
                </a:moveTo>
                <a:lnTo>
                  <a:pt x="3947157" y="179832"/>
                </a:lnTo>
                <a:lnTo>
                  <a:pt x="3940715" y="132115"/>
                </a:lnTo>
                <a:lnTo>
                  <a:pt x="3922547" y="89182"/>
                </a:lnTo>
                <a:lnTo>
                  <a:pt x="3894388" y="52768"/>
                </a:lnTo>
                <a:lnTo>
                  <a:pt x="3857974" y="24609"/>
                </a:lnTo>
                <a:lnTo>
                  <a:pt x="3815041" y="6441"/>
                </a:lnTo>
                <a:lnTo>
                  <a:pt x="3767325" y="0"/>
                </a:lnTo>
                <a:lnTo>
                  <a:pt x="179832" y="0"/>
                </a:lnTo>
                <a:lnTo>
                  <a:pt x="132115" y="6441"/>
                </a:lnTo>
                <a:lnTo>
                  <a:pt x="89182" y="24609"/>
                </a:lnTo>
                <a:lnTo>
                  <a:pt x="52768" y="52768"/>
                </a:lnTo>
                <a:lnTo>
                  <a:pt x="24609" y="89182"/>
                </a:lnTo>
                <a:lnTo>
                  <a:pt x="6441" y="132115"/>
                </a:lnTo>
                <a:lnTo>
                  <a:pt x="0" y="179832"/>
                </a:lnTo>
                <a:lnTo>
                  <a:pt x="0" y="899160"/>
                </a:lnTo>
                <a:lnTo>
                  <a:pt x="6441" y="946876"/>
                </a:lnTo>
                <a:lnTo>
                  <a:pt x="24609" y="989809"/>
                </a:lnTo>
                <a:lnTo>
                  <a:pt x="52768" y="1026223"/>
                </a:lnTo>
                <a:lnTo>
                  <a:pt x="89182" y="1054382"/>
                </a:lnTo>
                <a:lnTo>
                  <a:pt x="132115" y="1072550"/>
                </a:lnTo>
                <a:lnTo>
                  <a:pt x="179832" y="1078992"/>
                </a:lnTo>
                <a:lnTo>
                  <a:pt x="3767325" y="1078992"/>
                </a:lnTo>
                <a:lnTo>
                  <a:pt x="3815041" y="1072550"/>
                </a:lnTo>
                <a:lnTo>
                  <a:pt x="3857974" y="1054382"/>
                </a:lnTo>
                <a:lnTo>
                  <a:pt x="3894388" y="1026223"/>
                </a:lnTo>
                <a:lnTo>
                  <a:pt x="3922547" y="989809"/>
                </a:lnTo>
                <a:lnTo>
                  <a:pt x="3940715" y="946876"/>
                </a:lnTo>
                <a:lnTo>
                  <a:pt x="3947157" y="899160"/>
                </a:lnTo>
                <a:close/>
              </a:path>
            </a:pathLst>
          </a:custGeom>
          <a:solidFill>
            <a:srgbClr val="E0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381" y="3204972"/>
            <a:ext cx="3959860" cy="1091565"/>
          </a:xfrm>
          <a:custGeom>
            <a:avLst/>
            <a:gdLst/>
            <a:ahLst/>
            <a:cxnLst/>
            <a:rect l="l" t="t" r="r" b="b"/>
            <a:pathLst>
              <a:path w="3959860" h="1091564">
                <a:moveTo>
                  <a:pt x="3959349" y="905256"/>
                </a:moveTo>
                <a:lnTo>
                  <a:pt x="3959349" y="185928"/>
                </a:lnTo>
                <a:lnTo>
                  <a:pt x="3957825" y="166116"/>
                </a:lnTo>
                <a:lnTo>
                  <a:pt x="3944109" y="112776"/>
                </a:lnTo>
                <a:lnTo>
                  <a:pt x="3916677" y="67056"/>
                </a:lnTo>
                <a:lnTo>
                  <a:pt x="3877053" y="32004"/>
                </a:lnTo>
                <a:lnTo>
                  <a:pt x="3828285" y="9144"/>
                </a:lnTo>
                <a:lnTo>
                  <a:pt x="3811521" y="3048"/>
                </a:lnTo>
                <a:lnTo>
                  <a:pt x="3791709" y="1406"/>
                </a:lnTo>
                <a:lnTo>
                  <a:pt x="3773421" y="0"/>
                </a:lnTo>
                <a:lnTo>
                  <a:pt x="185928" y="0"/>
                </a:lnTo>
                <a:lnTo>
                  <a:pt x="131064" y="9144"/>
                </a:lnTo>
                <a:lnTo>
                  <a:pt x="82296" y="32004"/>
                </a:lnTo>
                <a:lnTo>
                  <a:pt x="42672" y="67056"/>
                </a:lnTo>
                <a:lnTo>
                  <a:pt x="15240" y="112776"/>
                </a:lnTo>
                <a:lnTo>
                  <a:pt x="1524" y="166116"/>
                </a:lnTo>
                <a:lnTo>
                  <a:pt x="0" y="185928"/>
                </a:lnTo>
                <a:lnTo>
                  <a:pt x="0" y="905256"/>
                </a:lnTo>
                <a:lnTo>
                  <a:pt x="1524" y="925068"/>
                </a:lnTo>
                <a:lnTo>
                  <a:pt x="4572" y="943356"/>
                </a:lnTo>
                <a:lnTo>
                  <a:pt x="9144" y="960120"/>
                </a:lnTo>
                <a:lnTo>
                  <a:pt x="12192" y="968502"/>
                </a:lnTo>
                <a:lnTo>
                  <a:pt x="12192" y="167640"/>
                </a:lnTo>
                <a:lnTo>
                  <a:pt x="15240" y="150876"/>
                </a:lnTo>
                <a:lnTo>
                  <a:pt x="19812" y="134112"/>
                </a:lnTo>
                <a:lnTo>
                  <a:pt x="25908" y="117348"/>
                </a:lnTo>
                <a:lnTo>
                  <a:pt x="32004" y="105156"/>
                </a:lnTo>
                <a:lnTo>
                  <a:pt x="32004" y="102108"/>
                </a:lnTo>
                <a:lnTo>
                  <a:pt x="41148" y="88392"/>
                </a:lnTo>
                <a:lnTo>
                  <a:pt x="51816" y="74676"/>
                </a:lnTo>
                <a:lnTo>
                  <a:pt x="62484" y="62484"/>
                </a:lnTo>
                <a:lnTo>
                  <a:pt x="76200" y="50292"/>
                </a:lnTo>
                <a:lnTo>
                  <a:pt x="76200" y="50630"/>
                </a:lnTo>
                <a:lnTo>
                  <a:pt x="88392" y="41148"/>
                </a:lnTo>
                <a:lnTo>
                  <a:pt x="102108" y="32918"/>
                </a:lnTo>
                <a:lnTo>
                  <a:pt x="102108" y="32004"/>
                </a:lnTo>
                <a:lnTo>
                  <a:pt x="117348" y="25076"/>
                </a:lnTo>
                <a:lnTo>
                  <a:pt x="117348" y="24384"/>
                </a:lnTo>
                <a:lnTo>
                  <a:pt x="134112" y="18288"/>
                </a:lnTo>
                <a:lnTo>
                  <a:pt x="134112" y="19812"/>
                </a:lnTo>
                <a:lnTo>
                  <a:pt x="150876" y="15240"/>
                </a:lnTo>
                <a:lnTo>
                  <a:pt x="167640" y="12446"/>
                </a:lnTo>
                <a:lnTo>
                  <a:pt x="167640" y="12192"/>
                </a:lnTo>
                <a:lnTo>
                  <a:pt x="185928" y="10668"/>
                </a:lnTo>
                <a:lnTo>
                  <a:pt x="3773421" y="10668"/>
                </a:lnTo>
                <a:lnTo>
                  <a:pt x="3791709" y="12192"/>
                </a:lnTo>
                <a:lnTo>
                  <a:pt x="3808473" y="15240"/>
                </a:lnTo>
                <a:lnTo>
                  <a:pt x="3825237" y="19812"/>
                </a:lnTo>
                <a:lnTo>
                  <a:pt x="3825237" y="18288"/>
                </a:lnTo>
                <a:lnTo>
                  <a:pt x="3842001" y="24384"/>
                </a:lnTo>
                <a:lnTo>
                  <a:pt x="3857241" y="32004"/>
                </a:lnTo>
                <a:lnTo>
                  <a:pt x="3870957" y="41148"/>
                </a:lnTo>
                <a:lnTo>
                  <a:pt x="3884673" y="51816"/>
                </a:lnTo>
                <a:lnTo>
                  <a:pt x="3884673" y="50292"/>
                </a:lnTo>
                <a:lnTo>
                  <a:pt x="3909057" y="74676"/>
                </a:lnTo>
                <a:lnTo>
                  <a:pt x="3909057" y="76635"/>
                </a:lnTo>
                <a:lnTo>
                  <a:pt x="3918201" y="88392"/>
                </a:lnTo>
                <a:lnTo>
                  <a:pt x="3927345" y="102108"/>
                </a:lnTo>
                <a:lnTo>
                  <a:pt x="3934965" y="117348"/>
                </a:lnTo>
                <a:lnTo>
                  <a:pt x="3941061" y="134112"/>
                </a:lnTo>
                <a:lnTo>
                  <a:pt x="3941061" y="139700"/>
                </a:lnTo>
                <a:lnTo>
                  <a:pt x="3944109" y="150876"/>
                </a:lnTo>
                <a:lnTo>
                  <a:pt x="3947157" y="167640"/>
                </a:lnTo>
                <a:lnTo>
                  <a:pt x="3948681" y="185928"/>
                </a:lnTo>
                <a:lnTo>
                  <a:pt x="3948681" y="964311"/>
                </a:lnTo>
                <a:lnTo>
                  <a:pt x="3950205" y="960120"/>
                </a:lnTo>
                <a:lnTo>
                  <a:pt x="3954777" y="943356"/>
                </a:lnTo>
                <a:lnTo>
                  <a:pt x="3957825" y="925068"/>
                </a:lnTo>
                <a:lnTo>
                  <a:pt x="3959349" y="905256"/>
                </a:lnTo>
                <a:close/>
              </a:path>
              <a:path w="3959860" h="1091564">
                <a:moveTo>
                  <a:pt x="33528" y="989076"/>
                </a:moveTo>
                <a:lnTo>
                  <a:pt x="25908" y="972312"/>
                </a:lnTo>
                <a:lnTo>
                  <a:pt x="25908" y="973836"/>
                </a:lnTo>
                <a:lnTo>
                  <a:pt x="19812" y="957072"/>
                </a:lnTo>
                <a:lnTo>
                  <a:pt x="15240" y="940308"/>
                </a:lnTo>
                <a:lnTo>
                  <a:pt x="12192" y="923544"/>
                </a:lnTo>
                <a:lnTo>
                  <a:pt x="12192" y="968502"/>
                </a:lnTo>
                <a:lnTo>
                  <a:pt x="15240" y="976884"/>
                </a:lnTo>
                <a:lnTo>
                  <a:pt x="22860" y="993648"/>
                </a:lnTo>
                <a:lnTo>
                  <a:pt x="32004" y="1008888"/>
                </a:lnTo>
                <a:lnTo>
                  <a:pt x="32004" y="987552"/>
                </a:lnTo>
                <a:lnTo>
                  <a:pt x="33528" y="989076"/>
                </a:lnTo>
                <a:close/>
              </a:path>
              <a:path w="3959860" h="1091564">
                <a:moveTo>
                  <a:pt x="33528" y="102108"/>
                </a:moveTo>
                <a:lnTo>
                  <a:pt x="32004" y="102108"/>
                </a:lnTo>
                <a:lnTo>
                  <a:pt x="32004" y="105156"/>
                </a:lnTo>
                <a:lnTo>
                  <a:pt x="33528" y="102108"/>
                </a:lnTo>
                <a:close/>
              </a:path>
              <a:path w="3959860" h="1091564">
                <a:moveTo>
                  <a:pt x="76200" y="1054438"/>
                </a:moveTo>
                <a:lnTo>
                  <a:pt x="76200" y="1040892"/>
                </a:lnTo>
                <a:lnTo>
                  <a:pt x="62484" y="1028700"/>
                </a:lnTo>
                <a:lnTo>
                  <a:pt x="51816" y="1016508"/>
                </a:lnTo>
                <a:lnTo>
                  <a:pt x="41148" y="1002792"/>
                </a:lnTo>
                <a:lnTo>
                  <a:pt x="32004" y="987552"/>
                </a:lnTo>
                <a:lnTo>
                  <a:pt x="32004" y="1008888"/>
                </a:lnTo>
                <a:lnTo>
                  <a:pt x="42672" y="1024128"/>
                </a:lnTo>
                <a:lnTo>
                  <a:pt x="54864" y="1036320"/>
                </a:lnTo>
                <a:lnTo>
                  <a:pt x="68580" y="1048512"/>
                </a:lnTo>
                <a:lnTo>
                  <a:pt x="76200" y="1054438"/>
                </a:lnTo>
                <a:close/>
              </a:path>
              <a:path w="3959860" h="1091564">
                <a:moveTo>
                  <a:pt x="76200" y="50630"/>
                </a:moveTo>
                <a:lnTo>
                  <a:pt x="76200" y="50292"/>
                </a:lnTo>
                <a:lnTo>
                  <a:pt x="74676" y="51816"/>
                </a:lnTo>
                <a:lnTo>
                  <a:pt x="76200" y="50630"/>
                </a:lnTo>
                <a:close/>
              </a:path>
              <a:path w="3959860" h="1091564">
                <a:moveTo>
                  <a:pt x="103632" y="1059180"/>
                </a:moveTo>
                <a:lnTo>
                  <a:pt x="88392" y="1050036"/>
                </a:lnTo>
                <a:lnTo>
                  <a:pt x="74676" y="1039368"/>
                </a:lnTo>
                <a:lnTo>
                  <a:pt x="76200" y="1040892"/>
                </a:lnTo>
                <a:lnTo>
                  <a:pt x="76200" y="1054438"/>
                </a:lnTo>
                <a:lnTo>
                  <a:pt x="82296" y="1059180"/>
                </a:lnTo>
                <a:lnTo>
                  <a:pt x="97536" y="1068324"/>
                </a:lnTo>
                <a:lnTo>
                  <a:pt x="102108" y="1070402"/>
                </a:lnTo>
                <a:lnTo>
                  <a:pt x="102108" y="1059180"/>
                </a:lnTo>
                <a:lnTo>
                  <a:pt x="103632" y="1059180"/>
                </a:lnTo>
                <a:close/>
              </a:path>
              <a:path w="3959860" h="1091564">
                <a:moveTo>
                  <a:pt x="103632" y="32004"/>
                </a:moveTo>
                <a:lnTo>
                  <a:pt x="102108" y="32004"/>
                </a:lnTo>
                <a:lnTo>
                  <a:pt x="102108" y="32918"/>
                </a:lnTo>
                <a:lnTo>
                  <a:pt x="103632" y="32004"/>
                </a:lnTo>
                <a:close/>
              </a:path>
              <a:path w="3959860" h="1091564">
                <a:moveTo>
                  <a:pt x="118872" y="1066800"/>
                </a:moveTo>
                <a:lnTo>
                  <a:pt x="102108" y="1059180"/>
                </a:lnTo>
                <a:lnTo>
                  <a:pt x="102108" y="1070402"/>
                </a:lnTo>
                <a:lnTo>
                  <a:pt x="114300" y="1075944"/>
                </a:lnTo>
                <a:lnTo>
                  <a:pt x="117348" y="1077052"/>
                </a:lnTo>
                <a:lnTo>
                  <a:pt x="117348" y="1066800"/>
                </a:lnTo>
                <a:lnTo>
                  <a:pt x="118872" y="1066800"/>
                </a:lnTo>
                <a:close/>
              </a:path>
              <a:path w="3959860" h="1091564">
                <a:moveTo>
                  <a:pt x="118872" y="24384"/>
                </a:moveTo>
                <a:lnTo>
                  <a:pt x="117348" y="24384"/>
                </a:lnTo>
                <a:lnTo>
                  <a:pt x="117348" y="25076"/>
                </a:lnTo>
                <a:lnTo>
                  <a:pt x="118872" y="24384"/>
                </a:lnTo>
                <a:close/>
              </a:path>
              <a:path w="3959860" h="1091564">
                <a:moveTo>
                  <a:pt x="169164" y="1078992"/>
                </a:moveTo>
                <a:lnTo>
                  <a:pt x="150876" y="1075944"/>
                </a:lnTo>
                <a:lnTo>
                  <a:pt x="117348" y="1066800"/>
                </a:lnTo>
                <a:lnTo>
                  <a:pt x="117348" y="1077052"/>
                </a:lnTo>
                <a:lnTo>
                  <a:pt x="131064" y="1082040"/>
                </a:lnTo>
                <a:lnTo>
                  <a:pt x="149352" y="1086612"/>
                </a:lnTo>
                <a:lnTo>
                  <a:pt x="167640" y="1089660"/>
                </a:lnTo>
                <a:lnTo>
                  <a:pt x="167640" y="1078992"/>
                </a:lnTo>
                <a:lnTo>
                  <a:pt x="169164" y="1078992"/>
                </a:lnTo>
                <a:close/>
              </a:path>
              <a:path w="3959860" h="1091564">
                <a:moveTo>
                  <a:pt x="169164" y="12192"/>
                </a:moveTo>
                <a:lnTo>
                  <a:pt x="167640" y="12192"/>
                </a:lnTo>
                <a:lnTo>
                  <a:pt x="167640" y="12446"/>
                </a:lnTo>
                <a:lnTo>
                  <a:pt x="169164" y="12192"/>
                </a:lnTo>
                <a:close/>
              </a:path>
              <a:path w="3959860" h="1091564">
                <a:moveTo>
                  <a:pt x="3909057" y="1031748"/>
                </a:moveTo>
                <a:lnTo>
                  <a:pt x="3909057" y="1016508"/>
                </a:lnTo>
                <a:lnTo>
                  <a:pt x="3884673" y="1040892"/>
                </a:lnTo>
                <a:lnTo>
                  <a:pt x="3884673" y="1039368"/>
                </a:lnTo>
                <a:lnTo>
                  <a:pt x="3842001" y="1066800"/>
                </a:lnTo>
                <a:lnTo>
                  <a:pt x="3791709" y="1078992"/>
                </a:lnTo>
                <a:lnTo>
                  <a:pt x="3773421" y="1080516"/>
                </a:lnTo>
                <a:lnTo>
                  <a:pt x="185928" y="1080516"/>
                </a:lnTo>
                <a:lnTo>
                  <a:pt x="167640" y="1078992"/>
                </a:lnTo>
                <a:lnTo>
                  <a:pt x="167640" y="1089660"/>
                </a:lnTo>
                <a:lnTo>
                  <a:pt x="185928" y="1091184"/>
                </a:lnTo>
                <a:lnTo>
                  <a:pt x="3773421" y="1091184"/>
                </a:lnTo>
                <a:lnTo>
                  <a:pt x="3811521" y="1086612"/>
                </a:lnTo>
                <a:lnTo>
                  <a:pt x="3861813" y="1068324"/>
                </a:lnTo>
                <a:lnTo>
                  <a:pt x="3892293" y="1048512"/>
                </a:lnTo>
                <a:lnTo>
                  <a:pt x="3909057" y="1031748"/>
                </a:lnTo>
                <a:close/>
              </a:path>
              <a:path w="3959860" h="1091564">
                <a:moveTo>
                  <a:pt x="3909057" y="76635"/>
                </a:moveTo>
                <a:lnTo>
                  <a:pt x="3909057" y="74676"/>
                </a:lnTo>
                <a:lnTo>
                  <a:pt x="3907533" y="74676"/>
                </a:lnTo>
                <a:lnTo>
                  <a:pt x="3909057" y="76635"/>
                </a:lnTo>
                <a:close/>
              </a:path>
              <a:path w="3959860" h="1091564">
                <a:moveTo>
                  <a:pt x="3941061" y="983589"/>
                </a:moveTo>
                <a:lnTo>
                  <a:pt x="3941061" y="957072"/>
                </a:lnTo>
                <a:lnTo>
                  <a:pt x="3934965" y="973836"/>
                </a:lnTo>
                <a:lnTo>
                  <a:pt x="3934965" y="972312"/>
                </a:lnTo>
                <a:lnTo>
                  <a:pt x="3927345" y="989076"/>
                </a:lnTo>
                <a:lnTo>
                  <a:pt x="3927345" y="987552"/>
                </a:lnTo>
                <a:lnTo>
                  <a:pt x="3918201" y="1002792"/>
                </a:lnTo>
                <a:lnTo>
                  <a:pt x="3907533" y="1016508"/>
                </a:lnTo>
                <a:lnTo>
                  <a:pt x="3909057" y="1016508"/>
                </a:lnTo>
                <a:lnTo>
                  <a:pt x="3909057" y="1031748"/>
                </a:lnTo>
                <a:lnTo>
                  <a:pt x="3916677" y="1024128"/>
                </a:lnTo>
                <a:lnTo>
                  <a:pt x="3927345" y="1008888"/>
                </a:lnTo>
                <a:lnTo>
                  <a:pt x="3936489" y="993648"/>
                </a:lnTo>
                <a:lnTo>
                  <a:pt x="3941061" y="983589"/>
                </a:lnTo>
                <a:close/>
              </a:path>
              <a:path w="3959860" h="1091564">
                <a:moveTo>
                  <a:pt x="3941061" y="139700"/>
                </a:moveTo>
                <a:lnTo>
                  <a:pt x="3941061" y="134112"/>
                </a:lnTo>
                <a:lnTo>
                  <a:pt x="3939537" y="134112"/>
                </a:lnTo>
                <a:lnTo>
                  <a:pt x="3941061" y="139700"/>
                </a:lnTo>
                <a:close/>
              </a:path>
              <a:path w="3959860" h="1091564">
                <a:moveTo>
                  <a:pt x="3948681" y="964311"/>
                </a:moveTo>
                <a:lnTo>
                  <a:pt x="3948681" y="905256"/>
                </a:lnTo>
                <a:lnTo>
                  <a:pt x="3947157" y="923544"/>
                </a:lnTo>
                <a:lnTo>
                  <a:pt x="3944109" y="940308"/>
                </a:lnTo>
                <a:lnTo>
                  <a:pt x="3939537" y="957072"/>
                </a:lnTo>
                <a:lnTo>
                  <a:pt x="3941061" y="957072"/>
                </a:lnTo>
                <a:lnTo>
                  <a:pt x="3941061" y="983589"/>
                </a:lnTo>
                <a:lnTo>
                  <a:pt x="3944109" y="976884"/>
                </a:lnTo>
                <a:lnTo>
                  <a:pt x="3948681" y="964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79888" y="3457446"/>
            <a:ext cx="147891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12420" algn="l"/>
                <a:tab pos="313055" algn="l"/>
                <a:tab pos="1237615" algn="l"/>
              </a:tabLst>
            </a:pPr>
            <a:r>
              <a:rPr sz="1750" spc="-10" dirty="0">
                <a:latin typeface="Calibri"/>
                <a:cs typeface="Calibri"/>
              </a:rPr>
              <a:t>A</a:t>
            </a:r>
            <a:r>
              <a:rPr sz="1750" dirty="0">
                <a:latin typeface="Calibri"/>
                <a:cs typeface="Calibri"/>
              </a:rPr>
              <a:t>ju</a:t>
            </a:r>
            <a:r>
              <a:rPr sz="1750" spc="-15" dirty="0">
                <a:latin typeface="Calibri"/>
                <a:cs typeface="Calibri"/>
              </a:rPr>
              <a:t>s</a:t>
            </a:r>
            <a:r>
              <a:rPr sz="1750" spc="-25" dirty="0">
                <a:latin typeface="Calibri"/>
                <a:cs typeface="Calibri"/>
              </a:rPr>
              <a:t>t</a:t>
            </a:r>
            <a:r>
              <a:rPr sz="1750" spc="10" dirty="0">
                <a:latin typeface="Calibri"/>
                <a:cs typeface="Calibri"/>
              </a:rPr>
              <a:t>e</a:t>
            </a:r>
            <a:r>
              <a:rPr sz="1750" dirty="0">
                <a:latin typeface="Calibri"/>
                <a:cs typeface="Calibri"/>
              </a:rPr>
              <a:t>s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dirty="0">
                <a:latin typeface="Calibri"/>
                <a:cs typeface="Calibri"/>
              </a:rPr>
              <a:t>de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03536" y="3457446"/>
            <a:ext cx="198120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9935" algn="l"/>
                <a:tab pos="1130935" algn="l"/>
              </a:tabLst>
            </a:pPr>
            <a:r>
              <a:rPr sz="1750" spc="-5" dirty="0">
                <a:latin typeface="Calibri"/>
                <a:cs typeface="Calibri"/>
              </a:rPr>
              <a:t>erros</a:t>
            </a:r>
            <a:r>
              <a:rPr sz="1750" spc="-5" dirty="0">
                <a:latin typeface="Times New Roman"/>
                <a:cs typeface="Times New Roman"/>
              </a:rPr>
              <a:t>	</a:t>
            </a:r>
            <a:r>
              <a:rPr sz="1750" dirty="0">
                <a:latin typeface="Calibri"/>
                <a:cs typeface="Calibri"/>
              </a:rPr>
              <a:t>e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-5" dirty="0">
                <a:latin typeface="Calibri"/>
                <a:cs typeface="Calibri"/>
              </a:rPr>
              <a:t>omissões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80121" y="3724146"/>
            <a:ext cx="267462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5" dirty="0">
                <a:latin typeface="Calibri"/>
                <a:cs typeface="Calibri"/>
              </a:rPr>
              <a:t>ocorridos </a:t>
            </a:r>
            <a:r>
              <a:rPr sz="1750" dirty="0">
                <a:latin typeface="Calibri"/>
                <a:cs typeface="Calibri"/>
              </a:rPr>
              <a:t>em anos</a:t>
            </a:r>
            <a:r>
              <a:rPr sz="1750" spc="-5" dirty="0">
                <a:latin typeface="Calibri"/>
                <a:cs typeface="Calibri"/>
              </a:rPr>
              <a:t> </a:t>
            </a:r>
            <a:r>
              <a:rPr sz="1750" spc="-10" dirty="0">
                <a:latin typeface="Calibri"/>
                <a:cs typeface="Calibri"/>
              </a:rPr>
              <a:t>anteriores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29521" y="4410455"/>
            <a:ext cx="3976370" cy="1079500"/>
          </a:xfrm>
          <a:custGeom>
            <a:avLst/>
            <a:gdLst/>
            <a:ahLst/>
            <a:cxnLst/>
            <a:rect l="l" t="t" r="r" b="b"/>
            <a:pathLst>
              <a:path w="3976370" h="1079500">
                <a:moveTo>
                  <a:pt x="3976113" y="899160"/>
                </a:moveTo>
                <a:lnTo>
                  <a:pt x="3976113" y="179832"/>
                </a:lnTo>
                <a:lnTo>
                  <a:pt x="3969671" y="132115"/>
                </a:lnTo>
                <a:lnTo>
                  <a:pt x="3951503" y="89182"/>
                </a:lnTo>
                <a:lnTo>
                  <a:pt x="3923344" y="52768"/>
                </a:lnTo>
                <a:lnTo>
                  <a:pt x="3886930" y="24609"/>
                </a:lnTo>
                <a:lnTo>
                  <a:pt x="3843997" y="6441"/>
                </a:lnTo>
                <a:lnTo>
                  <a:pt x="3796281" y="0"/>
                </a:lnTo>
                <a:lnTo>
                  <a:pt x="179832" y="0"/>
                </a:lnTo>
                <a:lnTo>
                  <a:pt x="132115" y="6441"/>
                </a:lnTo>
                <a:lnTo>
                  <a:pt x="89182" y="24609"/>
                </a:lnTo>
                <a:lnTo>
                  <a:pt x="52768" y="52768"/>
                </a:lnTo>
                <a:lnTo>
                  <a:pt x="24609" y="89182"/>
                </a:lnTo>
                <a:lnTo>
                  <a:pt x="6441" y="132115"/>
                </a:lnTo>
                <a:lnTo>
                  <a:pt x="0" y="179832"/>
                </a:lnTo>
                <a:lnTo>
                  <a:pt x="0" y="899160"/>
                </a:lnTo>
                <a:lnTo>
                  <a:pt x="6441" y="947405"/>
                </a:lnTo>
                <a:lnTo>
                  <a:pt x="24609" y="990487"/>
                </a:lnTo>
                <a:lnTo>
                  <a:pt x="52768" y="1026795"/>
                </a:lnTo>
                <a:lnTo>
                  <a:pt x="89182" y="1054720"/>
                </a:lnTo>
                <a:lnTo>
                  <a:pt x="132115" y="1072656"/>
                </a:lnTo>
                <a:lnTo>
                  <a:pt x="179832" y="1078992"/>
                </a:lnTo>
                <a:lnTo>
                  <a:pt x="3796281" y="1078992"/>
                </a:lnTo>
                <a:lnTo>
                  <a:pt x="3843997" y="1072656"/>
                </a:lnTo>
                <a:lnTo>
                  <a:pt x="3886930" y="1054720"/>
                </a:lnTo>
                <a:lnTo>
                  <a:pt x="3923344" y="1026795"/>
                </a:lnTo>
                <a:lnTo>
                  <a:pt x="3951503" y="990487"/>
                </a:lnTo>
                <a:lnTo>
                  <a:pt x="3969671" y="947405"/>
                </a:lnTo>
                <a:lnTo>
                  <a:pt x="3976113" y="899160"/>
                </a:lnTo>
                <a:close/>
              </a:path>
            </a:pathLst>
          </a:custGeom>
          <a:solidFill>
            <a:srgbClr val="E0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4949" y="4404360"/>
            <a:ext cx="3987165" cy="1091565"/>
          </a:xfrm>
          <a:custGeom>
            <a:avLst/>
            <a:gdLst/>
            <a:ahLst/>
            <a:cxnLst/>
            <a:rect l="l" t="t" r="r" b="b"/>
            <a:pathLst>
              <a:path w="3987165" h="1091564">
                <a:moveTo>
                  <a:pt x="3986781" y="905256"/>
                </a:moveTo>
                <a:lnTo>
                  <a:pt x="3986781" y="185928"/>
                </a:lnTo>
                <a:lnTo>
                  <a:pt x="3985257" y="167640"/>
                </a:lnTo>
                <a:lnTo>
                  <a:pt x="3971541" y="114300"/>
                </a:lnTo>
                <a:lnTo>
                  <a:pt x="3944109" y="68580"/>
                </a:lnTo>
                <a:lnTo>
                  <a:pt x="3904485" y="32004"/>
                </a:lnTo>
                <a:lnTo>
                  <a:pt x="3855717" y="9144"/>
                </a:lnTo>
                <a:lnTo>
                  <a:pt x="3800853" y="0"/>
                </a:lnTo>
                <a:lnTo>
                  <a:pt x="184404" y="0"/>
                </a:lnTo>
                <a:lnTo>
                  <a:pt x="129540" y="9144"/>
                </a:lnTo>
                <a:lnTo>
                  <a:pt x="80772" y="32004"/>
                </a:lnTo>
                <a:lnTo>
                  <a:pt x="41148" y="68580"/>
                </a:lnTo>
                <a:lnTo>
                  <a:pt x="13716" y="114300"/>
                </a:lnTo>
                <a:lnTo>
                  <a:pt x="0" y="167640"/>
                </a:lnTo>
                <a:lnTo>
                  <a:pt x="0" y="925068"/>
                </a:lnTo>
                <a:lnTo>
                  <a:pt x="3048" y="943356"/>
                </a:lnTo>
                <a:lnTo>
                  <a:pt x="7620" y="961644"/>
                </a:lnTo>
                <a:lnTo>
                  <a:pt x="10668" y="970026"/>
                </a:lnTo>
                <a:lnTo>
                  <a:pt x="10668" y="169164"/>
                </a:lnTo>
                <a:lnTo>
                  <a:pt x="13716" y="150876"/>
                </a:lnTo>
                <a:lnTo>
                  <a:pt x="18288" y="134112"/>
                </a:lnTo>
                <a:lnTo>
                  <a:pt x="24384" y="117348"/>
                </a:lnTo>
                <a:lnTo>
                  <a:pt x="24384" y="118872"/>
                </a:lnTo>
                <a:lnTo>
                  <a:pt x="32004" y="102108"/>
                </a:lnTo>
                <a:lnTo>
                  <a:pt x="32004" y="103632"/>
                </a:lnTo>
                <a:lnTo>
                  <a:pt x="39624" y="90932"/>
                </a:lnTo>
                <a:lnTo>
                  <a:pt x="39624" y="88392"/>
                </a:lnTo>
                <a:lnTo>
                  <a:pt x="50292" y="74676"/>
                </a:lnTo>
                <a:lnTo>
                  <a:pt x="60960" y="64008"/>
                </a:lnTo>
                <a:lnTo>
                  <a:pt x="60960" y="62484"/>
                </a:lnTo>
                <a:lnTo>
                  <a:pt x="73152" y="53001"/>
                </a:lnTo>
                <a:lnTo>
                  <a:pt x="73152" y="51816"/>
                </a:lnTo>
                <a:lnTo>
                  <a:pt x="86868" y="41148"/>
                </a:lnTo>
                <a:lnTo>
                  <a:pt x="102108" y="32004"/>
                </a:lnTo>
                <a:lnTo>
                  <a:pt x="102108" y="33528"/>
                </a:lnTo>
                <a:lnTo>
                  <a:pt x="117348" y="25908"/>
                </a:lnTo>
                <a:lnTo>
                  <a:pt x="132588" y="19812"/>
                </a:lnTo>
                <a:lnTo>
                  <a:pt x="149352" y="15240"/>
                </a:lnTo>
                <a:lnTo>
                  <a:pt x="166116" y="12446"/>
                </a:lnTo>
                <a:lnTo>
                  <a:pt x="166116" y="12192"/>
                </a:lnTo>
                <a:lnTo>
                  <a:pt x="3819141" y="12192"/>
                </a:lnTo>
                <a:lnTo>
                  <a:pt x="3835905" y="15240"/>
                </a:lnTo>
                <a:lnTo>
                  <a:pt x="3852669" y="19812"/>
                </a:lnTo>
                <a:lnTo>
                  <a:pt x="3869433" y="25908"/>
                </a:lnTo>
                <a:lnTo>
                  <a:pt x="3884673" y="33528"/>
                </a:lnTo>
                <a:lnTo>
                  <a:pt x="3884673" y="32004"/>
                </a:lnTo>
                <a:lnTo>
                  <a:pt x="3898389" y="41148"/>
                </a:lnTo>
                <a:lnTo>
                  <a:pt x="3912105" y="51816"/>
                </a:lnTo>
                <a:lnTo>
                  <a:pt x="3924297" y="62484"/>
                </a:lnTo>
                <a:lnTo>
                  <a:pt x="3936489" y="74676"/>
                </a:lnTo>
                <a:lnTo>
                  <a:pt x="3936489" y="76635"/>
                </a:lnTo>
                <a:lnTo>
                  <a:pt x="3945633" y="88392"/>
                </a:lnTo>
                <a:lnTo>
                  <a:pt x="3954777" y="103632"/>
                </a:lnTo>
                <a:lnTo>
                  <a:pt x="3954777" y="102108"/>
                </a:lnTo>
                <a:lnTo>
                  <a:pt x="3962397" y="118872"/>
                </a:lnTo>
                <a:lnTo>
                  <a:pt x="3962397" y="117348"/>
                </a:lnTo>
                <a:lnTo>
                  <a:pt x="3968493" y="134112"/>
                </a:lnTo>
                <a:lnTo>
                  <a:pt x="3968493" y="139700"/>
                </a:lnTo>
                <a:lnTo>
                  <a:pt x="3971541" y="150876"/>
                </a:lnTo>
                <a:lnTo>
                  <a:pt x="3974589" y="169164"/>
                </a:lnTo>
                <a:lnTo>
                  <a:pt x="3974589" y="167640"/>
                </a:lnTo>
                <a:lnTo>
                  <a:pt x="3976113" y="185928"/>
                </a:lnTo>
                <a:lnTo>
                  <a:pt x="3976113" y="965835"/>
                </a:lnTo>
                <a:lnTo>
                  <a:pt x="3977637" y="961644"/>
                </a:lnTo>
                <a:lnTo>
                  <a:pt x="3982209" y="943356"/>
                </a:lnTo>
                <a:lnTo>
                  <a:pt x="3985257" y="925068"/>
                </a:lnTo>
                <a:lnTo>
                  <a:pt x="3986781" y="905256"/>
                </a:lnTo>
                <a:close/>
              </a:path>
              <a:path w="3987165" h="1091564">
                <a:moveTo>
                  <a:pt x="41148" y="1004316"/>
                </a:moveTo>
                <a:lnTo>
                  <a:pt x="32004" y="989076"/>
                </a:lnTo>
                <a:lnTo>
                  <a:pt x="24384" y="973836"/>
                </a:lnTo>
                <a:lnTo>
                  <a:pt x="18288" y="957072"/>
                </a:lnTo>
                <a:lnTo>
                  <a:pt x="18288" y="958596"/>
                </a:lnTo>
                <a:lnTo>
                  <a:pt x="13716" y="940308"/>
                </a:lnTo>
                <a:lnTo>
                  <a:pt x="13716" y="941832"/>
                </a:lnTo>
                <a:lnTo>
                  <a:pt x="10668" y="923544"/>
                </a:lnTo>
                <a:lnTo>
                  <a:pt x="10668" y="970026"/>
                </a:lnTo>
                <a:lnTo>
                  <a:pt x="13716" y="978408"/>
                </a:lnTo>
                <a:lnTo>
                  <a:pt x="21336" y="993648"/>
                </a:lnTo>
                <a:lnTo>
                  <a:pt x="30480" y="1008888"/>
                </a:lnTo>
                <a:lnTo>
                  <a:pt x="39624" y="1021950"/>
                </a:lnTo>
                <a:lnTo>
                  <a:pt x="39624" y="1002792"/>
                </a:lnTo>
                <a:lnTo>
                  <a:pt x="41148" y="1004316"/>
                </a:lnTo>
                <a:close/>
              </a:path>
              <a:path w="3987165" h="1091564">
                <a:moveTo>
                  <a:pt x="41148" y="88392"/>
                </a:moveTo>
                <a:lnTo>
                  <a:pt x="39624" y="88392"/>
                </a:lnTo>
                <a:lnTo>
                  <a:pt x="39624" y="90932"/>
                </a:lnTo>
                <a:lnTo>
                  <a:pt x="41148" y="88392"/>
                </a:lnTo>
                <a:close/>
              </a:path>
              <a:path w="3987165" h="1091564">
                <a:moveTo>
                  <a:pt x="62484" y="1028700"/>
                </a:moveTo>
                <a:lnTo>
                  <a:pt x="50292" y="1016508"/>
                </a:lnTo>
                <a:lnTo>
                  <a:pt x="39624" y="1002792"/>
                </a:lnTo>
                <a:lnTo>
                  <a:pt x="39624" y="1021950"/>
                </a:lnTo>
                <a:lnTo>
                  <a:pt x="41148" y="1024128"/>
                </a:lnTo>
                <a:lnTo>
                  <a:pt x="53340" y="1036320"/>
                </a:lnTo>
                <a:lnTo>
                  <a:pt x="60960" y="1043093"/>
                </a:lnTo>
                <a:lnTo>
                  <a:pt x="60960" y="1028700"/>
                </a:lnTo>
                <a:lnTo>
                  <a:pt x="62484" y="1028700"/>
                </a:lnTo>
                <a:close/>
              </a:path>
              <a:path w="3987165" h="1091564">
                <a:moveTo>
                  <a:pt x="62484" y="62484"/>
                </a:moveTo>
                <a:lnTo>
                  <a:pt x="60960" y="62484"/>
                </a:lnTo>
                <a:lnTo>
                  <a:pt x="60960" y="64008"/>
                </a:lnTo>
                <a:lnTo>
                  <a:pt x="62484" y="62484"/>
                </a:lnTo>
                <a:close/>
              </a:path>
              <a:path w="3987165" h="1091564">
                <a:moveTo>
                  <a:pt x="74676" y="1040892"/>
                </a:moveTo>
                <a:lnTo>
                  <a:pt x="60960" y="1028700"/>
                </a:lnTo>
                <a:lnTo>
                  <a:pt x="60960" y="1043093"/>
                </a:lnTo>
                <a:lnTo>
                  <a:pt x="67056" y="1048512"/>
                </a:lnTo>
                <a:lnTo>
                  <a:pt x="73152" y="1053253"/>
                </a:lnTo>
                <a:lnTo>
                  <a:pt x="73152" y="1040892"/>
                </a:lnTo>
                <a:lnTo>
                  <a:pt x="74676" y="1040892"/>
                </a:lnTo>
                <a:close/>
              </a:path>
              <a:path w="3987165" h="1091564">
                <a:moveTo>
                  <a:pt x="74676" y="51816"/>
                </a:moveTo>
                <a:lnTo>
                  <a:pt x="73152" y="51816"/>
                </a:lnTo>
                <a:lnTo>
                  <a:pt x="73152" y="53001"/>
                </a:lnTo>
                <a:lnTo>
                  <a:pt x="74676" y="51816"/>
                </a:lnTo>
                <a:close/>
              </a:path>
              <a:path w="3987165" h="1091564">
                <a:moveTo>
                  <a:pt x="167640" y="1078992"/>
                </a:moveTo>
                <a:lnTo>
                  <a:pt x="149352" y="1075944"/>
                </a:lnTo>
                <a:lnTo>
                  <a:pt x="149352" y="1077468"/>
                </a:lnTo>
                <a:lnTo>
                  <a:pt x="132588" y="1072896"/>
                </a:lnTo>
                <a:lnTo>
                  <a:pt x="117348" y="1066800"/>
                </a:lnTo>
                <a:lnTo>
                  <a:pt x="102108" y="1059180"/>
                </a:lnTo>
                <a:lnTo>
                  <a:pt x="86868" y="1050036"/>
                </a:lnTo>
                <a:lnTo>
                  <a:pt x="73152" y="1040892"/>
                </a:lnTo>
                <a:lnTo>
                  <a:pt x="73152" y="1053253"/>
                </a:lnTo>
                <a:lnTo>
                  <a:pt x="112776" y="1077468"/>
                </a:lnTo>
                <a:lnTo>
                  <a:pt x="166116" y="1089660"/>
                </a:lnTo>
                <a:lnTo>
                  <a:pt x="166116" y="1078992"/>
                </a:lnTo>
                <a:lnTo>
                  <a:pt x="167640" y="1078992"/>
                </a:lnTo>
                <a:close/>
              </a:path>
              <a:path w="3987165" h="1091564">
                <a:moveTo>
                  <a:pt x="167640" y="12192"/>
                </a:moveTo>
                <a:lnTo>
                  <a:pt x="166116" y="12192"/>
                </a:lnTo>
                <a:lnTo>
                  <a:pt x="166116" y="12446"/>
                </a:lnTo>
                <a:lnTo>
                  <a:pt x="167640" y="12192"/>
                </a:lnTo>
                <a:close/>
              </a:path>
              <a:path w="3987165" h="1091564">
                <a:moveTo>
                  <a:pt x="3936489" y="1031748"/>
                </a:moveTo>
                <a:lnTo>
                  <a:pt x="3936489" y="1016508"/>
                </a:lnTo>
                <a:lnTo>
                  <a:pt x="3912105" y="1040892"/>
                </a:lnTo>
                <a:lnTo>
                  <a:pt x="3884673" y="1059180"/>
                </a:lnTo>
                <a:lnTo>
                  <a:pt x="3869433" y="1066800"/>
                </a:lnTo>
                <a:lnTo>
                  <a:pt x="3852669" y="1072896"/>
                </a:lnTo>
                <a:lnTo>
                  <a:pt x="3835905" y="1077468"/>
                </a:lnTo>
                <a:lnTo>
                  <a:pt x="3835905" y="1075944"/>
                </a:lnTo>
                <a:lnTo>
                  <a:pt x="3819141" y="1078992"/>
                </a:lnTo>
                <a:lnTo>
                  <a:pt x="3800853" y="1080516"/>
                </a:lnTo>
                <a:lnTo>
                  <a:pt x="184404" y="1080516"/>
                </a:lnTo>
                <a:lnTo>
                  <a:pt x="166116" y="1078992"/>
                </a:lnTo>
                <a:lnTo>
                  <a:pt x="166116" y="1089660"/>
                </a:lnTo>
                <a:lnTo>
                  <a:pt x="184404" y="1091184"/>
                </a:lnTo>
                <a:lnTo>
                  <a:pt x="3800853" y="1091184"/>
                </a:lnTo>
                <a:lnTo>
                  <a:pt x="3820665" y="1089660"/>
                </a:lnTo>
                <a:lnTo>
                  <a:pt x="3874005" y="1077468"/>
                </a:lnTo>
                <a:lnTo>
                  <a:pt x="3919725" y="1048512"/>
                </a:lnTo>
                <a:lnTo>
                  <a:pt x="3936489" y="1031748"/>
                </a:lnTo>
                <a:close/>
              </a:path>
              <a:path w="3987165" h="1091564">
                <a:moveTo>
                  <a:pt x="185928" y="1080516"/>
                </a:moveTo>
                <a:lnTo>
                  <a:pt x="184404" y="1080398"/>
                </a:lnTo>
                <a:lnTo>
                  <a:pt x="185928" y="1080516"/>
                </a:lnTo>
                <a:close/>
              </a:path>
              <a:path w="3987165" h="1091564">
                <a:moveTo>
                  <a:pt x="3936489" y="76635"/>
                </a:moveTo>
                <a:lnTo>
                  <a:pt x="3936489" y="74676"/>
                </a:lnTo>
                <a:lnTo>
                  <a:pt x="3934965" y="74676"/>
                </a:lnTo>
                <a:lnTo>
                  <a:pt x="3936489" y="76635"/>
                </a:lnTo>
                <a:close/>
              </a:path>
              <a:path w="3987165" h="1091564">
                <a:moveTo>
                  <a:pt x="3968493" y="984504"/>
                </a:moveTo>
                <a:lnTo>
                  <a:pt x="3968493" y="957072"/>
                </a:lnTo>
                <a:lnTo>
                  <a:pt x="3962397" y="973836"/>
                </a:lnTo>
                <a:lnTo>
                  <a:pt x="3954777" y="989076"/>
                </a:lnTo>
                <a:lnTo>
                  <a:pt x="3945633" y="1004316"/>
                </a:lnTo>
                <a:lnTo>
                  <a:pt x="3945633" y="1002792"/>
                </a:lnTo>
                <a:lnTo>
                  <a:pt x="3934965" y="1016508"/>
                </a:lnTo>
                <a:lnTo>
                  <a:pt x="3936489" y="1016508"/>
                </a:lnTo>
                <a:lnTo>
                  <a:pt x="3936489" y="1031748"/>
                </a:lnTo>
                <a:lnTo>
                  <a:pt x="3944109" y="1024128"/>
                </a:lnTo>
                <a:lnTo>
                  <a:pt x="3954777" y="1008888"/>
                </a:lnTo>
                <a:lnTo>
                  <a:pt x="3963921" y="993648"/>
                </a:lnTo>
                <a:lnTo>
                  <a:pt x="3968493" y="984504"/>
                </a:lnTo>
                <a:close/>
              </a:path>
              <a:path w="3987165" h="1091564">
                <a:moveTo>
                  <a:pt x="3968493" y="139700"/>
                </a:moveTo>
                <a:lnTo>
                  <a:pt x="3968493" y="134112"/>
                </a:lnTo>
                <a:lnTo>
                  <a:pt x="3966969" y="134112"/>
                </a:lnTo>
                <a:lnTo>
                  <a:pt x="3968493" y="139700"/>
                </a:lnTo>
                <a:close/>
              </a:path>
              <a:path w="3987165" h="1091564">
                <a:moveTo>
                  <a:pt x="3976113" y="965835"/>
                </a:moveTo>
                <a:lnTo>
                  <a:pt x="3976113" y="905256"/>
                </a:lnTo>
                <a:lnTo>
                  <a:pt x="3974589" y="923544"/>
                </a:lnTo>
                <a:lnTo>
                  <a:pt x="3971541" y="941832"/>
                </a:lnTo>
                <a:lnTo>
                  <a:pt x="3971541" y="940308"/>
                </a:lnTo>
                <a:lnTo>
                  <a:pt x="3966969" y="958596"/>
                </a:lnTo>
                <a:lnTo>
                  <a:pt x="3968493" y="957072"/>
                </a:lnTo>
                <a:lnTo>
                  <a:pt x="3968493" y="984504"/>
                </a:lnTo>
                <a:lnTo>
                  <a:pt x="3971541" y="978408"/>
                </a:lnTo>
                <a:lnTo>
                  <a:pt x="3976113" y="96583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50932" y="4524246"/>
            <a:ext cx="168021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12420" algn="l"/>
                <a:tab pos="313055" algn="l"/>
                <a:tab pos="1438910" algn="l"/>
              </a:tabLst>
            </a:pPr>
            <a:r>
              <a:rPr sz="1750" dirty="0">
                <a:latin typeface="Calibri"/>
                <a:cs typeface="Calibri"/>
              </a:rPr>
              <a:t>Mudan</a:t>
            </a:r>
            <a:r>
              <a:rPr sz="1750" spc="-10" dirty="0">
                <a:latin typeface="Calibri"/>
                <a:cs typeface="Calibri"/>
              </a:rPr>
              <a:t>ç</a:t>
            </a:r>
            <a:r>
              <a:rPr sz="1750" dirty="0">
                <a:latin typeface="Calibri"/>
                <a:cs typeface="Calibri"/>
              </a:rPr>
              <a:t>as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dirty="0">
                <a:latin typeface="Calibri"/>
                <a:cs typeface="Calibri"/>
              </a:rPr>
              <a:t>de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96501" y="4524246"/>
            <a:ext cx="188785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3610" algn="l"/>
              </a:tabLst>
            </a:pPr>
            <a:r>
              <a:rPr sz="1750" dirty="0">
                <a:latin typeface="Calibri"/>
                <a:cs typeface="Calibri"/>
              </a:rPr>
              <a:t>cr</a:t>
            </a:r>
            <a:r>
              <a:rPr sz="1750" spc="0" dirty="0">
                <a:latin typeface="Calibri"/>
                <a:cs typeface="Calibri"/>
              </a:rPr>
              <a:t>i</a:t>
            </a:r>
            <a:r>
              <a:rPr sz="1750" spc="-25" dirty="0">
                <a:latin typeface="Calibri"/>
                <a:cs typeface="Calibri"/>
              </a:rPr>
              <a:t>t</a:t>
            </a:r>
            <a:r>
              <a:rPr sz="1750" dirty="0">
                <a:latin typeface="Calibri"/>
                <a:cs typeface="Calibri"/>
              </a:rPr>
              <a:t>ér</a:t>
            </a:r>
            <a:r>
              <a:rPr sz="1750" spc="0" dirty="0">
                <a:latin typeface="Calibri"/>
                <a:cs typeface="Calibri"/>
              </a:rPr>
              <a:t>i</a:t>
            </a:r>
            <a:r>
              <a:rPr sz="1750" dirty="0">
                <a:latin typeface="Calibri"/>
                <a:cs typeface="Calibri"/>
              </a:rPr>
              <a:t>os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-10" dirty="0">
                <a:latin typeface="Calibri"/>
                <a:cs typeface="Calibri"/>
              </a:rPr>
              <a:t>c</a:t>
            </a:r>
            <a:r>
              <a:rPr sz="1750" dirty="0">
                <a:latin typeface="Calibri"/>
                <a:cs typeface="Calibri"/>
              </a:rPr>
              <a:t>o</a:t>
            </a:r>
            <a:r>
              <a:rPr sz="1750" spc="-10" dirty="0">
                <a:latin typeface="Calibri"/>
                <a:cs typeface="Calibri"/>
              </a:rPr>
              <a:t>n</a:t>
            </a:r>
            <a:r>
              <a:rPr sz="1750" spc="-25" dirty="0">
                <a:latin typeface="Calibri"/>
                <a:cs typeface="Calibri"/>
              </a:rPr>
              <a:t>t</a:t>
            </a:r>
            <a:r>
              <a:rPr sz="1750" dirty="0">
                <a:latin typeface="Calibri"/>
                <a:cs typeface="Calibri"/>
              </a:rPr>
              <a:t>ábe</a:t>
            </a:r>
            <a:r>
              <a:rPr sz="1750" spc="0" dirty="0">
                <a:latin typeface="Calibri"/>
                <a:cs typeface="Calibri"/>
              </a:rPr>
              <a:t>i</a:t>
            </a:r>
            <a:r>
              <a:rPr sz="1750" spc="-5" dirty="0">
                <a:latin typeface="Calibri"/>
                <a:cs typeface="Calibri"/>
              </a:rPr>
              <a:t>s</a:t>
            </a:r>
            <a:r>
              <a:rPr sz="1750" dirty="0">
                <a:latin typeface="Calibri"/>
                <a:cs typeface="Calibri"/>
              </a:rPr>
              <a:t>: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51165" y="4790945"/>
            <a:ext cx="343281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50" spc="-5" dirty="0">
                <a:latin typeface="Calibri"/>
                <a:cs typeface="Calibri"/>
              </a:rPr>
              <a:t>lançados </a:t>
            </a:r>
            <a:r>
              <a:rPr sz="1750" dirty="0">
                <a:latin typeface="Calibri"/>
                <a:cs typeface="Calibri"/>
              </a:rPr>
              <a:t>no </a:t>
            </a:r>
            <a:r>
              <a:rPr sz="1750" spc="-5" dirty="0">
                <a:latin typeface="Calibri"/>
                <a:cs typeface="Calibri"/>
              </a:rPr>
              <a:t>PL </a:t>
            </a:r>
            <a:r>
              <a:rPr sz="1750" dirty="0">
                <a:latin typeface="Calibri"/>
                <a:cs typeface="Calibri"/>
              </a:rPr>
              <a:t>e evidenciados em  </a:t>
            </a:r>
            <a:r>
              <a:rPr sz="1750" spc="-10" dirty="0">
                <a:latin typeface="Calibri"/>
                <a:cs typeface="Calibri"/>
              </a:rPr>
              <a:t>Notas</a:t>
            </a:r>
            <a:r>
              <a:rPr sz="1750" spc="0" dirty="0">
                <a:latin typeface="Calibri"/>
                <a:cs typeface="Calibri"/>
              </a:rPr>
              <a:t> </a:t>
            </a:r>
            <a:r>
              <a:rPr sz="1750" spc="-5" dirty="0">
                <a:latin typeface="Calibri"/>
                <a:cs typeface="Calibri"/>
              </a:rPr>
              <a:t>Explicativas.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16046" y="2819400"/>
            <a:ext cx="3220720" cy="1862455"/>
          </a:xfrm>
          <a:custGeom>
            <a:avLst/>
            <a:gdLst/>
            <a:ahLst/>
            <a:cxnLst/>
            <a:rect l="l" t="t" r="r" b="b"/>
            <a:pathLst>
              <a:path w="3220720" h="1862454">
                <a:moveTo>
                  <a:pt x="3220212" y="1551432"/>
                </a:moveTo>
                <a:lnTo>
                  <a:pt x="3220212" y="309372"/>
                </a:lnTo>
                <a:lnTo>
                  <a:pt x="3216853" y="263694"/>
                </a:lnTo>
                <a:lnTo>
                  <a:pt x="3207099" y="220084"/>
                </a:lnTo>
                <a:lnTo>
                  <a:pt x="3191430" y="179023"/>
                </a:lnTo>
                <a:lnTo>
                  <a:pt x="3170326" y="140992"/>
                </a:lnTo>
                <a:lnTo>
                  <a:pt x="3144269" y="106471"/>
                </a:lnTo>
                <a:lnTo>
                  <a:pt x="3113740" y="75942"/>
                </a:lnTo>
                <a:lnTo>
                  <a:pt x="3079219" y="49885"/>
                </a:lnTo>
                <a:lnTo>
                  <a:pt x="3041188" y="28781"/>
                </a:lnTo>
                <a:lnTo>
                  <a:pt x="3000127" y="13112"/>
                </a:lnTo>
                <a:lnTo>
                  <a:pt x="2956517" y="3358"/>
                </a:lnTo>
                <a:lnTo>
                  <a:pt x="2910840" y="0"/>
                </a:lnTo>
                <a:lnTo>
                  <a:pt x="310896" y="0"/>
                </a:lnTo>
                <a:lnTo>
                  <a:pt x="264839" y="3358"/>
                </a:lnTo>
                <a:lnTo>
                  <a:pt x="220919" y="13112"/>
                </a:lnTo>
                <a:lnTo>
                  <a:pt x="179609" y="28781"/>
                </a:lnTo>
                <a:lnTo>
                  <a:pt x="141385" y="49885"/>
                </a:lnTo>
                <a:lnTo>
                  <a:pt x="106718" y="75942"/>
                </a:lnTo>
                <a:lnTo>
                  <a:pt x="76085" y="106471"/>
                </a:lnTo>
                <a:lnTo>
                  <a:pt x="49958" y="140992"/>
                </a:lnTo>
                <a:lnTo>
                  <a:pt x="28812" y="179023"/>
                </a:lnTo>
                <a:lnTo>
                  <a:pt x="13121" y="220084"/>
                </a:lnTo>
                <a:lnTo>
                  <a:pt x="3359" y="263694"/>
                </a:lnTo>
                <a:lnTo>
                  <a:pt x="0" y="309372"/>
                </a:lnTo>
                <a:lnTo>
                  <a:pt x="0" y="1551432"/>
                </a:lnTo>
                <a:lnTo>
                  <a:pt x="3359" y="1597488"/>
                </a:lnTo>
                <a:lnTo>
                  <a:pt x="13121" y="1641408"/>
                </a:lnTo>
                <a:lnTo>
                  <a:pt x="28812" y="1682718"/>
                </a:lnTo>
                <a:lnTo>
                  <a:pt x="49958" y="1720942"/>
                </a:lnTo>
                <a:lnTo>
                  <a:pt x="76085" y="1755609"/>
                </a:lnTo>
                <a:lnTo>
                  <a:pt x="106718" y="1786242"/>
                </a:lnTo>
                <a:lnTo>
                  <a:pt x="141385" y="1812369"/>
                </a:lnTo>
                <a:lnTo>
                  <a:pt x="179609" y="1833515"/>
                </a:lnTo>
                <a:lnTo>
                  <a:pt x="220919" y="1849206"/>
                </a:lnTo>
                <a:lnTo>
                  <a:pt x="264839" y="1858968"/>
                </a:lnTo>
                <a:lnTo>
                  <a:pt x="310896" y="1862328"/>
                </a:lnTo>
                <a:lnTo>
                  <a:pt x="2910840" y="1862328"/>
                </a:lnTo>
                <a:lnTo>
                  <a:pt x="2956517" y="1858968"/>
                </a:lnTo>
                <a:lnTo>
                  <a:pt x="3000127" y="1849206"/>
                </a:lnTo>
                <a:lnTo>
                  <a:pt x="3041188" y="1833515"/>
                </a:lnTo>
                <a:lnTo>
                  <a:pt x="3079219" y="1812369"/>
                </a:lnTo>
                <a:lnTo>
                  <a:pt x="3113740" y="1786242"/>
                </a:lnTo>
                <a:lnTo>
                  <a:pt x="3144269" y="1755609"/>
                </a:lnTo>
                <a:lnTo>
                  <a:pt x="3170326" y="1720942"/>
                </a:lnTo>
                <a:lnTo>
                  <a:pt x="3191430" y="1682718"/>
                </a:lnTo>
                <a:lnTo>
                  <a:pt x="3207099" y="1641408"/>
                </a:lnTo>
                <a:lnTo>
                  <a:pt x="3216853" y="1597488"/>
                </a:lnTo>
                <a:lnTo>
                  <a:pt x="3220212" y="1551432"/>
                </a:lnTo>
                <a:close/>
              </a:path>
            </a:pathLst>
          </a:custGeom>
          <a:solidFill>
            <a:srgbClr val="E0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11474" y="2813304"/>
            <a:ext cx="3230880" cy="1874520"/>
          </a:xfrm>
          <a:custGeom>
            <a:avLst/>
            <a:gdLst/>
            <a:ahLst/>
            <a:cxnLst/>
            <a:rect l="l" t="t" r="r" b="b"/>
            <a:pathLst>
              <a:path w="3230879" h="1874520">
                <a:moveTo>
                  <a:pt x="3230880" y="1574292"/>
                </a:moveTo>
                <a:lnTo>
                  <a:pt x="3230880" y="300228"/>
                </a:lnTo>
                <a:lnTo>
                  <a:pt x="3227832" y="268224"/>
                </a:lnTo>
                <a:lnTo>
                  <a:pt x="3221736" y="237744"/>
                </a:lnTo>
                <a:lnTo>
                  <a:pt x="3212592" y="207264"/>
                </a:lnTo>
                <a:lnTo>
                  <a:pt x="3206496" y="193548"/>
                </a:lnTo>
                <a:lnTo>
                  <a:pt x="3200400" y="178308"/>
                </a:lnTo>
                <a:lnTo>
                  <a:pt x="3192780" y="166116"/>
                </a:lnTo>
                <a:lnTo>
                  <a:pt x="3177540" y="138684"/>
                </a:lnTo>
                <a:lnTo>
                  <a:pt x="3159252" y="114300"/>
                </a:lnTo>
                <a:lnTo>
                  <a:pt x="3116580" y="71628"/>
                </a:lnTo>
                <a:lnTo>
                  <a:pt x="3092196" y="53340"/>
                </a:lnTo>
                <a:lnTo>
                  <a:pt x="3078480" y="45720"/>
                </a:lnTo>
                <a:lnTo>
                  <a:pt x="3066288" y="38100"/>
                </a:lnTo>
                <a:lnTo>
                  <a:pt x="3052572" y="30480"/>
                </a:lnTo>
                <a:lnTo>
                  <a:pt x="3037332" y="24384"/>
                </a:lnTo>
                <a:lnTo>
                  <a:pt x="3023616" y="19812"/>
                </a:lnTo>
                <a:lnTo>
                  <a:pt x="3008376" y="13716"/>
                </a:lnTo>
                <a:lnTo>
                  <a:pt x="2994660" y="10668"/>
                </a:lnTo>
                <a:lnTo>
                  <a:pt x="2977896" y="6096"/>
                </a:lnTo>
                <a:lnTo>
                  <a:pt x="2962656" y="3048"/>
                </a:lnTo>
                <a:lnTo>
                  <a:pt x="2947416" y="1524"/>
                </a:lnTo>
                <a:lnTo>
                  <a:pt x="2930652" y="0"/>
                </a:lnTo>
                <a:lnTo>
                  <a:pt x="298704" y="0"/>
                </a:lnTo>
                <a:lnTo>
                  <a:pt x="283464" y="1524"/>
                </a:lnTo>
                <a:lnTo>
                  <a:pt x="266700" y="3048"/>
                </a:lnTo>
                <a:lnTo>
                  <a:pt x="236220" y="9144"/>
                </a:lnTo>
                <a:lnTo>
                  <a:pt x="220980" y="13716"/>
                </a:lnTo>
                <a:lnTo>
                  <a:pt x="207264" y="19812"/>
                </a:lnTo>
                <a:lnTo>
                  <a:pt x="192024" y="24384"/>
                </a:lnTo>
                <a:lnTo>
                  <a:pt x="150876" y="45720"/>
                </a:lnTo>
                <a:lnTo>
                  <a:pt x="114300" y="71628"/>
                </a:lnTo>
                <a:lnTo>
                  <a:pt x="71628" y="114300"/>
                </a:lnTo>
                <a:lnTo>
                  <a:pt x="38100" y="166116"/>
                </a:lnTo>
                <a:lnTo>
                  <a:pt x="30480" y="178308"/>
                </a:lnTo>
                <a:lnTo>
                  <a:pt x="24384" y="193548"/>
                </a:lnTo>
                <a:lnTo>
                  <a:pt x="18288" y="207264"/>
                </a:lnTo>
                <a:lnTo>
                  <a:pt x="9144" y="237744"/>
                </a:lnTo>
                <a:lnTo>
                  <a:pt x="3048" y="268224"/>
                </a:lnTo>
                <a:lnTo>
                  <a:pt x="0" y="300228"/>
                </a:lnTo>
                <a:lnTo>
                  <a:pt x="0" y="1574292"/>
                </a:lnTo>
                <a:lnTo>
                  <a:pt x="3048" y="1606296"/>
                </a:lnTo>
                <a:lnTo>
                  <a:pt x="9144" y="1636776"/>
                </a:lnTo>
                <a:lnTo>
                  <a:pt x="10668" y="1641856"/>
                </a:lnTo>
                <a:lnTo>
                  <a:pt x="10668" y="300228"/>
                </a:lnTo>
                <a:lnTo>
                  <a:pt x="13716" y="269748"/>
                </a:lnTo>
                <a:lnTo>
                  <a:pt x="19812" y="239268"/>
                </a:lnTo>
                <a:lnTo>
                  <a:pt x="19812" y="240792"/>
                </a:lnTo>
                <a:lnTo>
                  <a:pt x="24384" y="225552"/>
                </a:lnTo>
                <a:lnTo>
                  <a:pt x="28956" y="211836"/>
                </a:lnTo>
                <a:lnTo>
                  <a:pt x="35052" y="196596"/>
                </a:lnTo>
                <a:lnTo>
                  <a:pt x="35052" y="198120"/>
                </a:lnTo>
                <a:lnTo>
                  <a:pt x="47244" y="170688"/>
                </a:lnTo>
                <a:lnTo>
                  <a:pt x="62484" y="146304"/>
                </a:lnTo>
                <a:lnTo>
                  <a:pt x="79248" y="123952"/>
                </a:lnTo>
                <a:lnTo>
                  <a:pt x="79248" y="121920"/>
                </a:lnTo>
                <a:lnTo>
                  <a:pt x="99060" y="102108"/>
                </a:lnTo>
                <a:lnTo>
                  <a:pt x="99060" y="100584"/>
                </a:lnTo>
                <a:lnTo>
                  <a:pt x="121920" y="80772"/>
                </a:lnTo>
                <a:lnTo>
                  <a:pt x="132588" y="71628"/>
                </a:lnTo>
                <a:lnTo>
                  <a:pt x="144780" y="62484"/>
                </a:lnTo>
                <a:lnTo>
                  <a:pt x="144780" y="64008"/>
                </a:lnTo>
                <a:lnTo>
                  <a:pt x="156972" y="54864"/>
                </a:lnTo>
                <a:lnTo>
                  <a:pt x="170688" y="47244"/>
                </a:lnTo>
                <a:lnTo>
                  <a:pt x="182880" y="41148"/>
                </a:lnTo>
                <a:lnTo>
                  <a:pt x="210312" y="28956"/>
                </a:lnTo>
                <a:lnTo>
                  <a:pt x="224028" y="24841"/>
                </a:lnTo>
                <a:lnTo>
                  <a:pt x="224028" y="24384"/>
                </a:lnTo>
                <a:lnTo>
                  <a:pt x="239268" y="21336"/>
                </a:lnTo>
                <a:lnTo>
                  <a:pt x="254508" y="16764"/>
                </a:lnTo>
                <a:lnTo>
                  <a:pt x="268224" y="15392"/>
                </a:lnTo>
                <a:lnTo>
                  <a:pt x="268224" y="15240"/>
                </a:lnTo>
                <a:lnTo>
                  <a:pt x="283464" y="12469"/>
                </a:lnTo>
                <a:lnTo>
                  <a:pt x="283464" y="12192"/>
                </a:lnTo>
                <a:lnTo>
                  <a:pt x="300228" y="12192"/>
                </a:lnTo>
                <a:lnTo>
                  <a:pt x="315468" y="10668"/>
                </a:lnTo>
                <a:lnTo>
                  <a:pt x="2915412" y="10668"/>
                </a:lnTo>
                <a:lnTo>
                  <a:pt x="2930652" y="12192"/>
                </a:lnTo>
                <a:lnTo>
                  <a:pt x="2945892" y="12192"/>
                </a:lnTo>
                <a:lnTo>
                  <a:pt x="2961132" y="15240"/>
                </a:lnTo>
                <a:lnTo>
                  <a:pt x="2976372" y="16764"/>
                </a:lnTo>
                <a:lnTo>
                  <a:pt x="2991612" y="21336"/>
                </a:lnTo>
                <a:lnTo>
                  <a:pt x="3005328" y="24384"/>
                </a:lnTo>
                <a:lnTo>
                  <a:pt x="3020568" y="28956"/>
                </a:lnTo>
                <a:lnTo>
                  <a:pt x="3020568" y="29565"/>
                </a:lnTo>
                <a:lnTo>
                  <a:pt x="3034284" y="35052"/>
                </a:lnTo>
                <a:lnTo>
                  <a:pt x="3034284" y="35729"/>
                </a:lnTo>
                <a:lnTo>
                  <a:pt x="3046476" y="41148"/>
                </a:lnTo>
                <a:lnTo>
                  <a:pt x="3060192" y="48768"/>
                </a:lnTo>
                <a:lnTo>
                  <a:pt x="3060192" y="47244"/>
                </a:lnTo>
                <a:lnTo>
                  <a:pt x="3073908" y="54864"/>
                </a:lnTo>
                <a:lnTo>
                  <a:pt x="3073908" y="55880"/>
                </a:lnTo>
                <a:lnTo>
                  <a:pt x="3086100" y="64008"/>
                </a:lnTo>
                <a:lnTo>
                  <a:pt x="3086100" y="62484"/>
                </a:lnTo>
                <a:lnTo>
                  <a:pt x="3096768" y="71628"/>
                </a:lnTo>
                <a:lnTo>
                  <a:pt x="3108960" y="80772"/>
                </a:lnTo>
                <a:lnTo>
                  <a:pt x="3150108" y="121920"/>
                </a:lnTo>
                <a:lnTo>
                  <a:pt x="3183636" y="170688"/>
                </a:lnTo>
                <a:lnTo>
                  <a:pt x="3195828" y="198120"/>
                </a:lnTo>
                <a:lnTo>
                  <a:pt x="3195828" y="196596"/>
                </a:lnTo>
                <a:lnTo>
                  <a:pt x="3201924" y="211836"/>
                </a:lnTo>
                <a:lnTo>
                  <a:pt x="3206496" y="225552"/>
                </a:lnTo>
                <a:lnTo>
                  <a:pt x="3209544" y="240792"/>
                </a:lnTo>
                <a:lnTo>
                  <a:pt x="3209544" y="239268"/>
                </a:lnTo>
                <a:lnTo>
                  <a:pt x="3214116" y="254508"/>
                </a:lnTo>
                <a:lnTo>
                  <a:pt x="3215640" y="269748"/>
                </a:lnTo>
                <a:lnTo>
                  <a:pt x="3218688" y="284988"/>
                </a:lnTo>
                <a:lnTo>
                  <a:pt x="3220212" y="300228"/>
                </a:lnTo>
                <a:lnTo>
                  <a:pt x="3220212" y="1641856"/>
                </a:lnTo>
                <a:lnTo>
                  <a:pt x="3221736" y="1636776"/>
                </a:lnTo>
                <a:lnTo>
                  <a:pt x="3227832" y="1606296"/>
                </a:lnTo>
                <a:lnTo>
                  <a:pt x="3230880" y="1574292"/>
                </a:lnTo>
                <a:close/>
              </a:path>
              <a:path w="3230879" h="1874520">
                <a:moveTo>
                  <a:pt x="80772" y="1752600"/>
                </a:moveTo>
                <a:lnTo>
                  <a:pt x="47244" y="1703832"/>
                </a:lnTo>
                <a:lnTo>
                  <a:pt x="28956" y="1662684"/>
                </a:lnTo>
                <a:lnTo>
                  <a:pt x="19812" y="1633728"/>
                </a:lnTo>
                <a:lnTo>
                  <a:pt x="19812" y="1635252"/>
                </a:lnTo>
                <a:lnTo>
                  <a:pt x="13716" y="1604772"/>
                </a:lnTo>
                <a:lnTo>
                  <a:pt x="10668" y="1574292"/>
                </a:lnTo>
                <a:lnTo>
                  <a:pt x="10668" y="1641856"/>
                </a:lnTo>
                <a:lnTo>
                  <a:pt x="30480" y="1694688"/>
                </a:lnTo>
                <a:lnTo>
                  <a:pt x="53340" y="1734312"/>
                </a:lnTo>
                <a:lnTo>
                  <a:pt x="79248" y="1767488"/>
                </a:lnTo>
                <a:lnTo>
                  <a:pt x="79248" y="1752600"/>
                </a:lnTo>
                <a:lnTo>
                  <a:pt x="80772" y="1752600"/>
                </a:lnTo>
                <a:close/>
              </a:path>
              <a:path w="3230879" h="1874520">
                <a:moveTo>
                  <a:pt x="80772" y="121920"/>
                </a:moveTo>
                <a:lnTo>
                  <a:pt x="79248" y="121920"/>
                </a:lnTo>
                <a:lnTo>
                  <a:pt x="79248" y="123952"/>
                </a:lnTo>
                <a:lnTo>
                  <a:pt x="80772" y="121920"/>
                </a:lnTo>
                <a:close/>
              </a:path>
              <a:path w="3230879" h="1874520">
                <a:moveTo>
                  <a:pt x="100584" y="1773936"/>
                </a:moveTo>
                <a:lnTo>
                  <a:pt x="79248" y="1752600"/>
                </a:lnTo>
                <a:lnTo>
                  <a:pt x="79248" y="1767488"/>
                </a:lnTo>
                <a:lnTo>
                  <a:pt x="91440" y="1781556"/>
                </a:lnTo>
                <a:lnTo>
                  <a:pt x="99060" y="1788668"/>
                </a:lnTo>
                <a:lnTo>
                  <a:pt x="99060" y="1773936"/>
                </a:lnTo>
                <a:lnTo>
                  <a:pt x="100584" y="1773936"/>
                </a:lnTo>
                <a:close/>
              </a:path>
              <a:path w="3230879" h="1874520">
                <a:moveTo>
                  <a:pt x="100584" y="100584"/>
                </a:moveTo>
                <a:lnTo>
                  <a:pt x="99060" y="100584"/>
                </a:lnTo>
                <a:lnTo>
                  <a:pt x="99060" y="102108"/>
                </a:lnTo>
                <a:lnTo>
                  <a:pt x="100584" y="100584"/>
                </a:lnTo>
                <a:close/>
              </a:path>
              <a:path w="3230879" h="1874520">
                <a:moveTo>
                  <a:pt x="225552" y="1850136"/>
                </a:moveTo>
                <a:lnTo>
                  <a:pt x="210312" y="1844040"/>
                </a:lnTo>
                <a:lnTo>
                  <a:pt x="196596" y="1839468"/>
                </a:lnTo>
                <a:lnTo>
                  <a:pt x="182880" y="1833372"/>
                </a:lnTo>
                <a:lnTo>
                  <a:pt x="170688" y="1825752"/>
                </a:lnTo>
                <a:lnTo>
                  <a:pt x="156972" y="1819656"/>
                </a:lnTo>
                <a:lnTo>
                  <a:pt x="144780" y="1810512"/>
                </a:lnTo>
                <a:lnTo>
                  <a:pt x="132588" y="1802892"/>
                </a:lnTo>
                <a:lnTo>
                  <a:pt x="121920" y="1793748"/>
                </a:lnTo>
                <a:lnTo>
                  <a:pt x="99060" y="1773936"/>
                </a:lnTo>
                <a:lnTo>
                  <a:pt x="99060" y="1788668"/>
                </a:lnTo>
                <a:lnTo>
                  <a:pt x="114300" y="1802892"/>
                </a:lnTo>
                <a:lnTo>
                  <a:pt x="126492" y="1812036"/>
                </a:lnTo>
                <a:lnTo>
                  <a:pt x="138684" y="1819656"/>
                </a:lnTo>
                <a:lnTo>
                  <a:pt x="150876" y="1828800"/>
                </a:lnTo>
                <a:lnTo>
                  <a:pt x="164592" y="1836420"/>
                </a:lnTo>
                <a:lnTo>
                  <a:pt x="178308" y="1842516"/>
                </a:lnTo>
                <a:lnTo>
                  <a:pt x="192024" y="1850136"/>
                </a:lnTo>
                <a:lnTo>
                  <a:pt x="207264" y="1854708"/>
                </a:lnTo>
                <a:lnTo>
                  <a:pt x="220980" y="1860804"/>
                </a:lnTo>
                <a:lnTo>
                  <a:pt x="224028" y="1861413"/>
                </a:lnTo>
                <a:lnTo>
                  <a:pt x="224028" y="1850136"/>
                </a:lnTo>
                <a:lnTo>
                  <a:pt x="225552" y="1850136"/>
                </a:lnTo>
                <a:close/>
              </a:path>
              <a:path w="3230879" h="1874520">
                <a:moveTo>
                  <a:pt x="225552" y="24384"/>
                </a:moveTo>
                <a:lnTo>
                  <a:pt x="224028" y="24384"/>
                </a:lnTo>
                <a:lnTo>
                  <a:pt x="224028" y="24841"/>
                </a:lnTo>
                <a:lnTo>
                  <a:pt x="225552" y="24384"/>
                </a:lnTo>
                <a:close/>
              </a:path>
              <a:path w="3230879" h="1874520">
                <a:moveTo>
                  <a:pt x="269748" y="1859280"/>
                </a:moveTo>
                <a:lnTo>
                  <a:pt x="254508" y="1857756"/>
                </a:lnTo>
                <a:lnTo>
                  <a:pt x="239268" y="1853184"/>
                </a:lnTo>
                <a:lnTo>
                  <a:pt x="224028" y="1850136"/>
                </a:lnTo>
                <a:lnTo>
                  <a:pt x="224028" y="1861413"/>
                </a:lnTo>
                <a:lnTo>
                  <a:pt x="236220" y="1863852"/>
                </a:lnTo>
                <a:lnTo>
                  <a:pt x="251460" y="1868424"/>
                </a:lnTo>
                <a:lnTo>
                  <a:pt x="266700" y="1871472"/>
                </a:lnTo>
                <a:lnTo>
                  <a:pt x="268224" y="1871610"/>
                </a:lnTo>
                <a:lnTo>
                  <a:pt x="268224" y="1859280"/>
                </a:lnTo>
                <a:lnTo>
                  <a:pt x="269748" y="1859280"/>
                </a:lnTo>
                <a:close/>
              </a:path>
              <a:path w="3230879" h="1874520">
                <a:moveTo>
                  <a:pt x="269748" y="15240"/>
                </a:moveTo>
                <a:lnTo>
                  <a:pt x="268224" y="15240"/>
                </a:lnTo>
                <a:lnTo>
                  <a:pt x="268224" y="15392"/>
                </a:lnTo>
                <a:lnTo>
                  <a:pt x="269748" y="15240"/>
                </a:lnTo>
                <a:close/>
              </a:path>
              <a:path w="3230879" h="1874520">
                <a:moveTo>
                  <a:pt x="284988" y="1862328"/>
                </a:moveTo>
                <a:lnTo>
                  <a:pt x="268224" y="1859280"/>
                </a:lnTo>
                <a:lnTo>
                  <a:pt x="268224" y="1871610"/>
                </a:lnTo>
                <a:lnTo>
                  <a:pt x="283464" y="1872996"/>
                </a:lnTo>
                <a:lnTo>
                  <a:pt x="283464" y="1862328"/>
                </a:lnTo>
                <a:lnTo>
                  <a:pt x="284988" y="1862328"/>
                </a:lnTo>
                <a:close/>
              </a:path>
              <a:path w="3230879" h="1874520">
                <a:moveTo>
                  <a:pt x="284988" y="12192"/>
                </a:moveTo>
                <a:lnTo>
                  <a:pt x="283464" y="12192"/>
                </a:lnTo>
                <a:lnTo>
                  <a:pt x="283464" y="12469"/>
                </a:lnTo>
                <a:lnTo>
                  <a:pt x="284988" y="12192"/>
                </a:lnTo>
                <a:close/>
              </a:path>
              <a:path w="3230879" h="1874520">
                <a:moveTo>
                  <a:pt x="3020568" y="1855927"/>
                </a:moveTo>
                <a:lnTo>
                  <a:pt x="3020568" y="1844040"/>
                </a:lnTo>
                <a:lnTo>
                  <a:pt x="3005328" y="1850136"/>
                </a:lnTo>
                <a:lnTo>
                  <a:pt x="2991612" y="1853184"/>
                </a:lnTo>
                <a:lnTo>
                  <a:pt x="2976372" y="1857756"/>
                </a:lnTo>
                <a:lnTo>
                  <a:pt x="2961132" y="1859280"/>
                </a:lnTo>
                <a:lnTo>
                  <a:pt x="2945892" y="1862328"/>
                </a:lnTo>
                <a:lnTo>
                  <a:pt x="2930652" y="1862328"/>
                </a:lnTo>
                <a:lnTo>
                  <a:pt x="2915412" y="1863852"/>
                </a:lnTo>
                <a:lnTo>
                  <a:pt x="315468" y="1863852"/>
                </a:lnTo>
                <a:lnTo>
                  <a:pt x="300228" y="1862328"/>
                </a:lnTo>
                <a:lnTo>
                  <a:pt x="283464" y="1862328"/>
                </a:lnTo>
                <a:lnTo>
                  <a:pt x="283464" y="1872996"/>
                </a:lnTo>
                <a:lnTo>
                  <a:pt x="298704" y="1874520"/>
                </a:lnTo>
                <a:lnTo>
                  <a:pt x="2930652" y="1874520"/>
                </a:lnTo>
                <a:lnTo>
                  <a:pt x="2947416" y="1872996"/>
                </a:lnTo>
                <a:lnTo>
                  <a:pt x="2962656" y="1871472"/>
                </a:lnTo>
                <a:lnTo>
                  <a:pt x="2977896" y="1868424"/>
                </a:lnTo>
                <a:lnTo>
                  <a:pt x="2994660" y="1863852"/>
                </a:lnTo>
                <a:lnTo>
                  <a:pt x="3008376" y="1860804"/>
                </a:lnTo>
                <a:lnTo>
                  <a:pt x="3020568" y="1855927"/>
                </a:lnTo>
                <a:close/>
              </a:path>
              <a:path w="3230879" h="1874520">
                <a:moveTo>
                  <a:pt x="3020568" y="29565"/>
                </a:moveTo>
                <a:lnTo>
                  <a:pt x="3020568" y="28956"/>
                </a:lnTo>
                <a:lnTo>
                  <a:pt x="3019044" y="28956"/>
                </a:lnTo>
                <a:lnTo>
                  <a:pt x="3020568" y="29565"/>
                </a:lnTo>
                <a:close/>
              </a:path>
              <a:path w="3230879" h="1874520">
                <a:moveTo>
                  <a:pt x="3034284" y="1851152"/>
                </a:moveTo>
                <a:lnTo>
                  <a:pt x="3034284" y="1839468"/>
                </a:lnTo>
                <a:lnTo>
                  <a:pt x="3019044" y="1844040"/>
                </a:lnTo>
                <a:lnTo>
                  <a:pt x="3020568" y="1844040"/>
                </a:lnTo>
                <a:lnTo>
                  <a:pt x="3020568" y="1855927"/>
                </a:lnTo>
                <a:lnTo>
                  <a:pt x="3023616" y="1854708"/>
                </a:lnTo>
                <a:lnTo>
                  <a:pt x="3034284" y="1851152"/>
                </a:lnTo>
                <a:close/>
              </a:path>
              <a:path w="3230879" h="1874520">
                <a:moveTo>
                  <a:pt x="3034284" y="35729"/>
                </a:moveTo>
                <a:lnTo>
                  <a:pt x="3034284" y="35052"/>
                </a:lnTo>
                <a:lnTo>
                  <a:pt x="3032760" y="35052"/>
                </a:lnTo>
                <a:lnTo>
                  <a:pt x="3034284" y="35729"/>
                </a:lnTo>
                <a:close/>
              </a:path>
              <a:path w="3230879" h="1874520">
                <a:moveTo>
                  <a:pt x="3073908" y="1831657"/>
                </a:moveTo>
                <a:lnTo>
                  <a:pt x="3073908" y="1819656"/>
                </a:lnTo>
                <a:lnTo>
                  <a:pt x="3060192" y="1825752"/>
                </a:lnTo>
                <a:lnTo>
                  <a:pt x="3046476" y="1833372"/>
                </a:lnTo>
                <a:lnTo>
                  <a:pt x="3032760" y="1839468"/>
                </a:lnTo>
                <a:lnTo>
                  <a:pt x="3034284" y="1839468"/>
                </a:lnTo>
                <a:lnTo>
                  <a:pt x="3034284" y="1851152"/>
                </a:lnTo>
                <a:lnTo>
                  <a:pt x="3037332" y="1850136"/>
                </a:lnTo>
                <a:lnTo>
                  <a:pt x="3052572" y="1842516"/>
                </a:lnTo>
                <a:lnTo>
                  <a:pt x="3066288" y="1836420"/>
                </a:lnTo>
                <a:lnTo>
                  <a:pt x="3073908" y="1831657"/>
                </a:lnTo>
                <a:close/>
              </a:path>
              <a:path w="3230879" h="1874520">
                <a:moveTo>
                  <a:pt x="3073908" y="55880"/>
                </a:moveTo>
                <a:lnTo>
                  <a:pt x="3073908" y="54864"/>
                </a:lnTo>
                <a:lnTo>
                  <a:pt x="3072384" y="54864"/>
                </a:lnTo>
                <a:lnTo>
                  <a:pt x="3073908" y="55880"/>
                </a:lnTo>
                <a:close/>
              </a:path>
              <a:path w="3230879" h="1874520">
                <a:moveTo>
                  <a:pt x="3220212" y="1641856"/>
                </a:moveTo>
                <a:lnTo>
                  <a:pt x="3220212" y="1574292"/>
                </a:lnTo>
                <a:lnTo>
                  <a:pt x="3218688" y="1589532"/>
                </a:lnTo>
                <a:lnTo>
                  <a:pt x="3215640" y="1604772"/>
                </a:lnTo>
                <a:lnTo>
                  <a:pt x="3214116" y="1620012"/>
                </a:lnTo>
                <a:lnTo>
                  <a:pt x="3209544" y="1635252"/>
                </a:lnTo>
                <a:lnTo>
                  <a:pt x="3209544" y="1633728"/>
                </a:lnTo>
                <a:lnTo>
                  <a:pt x="3206496" y="1648968"/>
                </a:lnTo>
                <a:lnTo>
                  <a:pt x="3183636" y="1703832"/>
                </a:lnTo>
                <a:lnTo>
                  <a:pt x="3150108" y="1752600"/>
                </a:lnTo>
                <a:lnTo>
                  <a:pt x="3108960" y="1793748"/>
                </a:lnTo>
                <a:lnTo>
                  <a:pt x="3072384" y="1819656"/>
                </a:lnTo>
                <a:lnTo>
                  <a:pt x="3073908" y="1819656"/>
                </a:lnTo>
                <a:lnTo>
                  <a:pt x="3073908" y="1831657"/>
                </a:lnTo>
                <a:lnTo>
                  <a:pt x="3078480" y="1828800"/>
                </a:lnTo>
                <a:lnTo>
                  <a:pt x="3092196" y="1819656"/>
                </a:lnTo>
                <a:lnTo>
                  <a:pt x="3104388" y="1812036"/>
                </a:lnTo>
                <a:lnTo>
                  <a:pt x="3137916" y="1781556"/>
                </a:lnTo>
                <a:lnTo>
                  <a:pt x="3168396" y="1748028"/>
                </a:lnTo>
                <a:lnTo>
                  <a:pt x="3200400" y="1694688"/>
                </a:lnTo>
                <a:lnTo>
                  <a:pt x="3212592" y="1667256"/>
                </a:lnTo>
                <a:lnTo>
                  <a:pt x="3220212" y="1641856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125855" y="3457446"/>
            <a:ext cx="280098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5080" indent="-381000">
              <a:lnSpc>
                <a:spcPct val="100000"/>
              </a:lnSpc>
              <a:spcBef>
                <a:spcPts val="100"/>
              </a:spcBef>
            </a:pPr>
            <a:r>
              <a:rPr sz="1750" spc="-5" dirty="0">
                <a:latin typeface="Calibri"/>
                <a:cs typeface="Calibri"/>
              </a:rPr>
              <a:t>Lançados </a:t>
            </a:r>
            <a:r>
              <a:rPr sz="1750" dirty="0">
                <a:latin typeface="Calibri"/>
                <a:cs typeface="Calibri"/>
              </a:rPr>
              <a:t>no </a:t>
            </a:r>
            <a:r>
              <a:rPr sz="1750" spc="-5" dirty="0">
                <a:latin typeface="Calibri"/>
                <a:cs typeface="Calibri"/>
              </a:rPr>
              <a:t>PL </a:t>
            </a:r>
            <a:r>
              <a:rPr sz="1750" dirty="0">
                <a:latin typeface="Calibri"/>
                <a:cs typeface="Calibri"/>
              </a:rPr>
              <a:t>e evidenciados  em </a:t>
            </a:r>
            <a:r>
              <a:rPr sz="1750" spc="-10" dirty="0">
                <a:latin typeface="Calibri"/>
                <a:cs typeface="Calibri"/>
              </a:rPr>
              <a:t>Notas</a:t>
            </a:r>
            <a:r>
              <a:rPr sz="1750" spc="-5" dirty="0">
                <a:latin typeface="Calibri"/>
                <a:cs typeface="Calibri"/>
              </a:rPr>
              <a:t> Explicativas.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032126" y="1839468"/>
            <a:ext cx="638810" cy="3914140"/>
          </a:xfrm>
          <a:custGeom>
            <a:avLst/>
            <a:gdLst/>
            <a:ahLst/>
            <a:cxnLst/>
            <a:rect l="l" t="t" r="r" b="b"/>
            <a:pathLst>
              <a:path w="638810" h="3914140">
                <a:moveTo>
                  <a:pt x="277368" y="1760220"/>
                </a:moveTo>
                <a:lnTo>
                  <a:pt x="274320" y="1751076"/>
                </a:lnTo>
                <a:lnTo>
                  <a:pt x="274320" y="1752600"/>
                </a:lnTo>
                <a:lnTo>
                  <a:pt x="271272" y="1743456"/>
                </a:lnTo>
                <a:lnTo>
                  <a:pt x="271272" y="1735836"/>
                </a:lnTo>
                <a:lnTo>
                  <a:pt x="269748" y="1726692"/>
                </a:lnTo>
                <a:lnTo>
                  <a:pt x="269748" y="195072"/>
                </a:lnTo>
                <a:lnTo>
                  <a:pt x="260604" y="153924"/>
                </a:lnTo>
                <a:lnTo>
                  <a:pt x="236220" y="106680"/>
                </a:lnTo>
                <a:lnTo>
                  <a:pt x="205740" y="73152"/>
                </a:lnTo>
                <a:lnTo>
                  <a:pt x="169164" y="45720"/>
                </a:lnTo>
                <a:lnTo>
                  <a:pt x="103632" y="15240"/>
                </a:lnTo>
                <a:lnTo>
                  <a:pt x="53340" y="4572"/>
                </a:lnTo>
                <a:lnTo>
                  <a:pt x="0" y="0"/>
                </a:lnTo>
                <a:lnTo>
                  <a:pt x="0" y="33528"/>
                </a:lnTo>
                <a:lnTo>
                  <a:pt x="25908" y="33528"/>
                </a:lnTo>
                <a:lnTo>
                  <a:pt x="25908" y="33718"/>
                </a:lnTo>
                <a:lnTo>
                  <a:pt x="48768" y="36576"/>
                </a:lnTo>
                <a:lnTo>
                  <a:pt x="48768" y="36861"/>
                </a:lnTo>
                <a:lnTo>
                  <a:pt x="71628" y="41148"/>
                </a:lnTo>
                <a:lnTo>
                  <a:pt x="71628" y="41529"/>
                </a:lnTo>
                <a:lnTo>
                  <a:pt x="94488" y="47244"/>
                </a:lnTo>
                <a:lnTo>
                  <a:pt x="94488" y="47788"/>
                </a:lnTo>
                <a:lnTo>
                  <a:pt x="114300" y="54864"/>
                </a:lnTo>
                <a:lnTo>
                  <a:pt x="134112" y="64008"/>
                </a:lnTo>
                <a:lnTo>
                  <a:pt x="134112" y="64828"/>
                </a:lnTo>
                <a:lnTo>
                  <a:pt x="150876" y="73855"/>
                </a:lnTo>
                <a:lnTo>
                  <a:pt x="150876" y="73152"/>
                </a:lnTo>
                <a:lnTo>
                  <a:pt x="169164" y="85344"/>
                </a:lnTo>
                <a:lnTo>
                  <a:pt x="169164" y="86590"/>
                </a:lnTo>
                <a:lnTo>
                  <a:pt x="182880" y="97813"/>
                </a:lnTo>
                <a:lnTo>
                  <a:pt x="182880" y="97536"/>
                </a:lnTo>
                <a:lnTo>
                  <a:pt x="198120" y="112776"/>
                </a:lnTo>
                <a:lnTo>
                  <a:pt x="198120" y="113157"/>
                </a:lnTo>
                <a:lnTo>
                  <a:pt x="208788" y="126492"/>
                </a:lnTo>
                <a:lnTo>
                  <a:pt x="208788" y="124968"/>
                </a:lnTo>
                <a:lnTo>
                  <a:pt x="219456" y="141732"/>
                </a:lnTo>
                <a:lnTo>
                  <a:pt x="219456" y="143002"/>
                </a:lnTo>
                <a:lnTo>
                  <a:pt x="227076" y="156972"/>
                </a:lnTo>
                <a:lnTo>
                  <a:pt x="227076" y="160020"/>
                </a:lnTo>
                <a:lnTo>
                  <a:pt x="231648" y="173736"/>
                </a:lnTo>
                <a:lnTo>
                  <a:pt x="231648" y="172212"/>
                </a:lnTo>
                <a:lnTo>
                  <a:pt x="233172" y="181356"/>
                </a:lnTo>
                <a:lnTo>
                  <a:pt x="233172" y="179832"/>
                </a:lnTo>
                <a:lnTo>
                  <a:pt x="236220" y="198120"/>
                </a:lnTo>
                <a:lnTo>
                  <a:pt x="236220" y="1729740"/>
                </a:lnTo>
                <a:lnTo>
                  <a:pt x="239268" y="1751076"/>
                </a:lnTo>
                <a:lnTo>
                  <a:pt x="242316" y="1760220"/>
                </a:lnTo>
                <a:lnTo>
                  <a:pt x="248412" y="1781556"/>
                </a:lnTo>
                <a:lnTo>
                  <a:pt x="257556" y="1799844"/>
                </a:lnTo>
                <a:lnTo>
                  <a:pt x="269748" y="1818132"/>
                </a:lnTo>
                <a:lnTo>
                  <a:pt x="275844" y="1825582"/>
                </a:lnTo>
                <a:lnTo>
                  <a:pt x="275844" y="1760220"/>
                </a:lnTo>
                <a:lnTo>
                  <a:pt x="277368" y="1760220"/>
                </a:lnTo>
                <a:close/>
              </a:path>
              <a:path w="638810" h="3914140">
                <a:moveTo>
                  <a:pt x="25908" y="3912192"/>
                </a:moveTo>
                <a:lnTo>
                  <a:pt x="25908" y="3880104"/>
                </a:lnTo>
                <a:lnTo>
                  <a:pt x="0" y="3880104"/>
                </a:lnTo>
                <a:lnTo>
                  <a:pt x="0" y="3913632"/>
                </a:lnTo>
                <a:lnTo>
                  <a:pt x="25908" y="3912192"/>
                </a:lnTo>
                <a:close/>
              </a:path>
              <a:path w="638810" h="3914140">
                <a:moveTo>
                  <a:pt x="25908" y="33718"/>
                </a:moveTo>
                <a:lnTo>
                  <a:pt x="25908" y="33528"/>
                </a:lnTo>
                <a:lnTo>
                  <a:pt x="24384" y="33528"/>
                </a:lnTo>
                <a:lnTo>
                  <a:pt x="25908" y="33718"/>
                </a:lnTo>
                <a:close/>
              </a:path>
              <a:path w="638810" h="3914140">
                <a:moveTo>
                  <a:pt x="48768" y="3909598"/>
                </a:moveTo>
                <a:lnTo>
                  <a:pt x="48768" y="3877056"/>
                </a:lnTo>
                <a:lnTo>
                  <a:pt x="24384" y="3880104"/>
                </a:lnTo>
                <a:lnTo>
                  <a:pt x="25908" y="3880104"/>
                </a:lnTo>
                <a:lnTo>
                  <a:pt x="25908" y="3912192"/>
                </a:lnTo>
                <a:lnTo>
                  <a:pt x="27432" y="3912108"/>
                </a:lnTo>
                <a:lnTo>
                  <a:pt x="48768" y="3909598"/>
                </a:lnTo>
                <a:close/>
              </a:path>
              <a:path w="638810" h="3914140">
                <a:moveTo>
                  <a:pt x="48768" y="36861"/>
                </a:moveTo>
                <a:lnTo>
                  <a:pt x="48768" y="36576"/>
                </a:lnTo>
                <a:lnTo>
                  <a:pt x="47244" y="36576"/>
                </a:lnTo>
                <a:lnTo>
                  <a:pt x="48768" y="36861"/>
                </a:lnTo>
                <a:close/>
              </a:path>
              <a:path w="638810" h="3914140">
                <a:moveTo>
                  <a:pt x="71628" y="3905832"/>
                </a:moveTo>
                <a:lnTo>
                  <a:pt x="71628" y="3872484"/>
                </a:lnTo>
                <a:lnTo>
                  <a:pt x="47244" y="3877056"/>
                </a:lnTo>
                <a:lnTo>
                  <a:pt x="48768" y="3877056"/>
                </a:lnTo>
                <a:lnTo>
                  <a:pt x="48768" y="3909598"/>
                </a:lnTo>
                <a:lnTo>
                  <a:pt x="53340" y="3909060"/>
                </a:lnTo>
                <a:lnTo>
                  <a:pt x="71628" y="3905832"/>
                </a:lnTo>
                <a:close/>
              </a:path>
              <a:path w="638810" h="3914140">
                <a:moveTo>
                  <a:pt x="71628" y="41529"/>
                </a:moveTo>
                <a:lnTo>
                  <a:pt x="71628" y="41148"/>
                </a:lnTo>
                <a:lnTo>
                  <a:pt x="70104" y="41148"/>
                </a:lnTo>
                <a:lnTo>
                  <a:pt x="71628" y="41529"/>
                </a:lnTo>
                <a:close/>
              </a:path>
              <a:path w="638810" h="3914140">
                <a:moveTo>
                  <a:pt x="94488" y="3900678"/>
                </a:moveTo>
                <a:lnTo>
                  <a:pt x="94488" y="3866388"/>
                </a:lnTo>
                <a:lnTo>
                  <a:pt x="70104" y="3872484"/>
                </a:lnTo>
                <a:lnTo>
                  <a:pt x="71628" y="3872484"/>
                </a:lnTo>
                <a:lnTo>
                  <a:pt x="71628" y="3905832"/>
                </a:lnTo>
                <a:lnTo>
                  <a:pt x="79248" y="3904488"/>
                </a:lnTo>
                <a:lnTo>
                  <a:pt x="94488" y="3900678"/>
                </a:lnTo>
                <a:close/>
              </a:path>
              <a:path w="638810" h="3914140">
                <a:moveTo>
                  <a:pt x="94488" y="47788"/>
                </a:moveTo>
                <a:lnTo>
                  <a:pt x="94488" y="47244"/>
                </a:lnTo>
                <a:lnTo>
                  <a:pt x="92964" y="47244"/>
                </a:lnTo>
                <a:lnTo>
                  <a:pt x="94488" y="47788"/>
                </a:lnTo>
                <a:close/>
              </a:path>
              <a:path w="638810" h="3914140">
                <a:moveTo>
                  <a:pt x="134112" y="3886200"/>
                </a:moveTo>
                <a:lnTo>
                  <a:pt x="134112" y="3849624"/>
                </a:lnTo>
                <a:lnTo>
                  <a:pt x="114300" y="3858768"/>
                </a:lnTo>
                <a:lnTo>
                  <a:pt x="92964" y="3866388"/>
                </a:lnTo>
                <a:lnTo>
                  <a:pt x="94488" y="3866388"/>
                </a:lnTo>
                <a:lnTo>
                  <a:pt x="94488" y="3900678"/>
                </a:lnTo>
                <a:lnTo>
                  <a:pt x="103632" y="3898392"/>
                </a:lnTo>
                <a:lnTo>
                  <a:pt x="134112" y="3886200"/>
                </a:lnTo>
                <a:close/>
              </a:path>
              <a:path w="638810" h="3914140">
                <a:moveTo>
                  <a:pt x="134112" y="64828"/>
                </a:moveTo>
                <a:lnTo>
                  <a:pt x="134112" y="64008"/>
                </a:lnTo>
                <a:lnTo>
                  <a:pt x="132588" y="64008"/>
                </a:lnTo>
                <a:lnTo>
                  <a:pt x="134112" y="64828"/>
                </a:lnTo>
                <a:close/>
              </a:path>
              <a:path w="638810" h="3914140">
                <a:moveTo>
                  <a:pt x="152400" y="3838956"/>
                </a:moveTo>
                <a:lnTo>
                  <a:pt x="132588" y="3849624"/>
                </a:lnTo>
                <a:lnTo>
                  <a:pt x="134112" y="3849624"/>
                </a:lnTo>
                <a:lnTo>
                  <a:pt x="134112" y="3886200"/>
                </a:lnTo>
                <a:lnTo>
                  <a:pt x="149352" y="3880104"/>
                </a:lnTo>
                <a:lnTo>
                  <a:pt x="150876" y="3879166"/>
                </a:lnTo>
                <a:lnTo>
                  <a:pt x="150876" y="3840480"/>
                </a:lnTo>
                <a:lnTo>
                  <a:pt x="152400" y="3838956"/>
                </a:lnTo>
                <a:close/>
              </a:path>
              <a:path w="638810" h="3914140">
                <a:moveTo>
                  <a:pt x="152400" y="74676"/>
                </a:moveTo>
                <a:lnTo>
                  <a:pt x="150876" y="73152"/>
                </a:lnTo>
                <a:lnTo>
                  <a:pt x="150876" y="73855"/>
                </a:lnTo>
                <a:lnTo>
                  <a:pt x="152400" y="74676"/>
                </a:lnTo>
                <a:close/>
              </a:path>
              <a:path w="638810" h="3914140">
                <a:moveTo>
                  <a:pt x="169164" y="3867912"/>
                </a:moveTo>
                <a:lnTo>
                  <a:pt x="169164" y="3828288"/>
                </a:lnTo>
                <a:lnTo>
                  <a:pt x="150876" y="3840480"/>
                </a:lnTo>
                <a:lnTo>
                  <a:pt x="150876" y="3879166"/>
                </a:lnTo>
                <a:lnTo>
                  <a:pt x="169164" y="3867912"/>
                </a:lnTo>
                <a:close/>
              </a:path>
              <a:path w="638810" h="3914140">
                <a:moveTo>
                  <a:pt x="169164" y="86590"/>
                </a:moveTo>
                <a:lnTo>
                  <a:pt x="169164" y="85344"/>
                </a:lnTo>
                <a:lnTo>
                  <a:pt x="167640" y="85344"/>
                </a:lnTo>
                <a:lnTo>
                  <a:pt x="169164" y="86590"/>
                </a:lnTo>
                <a:close/>
              </a:path>
              <a:path w="638810" h="3914140">
                <a:moveTo>
                  <a:pt x="184404" y="3814572"/>
                </a:moveTo>
                <a:lnTo>
                  <a:pt x="167640" y="3828288"/>
                </a:lnTo>
                <a:lnTo>
                  <a:pt x="169164" y="3828288"/>
                </a:lnTo>
                <a:lnTo>
                  <a:pt x="169164" y="3867912"/>
                </a:lnTo>
                <a:lnTo>
                  <a:pt x="182880" y="3858416"/>
                </a:lnTo>
                <a:lnTo>
                  <a:pt x="182880" y="3816096"/>
                </a:lnTo>
                <a:lnTo>
                  <a:pt x="184404" y="3814572"/>
                </a:lnTo>
                <a:close/>
              </a:path>
              <a:path w="638810" h="3914140">
                <a:moveTo>
                  <a:pt x="184404" y="99060"/>
                </a:moveTo>
                <a:lnTo>
                  <a:pt x="182880" y="97536"/>
                </a:lnTo>
                <a:lnTo>
                  <a:pt x="182880" y="97813"/>
                </a:lnTo>
                <a:lnTo>
                  <a:pt x="184404" y="99060"/>
                </a:lnTo>
                <a:close/>
              </a:path>
              <a:path w="638810" h="3914140">
                <a:moveTo>
                  <a:pt x="198120" y="3846714"/>
                </a:moveTo>
                <a:lnTo>
                  <a:pt x="198120" y="3802380"/>
                </a:lnTo>
                <a:lnTo>
                  <a:pt x="182880" y="3816096"/>
                </a:lnTo>
                <a:lnTo>
                  <a:pt x="182880" y="3858416"/>
                </a:lnTo>
                <a:lnTo>
                  <a:pt x="188976" y="3854196"/>
                </a:lnTo>
                <a:lnTo>
                  <a:pt x="198120" y="3846714"/>
                </a:lnTo>
                <a:close/>
              </a:path>
              <a:path w="638810" h="3914140">
                <a:moveTo>
                  <a:pt x="198120" y="113157"/>
                </a:moveTo>
                <a:lnTo>
                  <a:pt x="198120" y="112776"/>
                </a:lnTo>
                <a:lnTo>
                  <a:pt x="196596" y="111252"/>
                </a:lnTo>
                <a:lnTo>
                  <a:pt x="198120" y="113157"/>
                </a:lnTo>
                <a:close/>
              </a:path>
              <a:path w="638810" h="3914140">
                <a:moveTo>
                  <a:pt x="219456" y="3828011"/>
                </a:moveTo>
                <a:lnTo>
                  <a:pt x="219456" y="3771900"/>
                </a:lnTo>
                <a:lnTo>
                  <a:pt x="208788" y="3788664"/>
                </a:lnTo>
                <a:lnTo>
                  <a:pt x="208788" y="3787140"/>
                </a:lnTo>
                <a:lnTo>
                  <a:pt x="196596" y="3802380"/>
                </a:lnTo>
                <a:lnTo>
                  <a:pt x="198120" y="3802380"/>
                </a:lnTo>
                <a:lnTo>
                  <a:pt x="198120" y="3846714"/>
                </a:lnTo>
                <a:lnTo>
                  <a:pt x="205740" y="3840480"/>
                </a:lnTo>
                <a:lnTo>
                  <a:pt x="219456" y="3828011"/>
                </a:lnTo>
                <a:close/>
              </a:path>
              <a:path w="638810" h="3914140">
                <a:moveTo>
                  <a:pt x="219456" y="143002"/>
                </a:moveTo>
                <a:lnTo>
                  <a:pt x="219456" y="141732"/>
                </a:lnTo>
                <a:lnTo>
                  <a:pt x="217932" y="140208"/>
                </a:lnTo>
                <a:lnTo>
                  <a:pt x="219456" y="143002"/>
                </a:lnTo>
                <a:close/>
              </a:path>
              <a:path w="638810" h="3914140">
                <a:moveTo>
                  <a:pt x="227076" y="3819144"/>
                </a:moveTo>
                <a:lnTo>
                  <a:pt x="227076" y="3756660"/>
                </a:lnTo>
                <a:lnTo>
                  <a:pt x="217932" y="3773424"/>
                </a:lnTo>
                <a:lnTo>
                  <a:pt x="219456" y="3771900"/>
                </a:lnTo>
                <a:lnTo>
                  <a:pt x="219456" y="3828011"/>
                </a:lnTo>
                <a:lnTo>
                  <a:pt x="222504" y="3825240"/>
                </a:lnTo>
                <a:lnTo>
                  <a:pt x="227076" y="3819144"/>
                </a:lnTo>
                <a:close/>
              </a:path>
              <a:path w="638810" h="3914140">
                <a:moveTo>
                  <a:pt x="227076" y="160020"/>
                </a:moveTo>
                <a:lnTo>
                  <a:pt x="227076" y="156972"/>
                </a:lnTo>
                <a:lnTo>
                  <a:pt x="225552" y="155448"/>
                </a:lnTo>
                <a:lnTo>
                  <a:pt x="227076" y="160020"/>
                </a:lnTo>
                <a:close/>
              </a:path>
              <a:path w="638810" h="3914140">
                <a:moveTo>
                  <a:pt x="504444" y="1925398"/>
                </a:moveTo>
                <a:lnTo>
                  <a:pt x="504444" y="1924812"/>
                </a:lnTo>
                <a:lnTo>
                  <a:pt x="478536" y="1923288"/>
                </a:lnTo>
                <a:lnTo>
                  <a:pt x="451104" y="1920240"/>
                </a:lnTo>
                <a:lnTo>
                  <a:pt x="426720" y="1915668"/>
                </a:lnTo>
                <a:lnTo>
                  <a:pt x="402336" y="1909572"/>
                </a:lnTo>
                <a:lnTo>
                  <a:pt x="398272" y="1908048"/>
                </a:lnTo>
                <a:lnTo>
                  <a:pt x="377952" y="1915668"/>
                </a:lnTo>
                <a:lnTo>
                  <a:pt x="335280" y="1937004"/>
                </a:lnTo>
                <a:lnTo>
                  <a:pt x="298704" y="1964436"/>
                </a:lnTo>
                <a:lnTo>
                  <a:pt x="269748" y="1997964"/>
                </a:lnTo>
                <a:lnTo>
                  <a:pt x="248412" y="2034540"/>
                </a:lnTo>
                <a:lnTo>
                  <a:pt x="245364" y="2045208"/>
                </a:lnTo>
                <a:lnTo>
                  <a:pt x="242316" y="2054352"/>
                </a:lnTo>
                <a:lnTo>
                  <a:pt x="239268" y="2065020"/>
                </a:lnTo>
                <a:lnTo>
                  <a:pt x="236220" y="2086356"/>
                </a:lnTo>
                <a:lnTo>
                  <a:pt x="236220" y="3715512"/>
                </a:lnTo>
                <a:lnTo>
                  <a:pt x="233172" y="3733800"/>
                </a:lnTo>
                <a:lnTo>
                  <a:pt x="233172" y="3732276"/>
                </a:lnTo>
                <a:lnTo>
                  <a:pt x="231648" y="3741420"/>
                </a:lnTo>
                <a:lnTo>
                  <a:pt x="228600" y="3750564"/>
                </a:lnTo>
                <a:lnTo>
                  <a:pt x="228600" y="3749040"/>
                </a:lnTo>
                <a:lnTo>
                  <a:pt x="225552" y="3758184"/>
                </a:lnTo>
                <a:lnTo>
                  <a:pt x="227076" y="3756660"/>
                </a:lnTo>
                <a:lnTo>
                  <a:pt x="227076" y="3819144"/>
                </a:lnTo>
                <a:lnTo>
                  <a:pt x="256032" y="3770376"/>
                </a:lnTo>
                <a:lnTo>
                  <a:pt x="269748" y="3718560"/>
                </a:lnTo>
                <a:lnTo>
                  <a:pt x="269748" y="2089404"/>
                </a:lnTo>
                <a:lnTo>
                  <a:pt x="271272" y="2080260"/>
                </a:lnTo>
                <a:lnTo>
                  <a:pt x="271272" y="2072640"/>
                </a:lnTo>
                <a:lnTo>
                  <a:pt x="275844" y="2058924"/>
                </a:lnTo>
                <a:lnTo>
                  <a:pt x="275844" y="2055876"/>
                </a:lnTo>
                <a:lnTo>
                  <a:pt x="278892" y="2049780"/>
                </a:lnTo>
                <a:lnTo>
                  <a:pt x="278892" y="2048256"/>
                </a:lnTo>
                <a:lnTo>
                  <a:pt x="286512" y="2034286"/>
                </a:lnTo>
                <a:lnTo>
                  <a:pt x="286512" y="2033016"/>
                </a:lnTo>
                <a:lnTo>
                  <a:pt x="295656" y="2018646"/>
                </a:lnTo>
                <a:lnTo>
                  <a:pt x="295656" y="2017776"/>
                </a:lnTo>
                <a:lnTo>
                  <a:pt x="307848" y="2004229"/>
                </a:lnTo>
                <a:lnTo>
                  <a:pt x="307848" y="2004060"/>
                </a:lnTo>
                <a:lnTo>
                  <a:pt x="321564" y="1988820"/>
                </a:lnTo>
                <a:lnTo>
                  <a:pt x="321564" y="1990344"/>
                </a:lnTo>
                <a:lnTo>
                  <a:pt x="336804" y="1976628"/>
                </a:lnTo>
                <a:lnTo>
                  <a:pt x="353568" y="1964436"/>
                </a:lnTo>
                <a:lnTo>
                  <a:pt x="353568" y="1965960"/>
                </a:lnTo>
                <a:lnTo>
                  <a:pt x="370332" y="1956181"/>
                </a:lnTo>
                <a:lnTo>
                  <a:pt x="370332" y="1955292"/>
                </a:lnTo>
                <a:lnTo>
                  <a:pt x="390144" y="1946801"/>
                </a:lnTo>
                <a:lnTo>
                  <a:pt x="390144" y="1946148"/>
                </a:lnTo>
                <a:lnTo>
                  <a:pt x="411480" y="1939036"/>
                </a:lnTo>
                <a:lnTo>
                  <a:pt x="411480" y="1938528"/>
                </a:lnTo>
                <a:lnTo>
                  <a:pt x="432816" y="1932838"/>
                </a:lnTo>
                <a:lnTo>
                  <a:pt x="432816" y="1932432"/>
                </a:lnTo>
                <a:lnTo>
                  <a:pt x="455676" y="1928145"/>
                </a:lnTo>
                <a:lnTo>
                  <a:pt x="455676" y="1927860"/>
                </a:lnTo>
                <a:lnTo>
                  <a:pt x="481584" y="1924812"/>
                </a:lnTo>
                <a:lnTo>
                  <a:pt x="481584" y="1926277"/>
                </a:lnTo>
                <a:lnTo>
                  <a:pt x="504444" y="1925398"/>
                </a:lnTo>
                <a:close/>
              </a:path>
              <a:path w="638810" h="3914140">
                <a:moveTo>
                  <a:pt x="272796" y="1744980"/>
                </a:moveTo>
                <a:lnTo>
                  <a:pt x="271272" y="1734312"/>
                </a:lnTo>
                <a:lnTo>
                  <a:pt x="271272" y="1743456"/>
                </a:lnTo>
                <a:lnTo>
                  <a:pt x="272796" y="1744980"/>
                </a:lnTo>
                <a:close/>
              </a:path>
              <a:path w="638810" h="3914140">
                <a:moveTo>
                  <a:pt x="272796" y="2071116"/>
                </a:moveTo>
                <a:lnTo>
                  <a:pt x="271272" y="2072640"/>
                </a:lnTo>
                <a:lnTo>
                  <a:pt x="271272" y="2081784"/>
                </a:lnTo>
                <a:lnTo>
                  <a:pt x="272796" y="2071116"/>
                </a:lnTo>
                <a:close/>
              </a:path>
              <a:path w="638810" h="3914140">
                <a:moveTo>
                  <a:pt x="280416" y="1769364"/>
                </a:moveTo>
                <a:lnTo>
                  <a:pt x="275844" y="1760220"/>
                </a:lnTo>
                <a:lnTo>
                  <a:pt x="275844" y="1825582"/>
                </a:lnTo>
                <a:lnTo>
                  <a:pt x="278892" y="1829308"/>
                </a:lnTo>
                <a:lnTo>
                  <a:pt x="278892" y="1767840"/>
                </a:lnTo>
                <a:lnTo>
                  <a:pt x="280416" y="1769364"/>
                </a:lnTo>
                <a:close/>
              </a:path>
              <a:path w="638810" h="3914140">
                <a:moveTo>
                  <a:pt x="277368" y="2054352"/>
                </a:moveTo>
                <a:lnTo>
                  <a:pt x="275844" y="2055876"/>
                </a:lnTo>
                <a:lnTo>
                  <a:pt x="275844" y="2058924"/>
                </a:lnTo>
                <a:lnTo>
                  <a:pt x="277368" y="2054352"/>
                </a:lnTo>
                <a:close/>
              </a:path>
              <a:path w="638810" h="3914140">
                <a:moveTo>
                  <a:pt x="288036" y="1784604"/>
                </a:moveTo>
                <a:lnTo>
                  <a:pt x="278892" y="1767840"/>
                </a:lnTo>
                <a:lnTo>
                  <a:pt x="278892" y="1829308"/>
                </a:lnTo>
                <a:lnTo>
                  <a:pt x="283464" y="1834896"/>
                </a:lnTo>
                <a:lnTo>
                  <a:pt x="286512" y="1838248"/>
                </a:lnTo>
                <a:lnTo>
                  <a:pt x="286512" y="1783080"/>
                </a:lnTo>
                <a:lnTo>
                  <a:pt x="288036" y="1784604"/>
                </a:lnTo>
                <a:close/>
              </a:path>
              <a:path w="638810" h="3914140">
                <a:moveTo>
                  <a:pt x="280416" y="2046732"/>
                </a:moveTo>
                <a:lnTo>
                  <a:pt x="278892" y="2048256"/>
                </a:lnTo>
                <a:lnTo>
                  <a:pt x="278892" y="2049780"/>
                </a:lnTo>
                <a:lnTo>
                  <a:pt x="280416" y="2046732"/>
                </a:lnTo>
                <a:close/>
              </a:path>
              <a:path w="638810" h="3914140">
                <a:moveTo>
                  <a:pt x="297180" y="1799844"/>
                </a:moveTo>
                <a:lnTo>
                  <a:pt x="286512" y="1783080"/>
                </a:lnTo>
                <a:lnTo>
                  <a:pt x="286512" y="1838248"/>
                </a:lnTo>
                <a:lnTo>
                  <a:pt x="295656" y="1848307"/>
                </a:lnTo>
                <a:lnTo>
                  <a:pt x="295656" y="1798320"/>
                </a:lnTo>
                <a:lnTo>
                  <a:pt x="297180" y="1799844"/>
                </a:lnTo>
                <a:close/>
              </a:path>
              <a:path w="638810" h="3914140">
                <a:moveTo>
                  <a:pt x="288036" y="2031492"/>
                </a:moveTo>
                <a:lnTo>
                  <a:pt x="286512" y="2033016"/>
                </a:lnTo>
                <a:lnTo>
                  <a:pt x="286512" y="2034286"/>
                </a:lnTo>
                <a:lnTo>
                  <a:pt x="288036" y="2031492"/>
                </a:lnTo>
                <a:close/>
              </a:path>
              <a:path w="638810" h="3914140">
                <a:moveTo>
                  <a:pt x="309372" y="1813560"/>
                </a:moveTo>
                <a:lnTo>
                  <a:pt x="295656" y="1798320"/>
                </a:lnTo>
                <a:lnTo>
                  <a:pt x="295656" y="1848307"/>
                </a:lnTo>
                <a:lnTo>
                  <a:pt x="298704" y="1851660"/>
                </a:lnTo>
                <a:lnTo>
                  <a:pt x="307848" y="1858518"/>
                </a:lnTo>
                <a:lnTo>
                  <a:pt x="307848" y="1812036"/>
                </a:lnTo>
                <a:lnTo>
                  <a:pt x="309372" y="1813560"/>
                </a:lnTo>
                <a:close/>
              </a:path>
              <a:path w="638810" h="3914140">
                <a:moveTo>
                  <a:pt x="297180" y="2016252"/>
                </a:moveTo>
                <a:lnTo>
                  <a:pt x="295656" y="2017776"/>
                </a:lnTo>
                <a:lnTo>
                  <a:pt x="295656" y="2018646"/>
                </a:lnTo>
                <a:lnTo>
                  <a:pt x="297180" y="2016252"/>
                </a:lnTo>
                <a:close/>
              </a:path>
              <a:path w="638810" h="3914140">
                <a:moveTo>
                  <a:pt x="353568" y="1888236"/>
                </a:moveTo>
                <a:lnTo>
                  <a:pt x="353568" y="1851660"/>
                </a:lnTo>
                <a:lnTo>
                  <a:pt x="336804" y="1837944"/>
                </a:lnTo>
                <a:lnTo>
                  <a:pt x="336804" y="1839468"/>
                </a:lnTo>
                <a:lnTo>
                  <a:pt x="321564" y="1825752"/>
                </a:lnTo>
                <a:lnTo>
                  <a:pt x="321564" y="1827276"/>
                </a:lnTo>
                <a:lnTo>
                  <a:pt x="307848" y="1812036"/>
                </a:lnTo>
                <a:lnTo>
                  <a:pt x="307848" y="1858518"/>
                </a:lnTo>
                <a:lnTo>
                  <a:pt x="335280" y="1879092"/>
                </a:lnTo>
                <a:lnTo>
                  <a:pt x="353568" y="1888236"/>
                </a:lnTo>
                <a:close/>
              </a:path>
              <a:path w="638810" h="3914140">
                <a:moveTo>
                  <a:pt x="309372" y="2002536"/>
                </a:moveTo>
                <a:lnTo>
                  <a:pt x="307848" y="2004060"/>
                </a:lnTo>
                <a:lnTo>
                  <a:pt x="307848" y="2004229"/>
                </a:lnTo>
                <a:lnTo>
                  <a:pt x="309372" y="2002536"/>
                </a:lnTo>
                <a:close/>
              </a:path>
              <a:path w="638810" h="3914140">
                <a:moveTo>
                  <a:pt x="371856" y="1860804"/>
                </a:moveTo>
                <a:lnTo>
                  <a:pt x="352044" y="1850136"/>
                </a:lnTo>
                <a:lnTo>
                  <a:pt x="353568" y="1851660"/>
                </a:lnTo>
                <a:lnTo>
                  <a:pt x="353568" y="1888236"/>
                </a:lnTo>
                <a:lnTo>
                  <a:pt x="370332" y="1896618"/>
                </a:lnTo>
                <a:lnTo>
                  <a:pt x="370332" y="1860804"/>
                </a:lnTo>
                <a:lnTo>
                  <a:pt x="371856" y="1860804"/>
                </a:lnTo>
                <a:close/>
              </a:path>
              <a:path w="638810" h="3914140">
                <a:moveTo>
                  <a:pt x="391668" y="1869948"/>
                </a:moveTo>
                <a:lnTo>
                  <a:pt x="370332" y="1860804"/>
                </a:lnTo>
                <a:lnTo>
                  <a:pt x="370332" y="1896618"/>
                </a:lnTo>
                <a:lnTo>
                  <a:pt x="377952" y="1900428"/>
                </a:lnTo>
                <a:lnTo>
                  <a:pt x="390144" y="1905000"/>
                </a:lnTo>
                <a:lnTo>
                  <a:pt x="390144" y="1869948"/>
                </a:lnTo>
                <a:lnTo>
                  <a:pt x="391668" y="1869948"/>
                </a:lnTo>
                <a:close/>
              </a:path>
              <a:path w="638810" h="3914140">
                <a:moveTo>
                  <a:pt x="371856" y="1955292"/>
                </a:moveTo>
                <a:lnTo>
                  <a:pt x="370332" y="1955292"/>
                </a:lnTo>
                <a:lnTo>
                  <a:pt x="370332" y="1956181"/>
                </a:lnTo>
                <a:lnTo>
                  <a:pt x="371856" y="1955292"/>
                </a:lnTo>
                <a:close/>
              </a:path>
              <a:path w="638810" h="3914140">
                <a:moveTo>
                  <a:pt x="413004" y="1877568"/>
                </a:moveTo>
                <a:lnTo>
                  <a:pt x="390144" y="1869948"/>
                </a:lnTo>
                <a:lnTo>
                  <a:pt x="390144" y="1905000"/>
                </a:lnTo>
                <a:lnTo>
                  <a:pt x="398272" y="1908048"/>
                </a:lnTo>
                <a:lnTo>
                  <a:pt x="402336" y="1906524"/>
                </a:lnTo>
                <a:lnTo>
                  <a:pt x="411480" y="1904238"/>
                </a:lnTo>
                <a:lnTo>
                  <a:pt x="411480" y="1877568"/>
                </a:lnTo>
                <a:lnTo>
                  <a:pt x="413004" y="1877568"/>
                </a:lnTo>
                <a:close/>
              </a:path>
              <a:path w="638810" h="3914140">
                <a:moveTo>
                  <a:pt x="391668" y="1946148"/>
                </a:moveTo>
                <a:lnTo>
                  <a:pt x="390144" y="1946148"/>
                </a:lnTo>
                <a:lnTo>
                  <a:pt x="390144" y="1946801"/>
                </a:lnTo>
                <a:lnTo>
                  <a:pt x="391668" y="1946148"/>
                </a:lnTo>
                <a:close/>
              </a:path>
              <a:path w="638810" h="3914140">
                <a:moveTo>
                  <a:pt x="504444" y="1924812"/>
                </a:moveTo>
                <a:lnTo>
                  <a:pt x="504444" y="1891284"/>
                </a:lnTo>
                <a:lnTo>
                  <a:pt x="478536" y="1892808"/>
                </a:lnTo>
                <a:lnTo>
                  <a:pt x="452628" y="1895856"/>
                </a:lnTo>
                <a:lnTo>
                  <a:pt x="426720" y="1900428"/>
                </a:lnTo>
                <a:lnTo>
                  <a:pt x="402336" y="1906524"/>
                </a:lnTo>
                <a:lnTo>
                  <a:pt x="398272" y="1908048"/>
                </a:lnTo>
                <a:lnTo>
                  <a:pt x="402336" y="1909572"/>
                </a:lnTo>
                <a:lnTo>
                  <a:pt x="426720" y="1915668"/>
                </a:lnTo>
                <a:lnTo>
                  <a:pt x="451104" y="1920240"/>
                </a:lnTo>
                <a:lnTo>
                  <a:pt x="478536" y="1923288"/>
                </a:lnTo>
                <a:lnTo>
                  <a:pt x="504444" y="1924812"/>
                </a:lnTo>
                <a:close/>
              </a:path>
              <a:path w="638810" h="3914140">
                <a:moveTo>
                  <a:pt x="434340" y="1883664"/>
                </a:moveTo>
                <a:lnTo>
                  <a:pt x="411480" y="1877568"/>
                </a:lnTo>
                <a:lnTo>
                  <a:pt x="411480" y="1904238"/>
                </a:lnTo>
                <a:lnTo>
                  <a:pt x="426720" y="1900428"/>
                </a:lnTo>
                <a:lnTo>
                  <a:pt x="432816" y="1899352"/>
                </a:lnTo>
                <a:lnTo>
                  <a:pt x="432816" y="1883664"/>
                </a:lnTo>
                <a:lnTo>
                  <a:pt x="434340" y="1883664"/>
                </a:lnTo>
                <a:close/>
              </a:path>
              <a:path w="638810" h="3914140">
                <a:moveTo>
                  <a:pt x="413004" y="1938528"/>
                </a:moveTo>
                <a:lnTo>
                  <a:pt x="411480" y="1938528"/>
                </a:lnTo>
                <a:lnTo>
                  <a:pt x="411480" y="1939036"/>
                </a:lnTo>
                <a:lnTo>
                  <a:pt x="413004" y="1938528"/>
                </a:lnTo>
                <a:close/>
              </a:path>
              <a:path w="638810" h="3914140">
                <a:moveTo>
                  <a:pt x="457200" y="1888236"/>
                </a:moveTo>
                <a:lnTo>
                  <a:pt x="432816" y="1883664"/>
                </a:lnTo>
                <a:lnTo>
                  <a:pt x="432816" y="1899352"/>
                </a:lnTo>
                <a:lnTo>
                  <a:pt x="452628" y="1895856"/>
                </a:lnTo>
                <a:lnTo>
                  <a:pt x="455676" y="1895497"/>
                </a:lnTo>
                <a:lnTo>
                  <a:pt x="455676" y="1888236"/>
                </a:lnTo>
                <a:lnTo>
                  <a:pt x="457200" y="1888236"/>
                </a:lnTo>
                <a:close/>
              </a:path>
              <a:path w="638810" h="3914140">
                <a:moveTo>
                  <a:pt x="434340" y="1932432"/>
                </a:moveTo>
                <a:lnTo>
                  <a:pt x="432816" y="1932432"/>
                </a:lnTo>
                <a:lnTo>
                  <a:pt x="432816" y="1932838"/>
                </a:lnTo>
                <a:lnTo>
                  <a:pt x="434340" y="1932432"/>
                </a:lnTo>
                <a:close/>
              </a:path>
              <a:path w="638810" h="3914140">
                <a:moveTo>
                  <a:pt x="638556" y="1920240"/>
                </a:moveTo>
                <a:lnTo>
                  <a:pt x="638556" y="1895856"/>
                </a:lnTo>
                <a:lnTo>
                  <a:pt x="480060" y="1889760"/>
                </a:lnTo>
                <a:lnTo>
                  <a:pt x="455676" y="1888236"/>
                </a:lnTo>
                <a:lnTo>
                  <a:pt x="455676" y="1895497"/>
                </a:lnTo>
                <a:lnTo>
                  <a:pt x="478536" y="1892808"/>
                </a:lnTo>
                <a:lnTo>
                  <a:pt x="504444" y="1891284"/>
                </a:lnTo>
                <a:lnTo>
                  <a:pt x="504444" y="1925398"/>
                </a:lnTo>
                <a:lnTo>
                  <a:pt x="638556" y="1920240"/>
                </a:lnTo>
                <a:close/>
              </a:path>
              <a:path w="638810" h="3914140">
                <a:moveTo>
                  <a:pt x="457200" y="1927860"/>
                </a:moveTo>
                <a:lnTo>
                  <a:pt x="455676" y="1927860"/>
                </a:lnTo>
                <a:lnTo>
                  <a:pt x="455676" y="1928145"/>
                </a:lnTo>
                <a:lnTo>
                  <a:pt x="457200" y="1927860"/>
                </a:lnTo>
                <a:close/>
              </a:path>
              <a:path w="638810" h="3914140">
                <a:moveTo>
                  <a:pt x="481584" y="1889760"/>
                </a:moveTo>
                <a:lnTo>
                  <a:pt x="480060" y="1889670"/>
                </a:lnTo>
                <a:lnTo>
                  <a:pt x="481584" y="1889760"/>
                </a:lnTo>
                <a:close/>
              </a:path>
              <a:path w="638810" h="3914140">
                <a:moveTo>
                  <a:pt x="481584" y="1926277"/>
                </a:moveTo>
                <a:lnTo>
                  <a:pt x="481584" y="1924812"/>
                </a:lnTo>
                <a:lnTo>
                  <a:pt x="480060" y="1926336"/>
                </a:lnTo>
                <a:lnTo>
                  <a:pt x="481584" y="1926277"/>
                </a:lnTo>
                <a:close/>
              </a:path>
            </a:pathLst>
          </a:custGeom>
          <a:solidFill>
            <a:srgbClr val="496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35"/>
              </a:lnSpc>
            </a:pPr>
            <a:r>
              <a:rPr dirty="0"/>
              <a:t>52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3807</Words>
  <Application>Microsoft Office PowerPoint</Application>
  <PresentationFormat>Personalizar</PresentationFormat>
  <Paragraphs>810</Paragraphs>
  <Slides>46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46</vt:i4>
      </vt:variant>
    </vt:vector>
  </HeadingPairs>
  <TitlesOfParts>
    <vt:vector size="47" baseType="lpstr">
      <vt:lpstr>Office Theme</vt:lpstr>
      <vt:lpstr>Apresentação do PowerPoint</vt:lpstr>
      <vt:lpstr>Leitura Recomendada</vt:lpstr>
      <vt:lpstr>Sumário</vt:lpstr>
      <vt:lpstr>Apresentação do PowerPoint</vt:lpstr>
      <vt:lpstr>Apresentação do PowerPoint</vt:lpstr>
      <vt:lpstr>Apresentação do PowerPoint</vt:lpstr>
      <vt:lpstr>Apresentação do PowerPoint</vt:lpstr>
      <vt:lpstr>Sumário</vt:lpstr>
      <vt:lpstr>Apresentação do PowerPoint</vt:lpstr>
      <vt:lpstr>Apresentação do PowerPoint</vt:lpstr>
      <vt:lpstr>Apresentação do PowerPoint</vt:lpstr>
      <vt:lpstr>Classificação do Ativo – Financeiro e Permanente</vt:lpstr>
      <vt:lpstr>Classificação do Ativo – PCASP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Relação entre passivo exigível e execução orçamentária</vt:lpstr>
      <vt:lpstr>Relação entre passivo exigível e execução orçamentária</vt:lpstr>
      <vt:lpstr>Relação entre passivo exigível e execução orçamentária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Despesa pelo enfoque patrimonial</vt:lpstr>
      <vt:lpstr>Despesa pelo enfoque patrimonial</vt:lpstr>
      <vt:lpstr>Despesa pelo enfoque patrimonial</vt:lpstr>
      <vt:lpstr>Despesa pelo enfoque patrimonial</vt:lpstr>
      <vt:lpstr>Despesa pelo enfoque patrimonial</vt:lpstr>
      <vt:lpstr>Apresentação do PowerPoint</vt:lpstr>
      <vt:lpstr>Sumário</vt:lpstr>
      <vt:lpstr>Apresentação do PowerPoint</vt:lpstr>
      <vt:lpstr>Apresentação do PowerPoint</vt:lpstr>
      <vt:lpstr>Créditos e obrigações</vt:lpstr>
      <vt:lpstr>Apresentação do PowerPoint</vt:lpstr>
      <vt:lpstr>Apresentação do PowerPoint</vt:lpstr>
      <vt:lpstr>Apresentação do PowerPoint</vt:lpstr>
      <vt:lpstr>Apresentação do PowerPoint</vt:lpstr>
      <vt:lpstr>Imobilizado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PCP I</dc:title>
  <dc:creator>()</dc:creator>
  <cp:keywords>()</cp:keywords>
  <cp:lastModifiedBy>ACMSP</cp:lastModifiedBy>
  <cp:revision>2</cp:revision>
  <dcterms:created xsi:type="dcterms:W3CDTF">2017-10-20T11:45:48Z</dcterms:created>
  <dcterms:modified xsi:type="dcterms:W3CDTF">2018-08-20T21:59:28Z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2017-03-14T00:00:00Z</vt:filetime>
  </property>
  <property fmtid="{D5CDD505-2E9C-101B-9397-08002B2CF9AE}" pid="3" name="Creator">
    <vt:lpwstr>PDFCreator Version 1.7.2</vt:lpwstr>
  </property>
  <property fmtid="{D5CDD505-2E9C-101B-9397-08002B2CF9AE}" pid="4" name="LastSaved">
    <vt:filetime>2017-10-20T00:00:00Z</vt:filetime>
  </property>
</Properties>
</file>